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notesMasterIdLst>
    <p:notesMasterId r:id="rId150"/>
  </p:notesMasterIdLst>
  <p:sldIdLst>
    <p:sldId id="256" r:id="rId2"/>
    <p:sldId id="274" r:id="rId3"/>
    <p:sldId id="275" r:id="rId4"/>
    <p:sldId id="276" r:id="rId5"/>
    <p:sldId id="277" r:id="rId6"/>
    <p:sldId id="278" r:id="rId7"/>
    <p:sldId id="279" r:id="rId8"/>
    <p:sldId id="432" r:id="rId9"/>
    <p:sldId id="281" r:id="rId10"/>
    <p:sldId id="407" r:id="rId11"/>
    <p:sldId id="408" r:id="rId12"/>
    <p:sldId id="409" r:id="rId13"/>
    <p:sldId id="410" r:id="rId14"/>
    <p:sldId id="411" r:id="rId15"/>
    <p:sldId id="412" r:id="rId16"/>
    <p:sldId id="413" r:id="rId17"/>
    <p:sldId id="415" r:id="rId18"/>
    <p:sldId id="416" r:id="rId19"/>
    <p:sldId id="417" r:id="rId20"/>
    <p:sldId id="418" r:id="rId21"/>
    <p:sldId id="420" r:id="rId22"/>
    <p:sldId id="330" r:id="rId23"/>
    <p:sldId id="331" r:id="rId24"/>
    <p:sldId id="332" r:id="rId25"/>
    <p:sldId id="333" r:id="rId26"/>
    <p:sldId id="334" r:id="rId27"/>
    <p:sldId id="434"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435" r:id="rId45"/>
    <p:sldId id="436" r:id="rId46"/>
    <p:sldId id="437" r:id="rId47"/>
    <p:sldId id="438" r:id="rId48"/>
    <p:sldId id="439" r:id="rId49"/>
    <p:sldId id="355" r:id="rId50"/>
    <p:sldId id="497" r:id="rId51"/>
    <p:sldId id="357" r:id="rId52"/>
    <p:sldId id="358" r:id="rId53"/>
    <p:sldId id="359" r:id="rId54"/>
    <p:sldId id="360" r:id="rId55"/>
    <p:sldId id="361" r:id="rId56"/>
    <p:sldId id="362" r:id="rId57"/>
    <p:sldId id="363" r:id="rId58"/>
    <p:sldId id="465" r:id="rId59"/>
    <p:sldId id="364" r:id="rId60"/>
    <p:sldId id="498" r:id="rId61"/>
    <p:sldId id="493" r:id="rId62"/>
    <p:sldId id="494" r:id="rId63"/>
    <p:sldId id="496" r:id="rId64"/>
    <p:sldId id="487" r:id="rId65"/>
    <p:sldId id="479" r:id="rId66"/>
    <p:sldId id="480" r:id="rId67"/>
    <p:sldId id="481" r:id="rId68"/>
    <p:sldId id="482" r:id="rId69"/>
    <p:sldId id="483" r:id="rId70"/>
    <p:sldId id="484" r:id="rId71"/>
    <p:sldId id="485" r:id="rId72"/>
    <p:sldId id="486" r:id="rId73"/>
    <p:sldId id="433" r:id="rId74"/>
    <p:sldId id="390" r:id="rId75"/>
    <p:sldId id="391" r:id="rId76"/>
    <p:sldId id="392" r:id="rId77"/>
    <p:sldId id="393" r:id="rId78"/>
    <p:sldId id="394" r:id="rId79"/>
    <p:sldId id="395" r:id="rId80"/>
    <p:sldId id="396" r:id="rId81"/>
    <p:sldId id="397" r:id="rId82"/>
    <p:sldId id="398" r:id="rId83"/>
    <p:sldId id="399" r:id="rId84"/>
    <p:sldId id="400" r:id="rId85"/>
    <p:sldId id="401" r:id="rId86"/>
    <p:sldId id="402" r:id="rId87"/>
    <p:sldId id="379" r:id="rId88"/>
    <p:sldId id="380" r:id="rId89"/>
    <p:sldId id="381" r:id="rId90"/>
    <p:sldId id="382" r:id="rId91"/>
    <p:sldId id="383" r:id="rId92"/>
    <p:sldId id="384" r:id="rId93"/>
    <p:sldId id="385" r:id="rId94"/>
    <p:sldId id="386" r:id="rId95"/>
    <p:sldId id="495" r:id="rId96"/>
    <p:sldId id="388" r:id="rId97"/>
    <p:sldId id="478" r:id="rId98"/>
    <p:sldId id="476" r:id="rId99"/>
    <p:sldId id="477" r:id="rId100"/>
    <p:sldId id="389" r:id="rId101"/>
    <p:sldId id="421" r:id="rId102"/>
    <p:sldId id="422" r:id="rId103"/>
    <p:sldId id="423" r:id="rId104"/>
    <p:sldId id="424" r:id="rId105"/>
    <p:sldId id="425" r:id="rId106"/>
    <p:sldId id="428" r:id="rId107"/>
    <p:sldId id="429" r:id="rId108"/>
    <p:sldId id="430" r:id="rId109"/>
    <p:sldId id="426" r:id="rId110"/>
    <p:sldId id="427" r:id="rId111"/>
    <p:sldId id="431" r:id="rId112"/>
    <p:sldId id="440" r:id="rId113"/>
    <p:sldId id="441" r:id="rId114"/>
    <p:sldId id="442" r:id="rId115"/>
    <p:sldId id="443" r:id="rId116"/>
    <p:sldId id="444" r:id="rId117"/>
    <p:sldId id="445" r:id="rId118"/>
    <p:sldId id="446" r:id="rId119"/>
    <p:sldId id="447" r:id="rId120"/>
    <p:sldId id="448" r:id="rId121"/>
    <p:sldId id="449" r:id="rId122"/>
    <p:sldId id="450" r:id="rId123"/>
    <p:sldId id="451" r:id="rId124"/>
    <p:sldId id="452" r:id="rId125"/>
    <p:sldId id="453" r:id="rId126"/>
    <p:sldId id="454" r:id="rId127"/>
    <p:sldId id="455" r:id="rId128"/>
    <p:sldId id="456" r:id="rId129"/>
    <p:sldId id="457" r:id="rId130"/>
    <p:sldId id="458" r:id="rId131"/>
    <p:sldId id="459" r:id="rId132"/>
    <p:sldId id="460" r:id="rId133"/>
    <p:sldId id="461" r:id="rId134"/>
    <p:sldId id="462" r:id="rId135"/>
    <p:sldId id="489" r:id="rId136"/>
    <p:sldId id="490" r:id="rId137"/>
    <p:sldId id="491" r:id="rId138"/>
    <p:sldId id="492" r:id="rId139"/>
    <p:sldId id="464" r:id="rId140"/>
    <p:sldId id="499" r:id="rId141"/>
    <p:sldId id="500" r:id="rId142"/>
    <p:sldId id="501" r:id="rId143"/>
    <p:sldId id="502" r:id="rId144"/>
    <p:sldId id="503" r:id="rId145"/>
    <p:sldId id="504" r:id="rId146"/>
    <p:sldId id="507" r:id="rId147"/>
    <p:sldId id="508" r:id="rId148"/>
    <p:sldId id="488" r:id="rId14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entury Gothic"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Century Gothic"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Century Gothic"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Century Gothic"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Century Gothic" pitchFamily="34" charset="0"/>
        <a:ea typeface="MS PGothic" pitchFamily="34" charset="-128"/>
        <a:cs typeface="+mn-cs"/>
      </a:defRPr>
    </a:lvl5pPr>
    <a:lvl6pPr marL="2286000" algn="l" defTabSz="914400" rtl="0" eaLnBrk="1" latinLnBrk="0" hangingPunct="1">
      <a:defRPr kern="1200">
        <a:solidFill>
          <a:schemeClr val="tx1"/>
        </a:solidFill>
        <a:latin typeface="Century Gothic" pitchFamily="34" charset="0"/>
        <a:ea typeface="MS PGothic" pitchFamily="34" charset="-128"/>
        <a:cs typeface="+mn-cs"/>
      </a:defRPr>
    </a:lvl6pPr>
    <a:lvl7pPr marL="2743200" algn="l" defTabSz="914400" rtl="0" eaLnBrk="1" latinLnBrk="0" hangingPunct="1">
      <a:defRPr kern="1200">
        <a:solidFill>
          <a:schemeClr val="tx1"/>
        </a:solidFill>
        <a:latin typeface="Century Gothic" pitchFamily="34" charset="0"/>
        <a:ea typeface="MS PGothic" pitchFamily="34" charset="-128"/>
        <a:cs typeface="+mn-cs"/>
      </a:defRPr>
    </a:lvl7pPr>
    <a:lvl8pPr marL="3200400" algn="l" defTabSz="914400" rtl="0" eaLnBrk="1" latinLnBrk="0" hangingPunct="1">
      <a:defRPr kern="1200">
        <a:solidFill>
          <a:schemeClr val="tx1"/>
        </a:solidFill>
        <a:latin typeface="Century Gothic" pitchFamily="34" charset="0"/>
        <a:ea typeface="MS PGothic" pitchFamily="34" charset="-128"/>
        <a:cs typeface="+mn-cs"/>
      </a:defRPr>
    </a:lvl8pPr>
    <a:lvl9pPr marL="3657600" algn="l" defTabSz="914400" rtl="0" eaLnBrk="1" latinLnBrk="0" hangingPunct="1">
      <a:defRPr kern="1200">
        <a:solidFill>
          <a:schemeClr val="tx1"/>
        </a:solidFill>
        <a:latin typeface="Century Gothic"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FF"/>
    <a:srgbClr val="0000FF"/>
    <a:srgbClr val="000099"/>
    <a:srgbClr val="9900CC"/>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720" y="-72"/>
      </p:cViewPr>
      <p:guideLst>
        <p:guide orient="horz" pos="2160"/>
        <p:guide pos="3840"/>
      </p:guideLst>
    </p:cSldViewPr>
  </p:slideViewPr>
  <p:notesTextViewPr>
    <p:cViewPr>
      <p:scale>
        <a:sx n="1" d="1"/>
        <a:sy n="1" d="1"/>
      </p:scale>
      <p:origin x="0" y="0"/>
    </p:cViewPr>
  </p:notesTextViewPr>
  <p:sorterViewPr>
    <p:cViewPr varScale="1">
      <p:scale>
        <a:sx n="1" d="1"/>
        <a:sy n="1" d="1"/>
      </p:scale>
      <p:origin x="0" y="6336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image" Target="../media/image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defRPr>
            </a:lvl1pPr>
          </a:lstStyle>
          <a:p>
            <a:fld id="{1FFC0E35-9535-4A6E-9B52-75E306E81BEB}" type="datetimeFigureOut">
              <a:rPr lang="en-US" altLang="en-US"/>
              <a:pPr/>
              <a:t>9/30/2015</a:t>
            </a:fld>
            <a:endParaRPr lang="en-US"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048F16AB-5A0A-4CD8-B4D8-3A091FDF7A7F}" type="slidenum">
              <a:rPr lang="en-US" altLang="en-US"/>
              <a:pPr/>
              <a:t>‹#›</a:t>
            </a:fld>
            <a:endParaRPr lang="en-US" altLang="en-US"/>
          </a:p>
        </p:txBody>
      </p:sp>
    </p:spTree>
    <p:extLst>
      <p:ext uri="{BB962C8B-B14F-4D97-AF65-F5344CB8AC3E}">
        <p14:creationId xmlns:p14="http://schemas.microsoft.com/office/powerpoint/2010/main" val="26227211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issues.apache.org/jira/browse/HIVE-556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36CB27C-ADCA-4AB8-8339-1DEDC2E0C903}" type="slidenum">
              <a:rPr lang="en-US" altLang="en-US" sz="1200">
                <a:latin typeface="Calibri" pitchFamily="34" charset="0"/>
              </a:rPr>
              <a:pPr/>
              <a:t>12</a:t>
            </a:fld>
            <a:endParaRPr lang="en-US" altLang="en-US" sz="120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Companies, researchers, etc use workflows to do data analytics. MapReduce is a popular choice for running Workflows. This is an example of a 7 –job MapReduce workflows. MapReduce  jobs with prod-consumer relationship</a:t>
            </a:r>
          </a:p>
          <a:p>
            <a:pPr eaLnBrk="1" hangingPunct="1"/>
            <a:endParaRPr lang="en-US" altLang="en-US" smtClean="0"/>
          </a:p>
          <a:p>
            <a:pPr eaLnBrk="1" hangingPunct="1"/>
            <a:r>
              <a:rPr lang="en-US" altLang="en-US" smtClean="0"/>
              <a:t>Tall person… basic idea when most people write workflow, they focus on the operators, which result in tall and thing workflows. We want it to be short and broad by packing functions into smaller number of jobs</a:t>
            </a:r>
          </a:p>
          <a:p>
            <a:pPr eaLnBrk="1" hangingPunct="1"/>
            <a:r>
              <a:rPr lang="en-US" altLang="en-US" smtClean="0"/>
              <a:t>Big Performance Gap between Unoptimized</a:t>
            </a:r>
          </a:p>
          <a:p>
            <a:pPr eaLnBrk="1" hangingPunct="1"/>
            <a:r>
              <a:rPr lang="en-US" altLang="en-US" smtClean="0"/>
              <a:t>Contribution: Stubby.. Automatic optimization</a:t>
            </a:r>
          </a:p>
          <a:p>
            <a:pPr eaLnBrk="1" hangingPunct="1"/>
            <a:r>
              <a:rPr lang="en-US" altLang="en-US" smtClean="0"/>
              <a:t>Stubby! Turns the 7 job workflow into a 2job workflow</a:t>
            </a:r>
          </a:p>
          <a:p>
            <a:pPr eaLnBrk="1" hangingPunct="1"/>
            <a:endParaRPr lang="en-US" altLang="en-US" smtClean="0"/>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26C97B8-1092-4CB8-B2D7-3999CAAAC63A}" type="slidenum">
              <a:rPr lang="en-US" altLang="en-US" sz="1200">
                <a:latin typeface="Calibri" pitchFamily="34" charset="0"/>
              </a:rPr>
              <a:pPr/>
              <a:t>36</a:t>
            </a:fld>
            <a:endParaRPr lang="en-US" altLang="en-US" sz="120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BEAEA44-A55B-4036-AD6F-284749939DEC}" type="slidenum">
              <a:rPr lang="en-US" altLang="en-US" sz="1200">
                <a:latin typeface="Calibri" pitchFamily="34" charset="0"/>
              </a:rPr>
              <a:pPr/>
              <a:t>16</a:t>
            </a:fld>
            <a:endParaRPr lang="en-US" altLang="en-US" sz="120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6"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hape 24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Shape 243"/>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2200" smtClean="0"/>
              <a:t>Pay the conversion price once for query many times workloads.</a:t>
            </a:r>
          </a:p>
          <a:p>
            <a:endParaRPr lang="en-US" altLang="en-US" sz="2200" smtClean="0"/>
          </a:p>
          <a:p>
            <a:r>
              <a:rPr lang="en-US" altLang="en-US" sz="2200" smtClean="0"/>
              <a:t>What data type for DECIMAL data?</a:t>
            </a:r>
          </a:p>
          <a:p>
            <a:r>
              <a:rPr lang="en-US" altLang="en-US" sz="2200" smtClean="0"/>
              <a:t>Dates probably stored as STRING in YYYY-MM-DD format</a:t>
            </a:r>
          </a:p>
          <a:p>
            <a:r>
              <a:rPr lang="en-US" altLang="en-US" sz="2200" smtClean="0"/>
              <a:t>Optionally stored as INTs</a:t>
            </a:r>
          </a:p>
          <a:p>
            <a:endParaRPr lang="en-US" altLang="en-US" sz="2200" smtClean="0"/>
          </a:p>
          <a:p>
            <a:r>
              <a:rPr lang="en-US" altLang="en-US" sz="2200" smtClean="0"/>
              <a:t>Removed:</a:t>
            </a:r>
          </a:p>
          <a:p>
            <a:r>
              <a:rPr lang="en-US" altLang="en-US" sz="2200" smtClean="0"/>
              <a:t>For DECIMAL data use FLOAT/DOUBLE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6"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http://www.slideshare.net/alanfgates/strata-stingertalk-oct2013 Slide 22 mentions Stripe-based Input Splits</a:t>
            </a:r>
          </a:p>
          <a:p>
            <a:pPr>
              <a:spcBef>
                <a:spcPct val="0"/>
              </a:spcBef>
            </a:pPr>
            <a:endParaRPr lang="en-US" altLang="en-US" smtClean="0"/>
          </a:p>
          <a:p>
            <a:pPr>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a:spcBef>
                <a:spcPct val="0"/>
              </a:spcBef>
            </a:pPr>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31075"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latin typeface="Calibri" pitchFamily="34" charset="0"/>
              </a:rPr>
              <a:t>© 2014 Teradata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33123" name="Slide Number Placeholder 3"/>
          <p:cNvSpPr>
            <a:spLocks noGrp="1"/>
          </p:cNvSpPr>
          <p:nvPr>
            <p:ph type="sldNum" sz="quarter" idx="5"/>
          </p:nvPr>
        </p:nvSpPr>
        <p:spPr bwMode="auto">
          <a:xfrm>
            <a:off x="3884613" y="8683625"/>
            <a:ext cx="2971800" cy="458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9541E67-59B1-4257-A5C1-7FA9F2FE4A55}" type="slidenum">
              <a:rPr lang="en-US" altLang="en-US" sz="1200">
                <a:latin typeface="Calibri" pitchFamily="34" charset="0"/>
              </a:rPr>
              <a:pPr/>
              <a:t>79</a:t>
            </a:fld>
            <a:endParaRPr lang="en-US" altLang="en-US" sz="120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35171" name="Slide Number Placeholder 3"/>
          <p:cNvSpPr>
            <a:spLocks noGrp="1"/>
          </p:cNvSpPr>
          <p:nvPr>
            <p:ph type="sldNum" sz="quarter" idx="5"/>
          </p:nvPr>
        </p:nvSpPr>
        <p:spPr bwMode="auto">
          <a:xfrm>
            <a:off x="3884613" y="8683625"/>
            <a:ext cx="2971800" cy="458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B59C011C-65DD-4856-B9D1-051A2A8070DE}" type="slidenum">
              <a:rPr lang="en-US" altLang="en-US" sz="1200">
                <a:latin typeface="Calibri" pitchFamily="34" charset="0"/>
              </a:rPr>
              <a:pPr/>
              <a:t>80</a:t>
            </a:fld>
            <a:endParaRPr lang="en-US" altLang="en-US" sz="1200">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37219"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latin typeface="Calibri" pitchFamily="34" charset="0"/>
              </a:rPr>
              <a:t>© 2014 Teradata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hangingPunct="1">
              <a:defRPr/>
            </a:pPr>
            <a:endParaRPr lang="en-US" dirty="0">
              <a:ea typeface="ＭＳ Ｐゴシック" charset="0"/>
              <a:cs typeface="+mn-cs"/>
            </a:endParaRPr>
          </a:p>
        </p:txBody>
      </p:sp>
      <p:sp>
        <p:nvSpPr>
          <p:cNvPr id="140291"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solidFill>
                  <a:srgbClr val="000000"/>
                </a:solidFill>
                <a:latin typeface="Calibri" pitchFamily="34" charset="0"/>
              </a:rPr>
              <a:t>© 2014 Teradata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42339"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solidFill>
                  <a:srgbClr val="000000"/>
                </a:solidFill>
                <a:latin typeface="Calibri" pitchFamily="34" charset="0"/>
              </a:rPr>
              <a:t>© 2014 Teradata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latin typeface="Arial" pitchFamily="34" charset="0"/>
                <a:cs typeface="Arial" pitchFamily="34" charset="0"/>
              </a:rPr>
              <a:t>https://github.com/Parquet/parquet-format</a:t>
            </a: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CACD339-9416-4020-95AD-0E36B94F5B0D}" type="slidenum">
              <a:rPr lang="en-US" altLang="en-US" sz="1200">
                <a:latin typeface="Arial" pitchFamily="34" charset="0"/>
                <a:cs typeface="Arial" pitchFamily="34" charset="0"/>
              </a:rPr>
              <a:pPr/>
              <a:t>18</a:t>
            </a:fld>
            <a:endParaRPr lang="en-US" altLang="en-US" sz="1200">
              <a:latin typeface="Arial" pitchFamily="34" charset="0"/>
              <a:cs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44387"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solidFill>
                  <a:srgbClr val="000000"/>
                </a:solidFill>
                <a:latin typeface="Calibri" pitchFamily="34" charset="0"/>
              </a:rPr>
              <a:t>© 2014 Teradata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46435"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solidFill>
                  <a:srgbClr val="000000"/>
                </a:solidFill>
                <a:latin typeface="Calibri" pitchFamily="34" charset="0"/>
              </a:rPr>
              <a:t>© 2014 Teradata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hape 376"/>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0" name="Shape 377"/>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z="2200" smtClean="0">
                <a:latin typeface="Lucida Grande" charset="0"/>
                <a:sym typeface="Lucida Grande" charset="0"/>
              </a:rPr>
              <a:t>Pay the conversion price once for query many times workloads.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What data type for DECIMAL data?</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Dates probably stored as STRING in YYYY-MM-DD format</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Optionally stored as INTs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Removed:</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For DECIMAL data use FLOAT/DOUBLE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hape 382"/>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8" name="Shape 383"/>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z="2200" smtClean="0">
                <a:latin typeface="Lucida Grande" charset="0"/>
                <a:sym typeface="Lucida Grande" charset="0"/>
              </a:rPr>
              <a:t>Pay the conversion price once for query many times workloads.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What data type for DECIMAL data?</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Dates probably stored as STRING in YYYY-MM-DD format</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Optionally stored as INTs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Removed:</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For DECIMAL data use FLOAT/DOUBLE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hape 388"/>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6" name="Shape 389"/>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z="2200" smtClean="0">
                <a:latin typeface="Lucida Grande" charset="0"/>
                <a:sym typeface="Lucida Grande" charset="0"/>
              </a:rPr>
              <a:t>Pay the conversion price once for query many times workloads.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What data type for DECIMAL data?</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Dates probably stored as STRING in YYYY-MM-DD format</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Optionally stored as INTs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Removed:</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For DECIMAL data use FLOAT/DOUBLE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hape 423"/>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4" name="Shape 424"/>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z="2200" smtClean="0">
                <a:latin typeface="Lucida Grande" charset="0"/>
                <a:sym typeface="Lucida Grande" charset="0"/>
              </a:rPr>
              <a:t>Pay the conversion price once for query many times workloads.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What data type for DECIMAL data?</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Dates probably stored as STRING in YYYY-MM-DD format</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Optionally stored as INTs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Removed:</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For DECIMAL data use FLOAT/DOUBLE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hape 430"/>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Shape 431"/>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z="2200" smtClean="0">
                <a:latin typeface="Lucida Grande" charset="0"/>
                <a:sym typeface="Lucida Grande" charset="0"/>
              </a:rPr>
              <a:t>Pay the conversion price once for query many times workloads.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What data type for DECIMAL data?</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Dates probably stored as STRING in YYYY-MM-DD format</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Optionally stored as INTs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Removed:</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For DECIMAL data use FLOAT/DOUBLE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hape 132"/>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8" name="Shape 133"/>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z="2200" smtClean="0">
                <a:latin typeface="Lucida Grande" charset="0"/>
                <a:sym typeface="Lucida Grande" charset="0"/>
              </a:rPr>
              <a:t>Pay the conversion price once for query many times workloads.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What data type for DECIMAL data?</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Dates probably stored as STRING in YYYY-MM-DD format</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Optionally stored as INTs</a:t>
            </a:r>
            <a:endParaRPr lang="en-US" altLang="en-US" sz="1800" smtClean="0">
              <a:latin typeface="Lucida Grande" charset="0"/>
              <a:sym typeface="Lucida Grande" charset="0"/>
            </a:endParaRPr>
          </a:p>
          <a:p>
            <a:pPr eaLnBrk="1" hangingPunct="1"/>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Removed:</a:t>
            </a:r>
            <a:endParaRPr lang="en-US" altLang="en-US" sz="1800" smtClean="0">
              <a:latin typeface="Lucida Grande" charset="0"/>
              <a:sym typeface="Lucida Grande" charset="0"/>
            </a:endParaRPr>
          </a:p>
          <a:p>
            <a:pPr eaLnBrk="1" hangingPunct="1"/>
            <a:r>
              <a:rPr lang="en-US" altLang="en-US" sz="2200" smtClean="0">
                <a:latin typeface="Lucida Grande" charset="0"/>
                <a:sym typeface="Lucida Grande" charset="0"/>
              </a:rPr>
              <a:t>For DECIMAL data use FLOAT/DOUBLE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latin typeface="Calibri" pitchFamily="34" charset="0"/>
              </a:rPr>
              <a:t>IBM Big Data &amp; Analytics</a:t>
            </a:r>
            <a:br>
              <a:rPr lang="en-US" altLang="en-US" sz="1200" smtClean="0">
                <a:latin typeface="Calibri" pitchFamily="34" charset="0"/>
              </a:rPr>
            </a:br>
            <a:r>
              <a:rPr lang="en-US" altLang="en-US" sz="1200" smtClean="0">
                <a:latin typeface="Calibri" pitchFamily="34" charset="0"/>
              </a:rPr>
              <a:t>© 2013 IBM Corporation</a:t>
            </a:r>
          </a:p>
        </p:txBody>
      </p:sp>
      <p:sp>
        <p:nvSpPr>
          <p:cNvPr id="169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86B4BE7-965B-4FEB-8562-6F3D2E91DE32}" type="slidenum">
              <a:rPr lang="en-US" altLang="en-US" sz="1200">
                <a:latin typeface="Calibri" pitchFamily="34" charset="0"/>
              </a:rPr>
              <a:pPr/>
              <a:t>102</a:t>
            </a:fld>
            <a:endParaRPr lang="en-US" altLang="en-US" sz="1200">
              <a:latin typeface="Calibri" pitchFamily="34" charset="0"/>
            </a:endParaRPr>
          </a:p>
        </p:txBody>
      </p:sp>
      <p:sp>
        <p:nvSpPr>
          <p:cNvPr id="169987" name="Rectangle 2"/>
          <p:cNvSpPr>
            <a:spLocks noChangeArrowheads="1" noTextEdit="1"/>
          </p:cNvSpPr>
          <p:nvPr>
            <p:ph type="sldImg"/>
          </p:nvPr>
        </p:nvSpPr>
        <p:spPr bwMode="auto">
          <a:xfrm>
            <a:off x="382588" y="22383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8" name="Rectangle 3"/>
          <p:cNvSpPr>
            <a:spLocks noChangeArrowheads="1"/>
          </p:cNvSpPr>
          <p:nvPr>
            <p:ph type="body" idx="1"/>
          </p:nvPr>
        </p:nvSpPr>
        <p:spPr bwMode="auto">
          <a:xfrm>
            <a:off x="269875" y="3868738"/>
            <a:ext cx="6318250" cy="459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numCol="1" anchor="t" anchorCtr="0" compatLnSpc="1">
            <a:prstTxWarp prst="textNoShape">
              <a:avLst/>
            </a:prstTxWarp>
          </a:bodyPr>
          <a:lstStyle/>
          <a:p>
            <a:pPr defTabSz="457200"/>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latin typeface="Calibri" pitchFamily="34" charset="0"/>
              </a:rPr>
              <a:t>IBM Big Data &amp; Analytics</a:t>
            </a:r>
            <a:br>
              <a:rPr lang="en-US" altLang="en-US" sz="1200" smtClean="0">
                <a:latin typeface="Calibri" pitchFamily="34" charset="0"/>
              </a:rPr>
            </a:br>
            <a:r>
              <a:rPr lang="en-US" altLang="en-US" sz="1200" smtClean="0">
                <a:latin typeface="Calibri" pitchFamily="34" charset="0"/>
              </a:rPr>
              <a:t>© 2013 IBM Corporation</a:t>
            </a:r>
          </a:p>
        </p:txBody>
      </p:sp>
      <p:sp>
        <p:nvSpPr>
          <p:cNvPr id="172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620967A-A94D-4C6C-861B-CF3AC1E52300}" type="slidenum">
              <a:rPr lang="en-US" altLang="en-US" sz="1200">
                <a:latin typeface="Calibri" pitchFamily="34" charset="0"/>
              </a:rPr>
              <a:pPr/>
              <a:t>103</a:t>
            </a:fld>
            <a:endParaRPr lang="en-US" altLang="en-US" sz="1200">
              <a:latin typeface="Calibri" pitchFamily="34" charset="0"/>
            </a:endParaRPr>
          </a:p>
        </p:txBody>
      </p:sp>
      <p:sp>
        <p:nvSpPr>
          <p:cNvPr id="172035" name="Rectangle 2"/>
          <p:cNvSpPr>
            <a:spLocks noChangeArrowheads="1" noTextEdit="1"/>
          </p:cNvSpPr>
          <p:nvPr>
            <p:ph type="sldImg"/>
          </p:nvPr>
        </p:nvSpPr>
        <p:spPr bwMode="auto">
          <a:xfrm>
            <a:off x="382588" y="22383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6" name="Rectangle 3"/>
          <p:cNvSpPr>
            <a:spLocks noChangeArrowheads="1"/>
          </p:cNvSpPr>
          <p:nvPr>
            <p:ph type="body" idx="1"/>
          </p:nvPr>
        </p:nvSpPr>
        <p:spPr bwMode="auto">
          <a:xfrm>
            <a:off x="269875" y="3868738"/>
            <a:ext cx="6318250" cy="459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numCol="1" anchor="t" anchorCtr="0" compatLnSpc="1">
            <a:prstTxWarp prst="textNoShape">
              <a:avLst/>
            </a:prstTxWarp>
          </a:bodyPr>
          <a:lstStyle/>
          <a:p>
            <a:pPr defTabSz="457200"/>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latin typeface="Calibri" pitchFamily="34" charset="0"/>
              </a:rPr>
              <a:t>IBM Big Data &amp; Analytics</a:t>
            </a:r>
            <a:br>
              <a:rPr lang="en-US" altLang="en-US" sz="1200" smtClean="0">
                <a:latin typeface="Calibri" pitchFamily="34" charset="0"/>
              </a:rPr>
            </a:br>
            <a:r>
              <a:rPr lang="en-US" altLang="en-US" sz="1200" smtClean="0">
                <a:latin typeface="Calibri" pitchFamily="34" charset="0"/>
              </a:rPr>
              <a:t>© 2013 IBM Corporation</a:t>
            </a:r>
          </a:p>
        </p:txBody>
      </p:sp>
      <p:sp>
        <p:nvSpPr>
          <p:cNvPr id="174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F6FFAC3-A774-4CE2-8C0D-DE870A2732B4}" type="slidenum">
              <a:rPr lang="en-US" altLang="en-US" sz="1200">
                <a:latin typeface="Calibri" pitchFamily="34" charset="0"/>
              </a:rPr>
              <a:pPr/>
              <a:t>104</a:t>
            </a:fld>
            <a:endParaRPr lang="en-US" altLang="en-US" sz="1200">
              <a:latin typeface="Calibri" pitchFamily="34" charset="0"/>
            </a:endParaRPr>
          </a:p>
        </p:txBody>
      </p:sp>
      <p:sp>
        <p:nvSpPr>
          <p:cNvPr id="174083" name="Rectangle 2"/>
          <p:cNvSpPr>
            <a:spLocks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4" name="Rectangle 3"/>
          <p:cNvSpPr>
            <a:spLocks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numCol="1" anchor="t" anchorCtr="0" compatLnSpc="1">
            <a:prstTxWarp prst="textNoShape">
              <a:avLst/>
            </a:prstTxWarp>
          </a:bodyPr>
          <a:lstStyle/>
          <a:p>
            <a:pPr defTabSz="457200"/>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Footer Placeholder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latin typeface="Calibri" pitchFamily="34" charset="0"/>
              </a:rPr>
              <a:t>IBM Big Data &amp; Analytics</a:t>
            </a:r>
            <a:br>
              <a:rPr lang="en-US" altLang="en-US" sz="1200" smtClean="0">
                <a:latin typeface="Calibri" pitchFamily="34" charset="0"/>
              </a:rPr>
            </a:br>
            <a:r>
              <a:rPr lang="en-US" altLang="en-US" sz="1200" smtClean="0">
                <a:latin typeface="Calibri" pitchFamily="34" charset="0"/>
              </a:rPr>
              <a:t>© 2013 IBM Corporation</a:t>
            </a:r>
          </a:p>
        </p:txBody>
      </p:sp>
      <p:sp>
        <p:nvSpPr>
          <p:cNvPr id="177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B4685CB-399A-41B2-BAF2-725F15B31D6F}" type="slidenum">
              <a:rPr lang="en-US" altLang="en-US" sz="1200">
                <a:latin typeface="Calibri" pitchFamily="34" charset="0"/>
              </a:rPr>
              <a:pPr/>
              <a:t>106</a:t>
            </a:fld>
            <a:endParaRPr lang="en-US" altLang="en-US" sz="1200">
              <a:latin typeface="Calibri" pitchFamily="34" charset="0"/>
            </a:endParaRPr>
          </a:p>
        </p:txBody>
      </p:sp>
      <p:sp>
        <p:nvSpPr>
          <p:cNvPr id="17715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defTabSz="457200">
              <a:lnSpc>
                <a:spcPct val="90000"/>
              </a:lnSpc>
            </a:pPr>
            <a:r>
              <a:rPr lang="en-US" altLang="en-US" sz="1500" smtClean="0">
                <a:solidFill>
                  <a:srgbClr val="000000"/>
                </a:solidFill>
              </a:rPr>
              <a:t>Rewriting a given SQL query into a </a:t>
            </a:r>
            <a:r>
              <a:rPr lang="en-US" altLang="en-US" sz="1500" b="1" smtClean="0">
                <a:solidFill>
                  <a:srgbClr val="000000"/>
                </a:solidFill>
              </a:rPr>
              <a:t>semantically equivalent</a:t>
            </a:r>
            <a:r>
              <a:rPr lang="en-US" altLang="en-US" sz="1500" smtClean="0">
                <a:solidFill>
                  <a:srgbClr val="000000"/>
                </a:solidFill>
              </a:rPr>
              <a:t> form that may be processed more efficiently</a:t>
            </a:r>
          </a:p>
        </p:txBody>
      </p:sp>
      <p:sp>
        <p:nvSpPr>
          <p:cNvPr id="17715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r"/>
            <a:fld id="{134F1B65-1632-4B28-A147-9EF73347117D}" type="slidenum">
              <a:rPr lang="en-US" altLang="en-US" sz="1200">
                <a:latin typeface="Calibri" pitchFamily="34" charset="0"/>
                <a:cs typeface="Arial" pitchFamily="34" charset="0"/>
              </a:rPr>
              <a:pPr algn="r"/>
              <a:t>106</a:t>
            </a:fld>
            <a:endParaRPr lang="en-US" altLang="en-US" sz="1200">
              <a:latin typeface="Calibri" pitchFamily="34" charset="0"/>
              <a:cs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Footer Placeholder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latin typeface="Calibri" pitchFamily="34" charset="0"/>
              </a:rPr>
              <a:t>IBM Big Data &amp; Analytics</a:t>
            </a:r>
            <a:br>
              <a:rPr lang="en-US" altLang="en-US" sz="1200" smtClean="0">
                <a:latin typeface="Calibri" pitchFamily="34" charset="0"/>
              </a:rPr>
            </a:br>
            <a:r>
              <a:rPr lang="en-US" altLang="en-US" sz="1200" smtClean="0">
                <a:latin typeface="Calibri" pitchFamily="34" charset="0"/>
              </a:rPr>
              <a:t>© 2013 IBM Corporation</a:t>
            </a:r>
          </a:p>
        </p:txBody>
      </p:sp>
      <p:sp>
        <p:nvSpPr>
          <p:cNvPr id="179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B58E06D8-6A66-4D57-B915-B444B9805DBC}" type="slidenum">
              <a:rPr lang="en-US" altLang="en-US" sz="1200">
                <a:latin typeface="Calibri" pitchFamily="34" charset="0"/>
              </a:rPr>
              <a:pPr/>
              <a:t>107</a:t>
            </a:fld>
            <a:endParaRPr lang="en-US" altLang="en-US" sz="1200">
              <a:latin typeface="Calibri" pitchFamily="34" charset="0"/>
            </a:endParaRPr>
          </a:p>
        </p:txBody>
      </p:sp>
      <p:sp>
        <p:nvSpPr>
          <p:cNvPr id="17920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a:lnSpc>
                <a:spcPct val="90000"/>
              </a:lnSpc>
            </a:pPr>
            <a:endParaRPr lang="en-US" altLang="en-US" sz="1100" smtClean="0"/>
          </a:p>
        </p:txBody>
      </p:sp>
      <p:sp>
        <p:nvSpPr>
          <p:cNvPr id="179205"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r"/>
            <a:fld id="{5DBDB73F-0F4E-4F64-9810-A3EE819136C5}" type="slidenum">
              <a:rPr lang="en-US" altLang="en-US" sz="1200">
                <a:latin typeface="Calibri" pitchFamily="34" charset="0"/>
                <a:cs typeface="Arial" pitchFamily="34" charset="0"/>
              </a:rPr>
              <a:pPr algn="r"/>
              <a:t>107</a:t>
            </a:fld>
            <a:endParaRPr lang="en-US" altLang="en-US" sz="1200">
              <a:latin typeface="Calibri" pitchFamily="34" charset="0"/>
              <a:cs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latin typeface="Calibri" pitchFamily="34" charset="0"/>
              </a:rPr>
              <a:t>IBM Big Data &amp; Analytics</a:t>
            </a:r>
            <a:br>
              <a:rPr lang="en-US" altLang="en-US" sz="1200" smtClean="0">
                <a:latin typeface="Calibri" pitchFamily="34" charset="0"/>
              </a:rPr>
            </a:br>
            <a:r>
              <a:rPr lang="en-US" altLang="en-US" sz="1200" smtClean="0">
                <a:latin typeface="Calibri" pitchFamily="34" charset="0"/>
              </a:rPr>
              <a:t>© 2013 IBM Corporation</a:t>
            </a:r>
          </a:p>
        </p:txBody>
      </p:sp>
      <p:sp>
        <p:nvSpPr>
          <p:cNvPr id="181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30B0E71-AA73-4B7B-A041-80051A62A12A}" type="slidenum">
              <a:rPr lang="en-US" altLang="en-US" sz="1200">
                <a:latin typeface="Calibri" pitchFamily="34" charset="0"/>
              </a:rPr>
              <a:pPr/>
              <a:t>108</a:t>
            </a:fld>
            <a:endParaRPr lang="en-US" altLang="en-US" sz="1200">
              <a:latin typeface="Calibri" pitchFamily="34" charset="0"/>
            </a:endParaRPr>
          </a:p>
        </p:txBody>
      </p:sp>
      <p:sp>
        <p:nvSpPr>
          <p:cNvPr id="181251"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2"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a:endParaRPr lang="en-US"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853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0653A084-982E-4670-9C0D-4AF57842B2DB}" type="slidenum">
              <a:rPr lang="en-US" altLang="en-US" sz="1200">
                <a:latin typeface="Calibri" pitchFamily="34" charset="0"/>
              </a:rPr>
              <a:pPr/>
              <a:t>110</a:t>
            </a:fld>
            <a:endParaRPr lang="en-US" altLang="en-US" sz="1200">
              <a:latin typeface="Calibri"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Footer Placeholder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fontAlgn="base">
              <a:spcBef>
                <a:spcPct val="0"/>
              </a:spcBef>
              <a:spcAft>
                <a:spcPct val="0"/>
              </a:spcAft>
            </a:pPr>
            <a:r>
              <a:rPr lang="en-US" altLang="en-US" sz="1200" smtClean="0">
                <a:latin typeface="Calibri" pitchFamily="34" charset="0"/>
              </a:rPr>
              <a:t>IBM Big Data &amp; Analytics</a:t>
            </a:r>
            <a:br>
              <a:rPr lang="en-US" altLang="en-US" sz="1200" smtClean="0">
                <a:latin typeface="Calibri" pitchFamily="34" charset="0"/>
              </a:rPr>
            </a:br>
            <a:r>
              <a:rPr lang="en-US" altLang="en-US" sz="1200" smtClean="0">
                <a:latin typeface="Calibri" pitchFamily="34" charset="0"/>
              </a:rPr>
              <a:t>© 2013 IBM Corporation</a:t>
            </a:r>
          </a:p>
        </p:txBody>
      </p:sp>
      <p:sp>
        <p:nvSpPr>
          <p:cNvPr id="187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7D0A7BD-132B-43CB-8F92-CDBBE8F95F75}" type="slidenum">
              <a:rPr lang="en-US" altLang="en-US" sz="1200">
                <a:latin typeface="Calibri" pitchFamily="34" charset="0"/>
              </a:rPr>
              <a:pPr/>
              <a:t>111</a:t>
            </a:fld>
            <a:endParaRPr lang="en-US" altLang="en-US" sz="1200">
              <a:latin typeface="Calibri" pitchFamily="34" charset="0"/>
            </a:endParaRPr>
          </a:p>
        </p:txBody>
      </p:sp>
      <p:sp>
        <p:nvSpPr>
          <p:cNvPr id="187395" name="Slide Image Placeholder 1"/>
          <p:cNvSpPr>
            <a:spLocks noGrp="1" noRot="1" noChangeAspect="1" noTextEdit="1"/>
          </p:cNvSpPr>
          <p:nvPr>
            <p:ph type="sldImg"/>
          </p:nvPr>
        </p:nvSpPr>
        <p:spPr bwMode="auto">
          <a:xfrm>
            <a:off x="382588" y="22383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6" name="Notes Placeholder 2"/>
          <p:cNvSpPr>
            <a:spLocks noGrp="1"/>
          </p:cNvSpPr>
          <p:nvPr>
            <p:ph type="body" idx="1"/>
          </p:nvPr>
        </p:nvSpPr>
        <p:spPr bwMode="auto">
          <a:xfrm>
            <a:off x="269875" y="3868738"/>
            <a:ext cx="6318250" cy="459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170" tIns="45086" rIns="90170" bIns="45086" numCol="1" anchor="t" anchorCtr="0" compatLnSpc="1">
            <a:prstTxWarp prst="textNoShape">
              <a:avLst/>
            </a:prstTxWarp>
          </a:bodyPr>
          <a:lstStyle/>
          <a:p>
            <a:pPr defTabSz="457200"/>
            <a:r>
              <a:rPr lang="en-US" altLang="en-US" smtClean="0"/>
              <a:t>There are three key messages around BigInsights’ Big SQL capability:</a:t>
            </a:r>
          </a:p>
          <a:p>
            <a:pPr defTabSz="457200"/>
            <a:r>
              <a:rPr lang="en-US" altLang="en-US" smtClean="0"/>
              <a:t>First, is that Big SQL is standards compliant. We support standard SQL that’s used across most relational database systems today, and ANSI SQL as well. In addition, we include ODBC and JDBC drivers that actually behave like drivers from relational systems.</a:t>
            </a:r>
          </a:p>
          <a:p>
            <a:pPr defTabSz="457200"/>
            <a:r>
              <a:rPr lang="en-US" altLang="en-US" smtClean="0"/>
              <a:t>Second, with a standard interface and driver support, Big SQL enables deep integration with existing SQL applications and tooling. Moreover it enables businesses to leverage existing SQL skills so that many more people can get value out of data stored in Hadoop.</a:t>
            </a:r>
          </a:p>
          <a:p>
            <a:pPr defTabSz="457200"/>
            <a:r>
              <a:rPr lang="en-US" altLang="en-US" smtClean="0"/>
              <a:t>Third and finally, Big SQL provides </a:t>
            </a:r>
            <a:r>
              <a:rPr lang="en-US" altLang="en-US" smtClean="0">
                <a:solidFill>
                  <a:srgbClr val="3333FF"/>
                </a:solidFill>
              </a:rPr>
              <a:t>faster and more reliable query performance. It accomplishes this by choosing execution paths that are appropriate for the nature of the query and the underlying data.</a:t>
            </a:r>
          </a:p>
          <a:p>
            <a:pPr defTabSz="457200"/>
            <a:endParaRPr lang="en-US" altLang="en-US" smtClean="0"/>
          </a:p>
        </p:txBody>
      </p:sp>
      <p:sp>
        <p:nvSpPr>
          <p:cNvPr id="1873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64" tIns="45083" rIns="90164" bIns="45083" anchor="b"/>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r"/>
            <a:fld id="{F68D4900-1A97-480B-9CEE-BC07738BA5AC}" type="slidenum">
              <a:rPr lang="en-US" altLang="en-US" sz="1200" b="1">
                <a:latin typeface="Arial" pitchFamily="34" charset="0"/>
                <a:cs typeface="Arial" pitchFamily="34" charset="0"/>
              </a:rPr>
              <a:pPr algn="r"/>
              <a:t>111</a:t>
            </a:fld>
            <a:endParaRPr lang="en-US" altLang="en-US" sz="1200" b="1">
              <a:latin typeface="Arial" pitchFamily="34" charset="0"/>
              <a:cs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8"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8"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http://www.slideshare.net/alanfgates/strata-stingertalk-oct2013 Slide 22 mentions Stripe-based Input Splits</a:t>
            </a:r>
          </a:p>
          <a:p>
            <a:pPr eaLnBrk="1" hangingPunct="1">
              <a:spcBef>
                <a:spcPct val="0"/>
              </a:spcBef>
            </a:pPr>
            <a:endParaRPr lang="en-US" altLang="en-US" smtClean="0"/>
          </a:p>
          <a:p>
            <a:pPr eaLnBrk="1" hangingPunct="1">
              <a:spcBef>
                <a:spcPct val="0"/>
              </a:spcBef>
            </a:pPr>
            <a:r>
              <a:rPr lang="en-US" altLang="en-US" smtClean="0"/>
              <a:t>Hive-5632 (</a:t>
            </a:r>
            <a:r>
              <a:rPr lang="en-US" altLang="en-US" b="1" smtClean="0"/>
              <a:t>Eliminate splits based on SARGs using stripe statistics in ORC</a:t>
            </a:r>
            <a:r>
              <a:rPr lang="en-US" altLang="en-US" smtClean="0"/>
              <a:t>): Includes a comment from committer:</a:t>
            </a:r>
          </a:p>
          <a:p>
            <a:pPr eaLnBrk="1" hangingPunct="1">
              <a:spcBef>
                <a:spcPct val="0"/>
              </a:spcBef>
            </a:pPr>
            <a:r>
              <a:rPr lang="en-US" altLang="en-US" smtClean="0"/>
              <a:t>ORC already stores hierarchical min/max metadata. At the lowest level, ORC stores min/max for every 10,000 rows (called as rowgroups). The size of the rowgroup can be configured using the table property "orc.row.index.stride". At a higher level, </a:t>
            </a:r>
            <a:r>
              <a:rPr lang="en-US" altLang="en-US" smtClean="0">
                <a:hlinkClick r:id="rId3"/>
              </a:rPr>
              <a:t>HIVE-5562</a:t>
            </a:r>
            <a:r>
              <a:rPr lang="en-US" altLang="en-US" smtClean="0"/>
              <a:t> adds min/max metadata to stripe level. There is also file level min/max values as well at the file footer.</a:t>
            </a:r>
            <a:r>
              <a:rPr lang="en-US" altLang="en-US" b="1" i="1" smtClean="0"/>
              <a:t>Stripe levels stats are stored in file footer, stripes that doesn't satisfy the predicates can be skipped while computing the splits.</a:t>
            </a:r>
            <a:r>
              <a:rPr lang="en-US" altLang="en-US" smtClean="0"/>
              <a:t> </a:t>
            </a:r>
          </a:p>
          <a:p>
            <a:pPr eaLnBrk="1" hangingPunct="1">
              <a:spcBef>
                <a:spcPct val="0"/>
              </a:spcBef>
            </a:pPr>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5"/>
          <p:cNvSpPr>
            <a:spLocks/>
          </p:cNvSpPr>
          <p:nvPr/>
        </p:nvSpPr>
        <p:spPr bwMode="auto">
          <a:xfrm>
            <a:off x="0" y="4324350"/>
            <a:ext cx="1744663" cy="777875"/>
          </a:xfrm>
          <a:custGeom>
            <a:avLst/>
            <a:gdLst>
              <a:gd name="T0" fmla="*/ 2147483647 w 372"/>
              <a:gd name="T1" fmla="*/ 2147483647 h 166"/>
              <a:gd name="T2" fmla="*/ 2147483647 w 372"/>
              <a:gd name="T3" fmla="*/ 2147483647 h 166"/>
              <a:gd name="T4" fmla="*/ 2147483647 w 372"/>
              <a:gd name="T5" fmla="*/ 2147483647 h 166"/>
              <a:gd name="T6" fmla="*/ 2147483647 w 372"/>
              <a:gd name="T7" fmla="*/ 2147483647 h 166"/>
              <a:gd name="T8" fmla="*/ 2147483647 w 372"/>
              <a:gd name="T9" fmla="*/ 2147483647 h 166"/>
              <a:gd name="T10" fmla="*/ 2147483647 w 372"/>
              <a:gd name="T11" fmla="*/ 2147483647 h 166"/>
              <a:gd name="T12" fmla="*/ 2147483647 w 372"/>
              <a:gd name="T13" fmla="*/ 2147483647 h 166"/>
              <a:gd name="T14" fmla="*/ 2147483647 w 372"/>
              <a:gd name="T15" fmla="*/ 0 h 166"/>
              <a:gd name="T16" fmla="*/ 0 w 372"/>
              <a:gd name="T17" fmla="*/ 0 h 166"/>
              <a:gd name="T18" fmla="*/ 0 w 372"/>
              <a:gd name="T19" fmla="*/ 2147483647 h 166"/>
              <a:gd name="T20" fmla="*/ 2147483647 w 372"/>
              <a:gd name="T21" fmla="*/ 2147483647 h 1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fld id="{AF1399DC-0308-4DED-90D4-537AAE3D91FF}" type="datetime1">
              <a:rPr lang="en-US" altLang="en-US"/>
              <a:pPr/>
              <a:t>9/30/2015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SQL-on-Hadoop Tutorial</a:t>
            </a:r>
          </a:p>
        </p:txBody>
      </p:sp>
      <p:sp>
        <p:nvSpPr>
          <p:cNvPr id="7" name="Slide Number Placeholder 5"/>
          <p:cNvSpPr>
            <a:spLocks noGrp="1"/>
          </p:cNvSpPr>
          <p:nvPr>
            <p:ph type="sldNum" sz="quarter" idx="12"/>
          </p:nvPr>
        </p:nvSpPr>
        <p:spPr>
          <a:xfrm>
            <a:off x="531813" y="4529138"/>
            <a:ext cx="779462" cy="365125"/>
          </a:xfrm>
        </p:spPr>
        <p:txBody>
          <a:bodyPr/>
          <a:lstStyle>
            <a:lvl1pPr>
              <a:defRPr/>
            </a:lvl1pPr>
          </a:lstStyle>
          <a:p>
            <a:fld id="{416DD268-0E64-4F28-8018-13600365AE8E}" type="slidenum">
              <a:rPr lang="en-US" altLang="en-US"/>
              <a:pPr/>
              <a:t>‹#›</a:t>
            </a:fld>
            <a:endParaRPr lang="en-US" altLang="en-US"/>
          </a:p>
        </p:txBody>
      </p:sp>
    </p:spTree>
    <p:extLst>
      <p:ext uri="{BB962C8B-B14F-4D97-AF65-F5344CB8AC3E}">
        <p14:creationId xmlns:p14="http://schemas.microsoft.com/office/powerpoint/2010/main" val="335974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4" name="Freeform 11"/>
          <p:cNvSpPr>
            <a:spLocks/>
          </p:cNvSpPr>
          <p:nvPr/>
        </p:nvSpPr>
        <p:spPr bwMode="auto">
          <a:xfrm flipV="1">
            <a:off x="-4763" y="31781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7CCEB43-65D4-4061-A04E-0E4256D41D44}" type="datetime1">
              <a:rPr lang="en-US" altLang="en-US"/>
              <a:pPr/>
              <a:t>9/30/2015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SQL-on-Hadoop Tutorial</a:t>
            </a:r>
          </a:p>
        </p:txBody>
      </p:sp>
      <p:sp>
        <p:nvSpPr>
          <p:cNvPr id="7" name="Slide Number Placeholder 5"/>
          <p:cNvSpPr>
            <a:spLocks noGrp="1"/>
          </p:cNvSpPr>
          <p:nvPr>
            <p:ph type="sldNum" sz="quarter" idx="12"/>
          </p:nvPr>
        </p:nvSpPr>
        <p:spPr>
          <a:xfrm>
            <a:off x="531813" y="3244850"/>
            <a:ext cx="779462" cy="365125"/>
          </a:xfrm>
        </p:spPr>
        <p:txBody>
          <a:bodyPr/>
          <a:lstStyle>
            <a:lvl1pPr>
              <a:defRPr/>
            </a:lvl1pPr>
          </a:lstStyle>
          <a:p>
            <a:fld id="{3CA5A39F-8772-4D78-8469-F51E901D6F2A}" type="slidenum">
              <a:rPr lang="en-US" altLang="en-US"/>
              <a:pPr/>
              <a:t>‹#›</a:t>
            </a:fld>
            <a:endParaRPr lang="en-US" altLang="en-US"/>
          </a:p>
        </p:txBody>
      </p:sp>
    </p:spTree>
    <p:extLst>
      <p:ext uri="{BB962C8B-B14F-4D97-AF65-F5344CB8AC3E}">
        <p14:creationId xmlns:p14="http://schemas.microsoft.com/office/powerpoint/2010/main" val="147173192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Freeform 11"/>
          <p:cNvSpPr>
            <a:spLocks/>
          </p:cNvSpPr>
          <p:nvPr/>
        </p:nvSpPr>
        <p:spPr bwMode="auto">
          <a:xfrm flipV="1">
            <a:off x="-4763" y="31781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TextBox 36"/>
          <p:cNvSpPr txBox="1">
            <a:spLocks noChangeArrowheads="1"/>
          </p:cNvSpPr>
          <p:nvPr/>
        </p:nvSpPr>
        <p:spPr bwMode="auto">
          <a:xfrm>
            <a:off x="2466975" y="647700"/>
            <a:ext cx="609600" cy="585788"/>
          </a:xfrm>
          <a:prstGeom prst="rect">
            <a:avLst/>
          </a:prstGeom>
          <a:noFill/>
          <a:ln>
            <a:noFill/>
          </a:ln>
          <a:extLst/>
        </p:spPr>
        <p:txBody>
          <a:bodyPr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ja-JP" altLang="en-US" sz="8000">
                <a:solidFill>
                  <a:schemeClr val="accent1"/>
                </a:solidFill>
                <a:latin typeface="Arial" pitchFamily="34" charset="0"/>
              </a:rPr>
              <a:t>“</a:t>
            </a:r>
            <a:endParaRPr lang="en-US" altLang="en-US" sz="8000">
              <a:solidFill>
                <a:schemeClr val="accent1"/>
              </a:solidFill>
              <a:latin typeface="Arial" pitchFamily="34" charset="0"/>
            </a:endParaRPr>
          </a:p>
        </p:txBody>
      </p:sp>
      <p:sp>
        <p:nvSpPr>
          <p:cNvPr id="7" name="TextBox 37"/>
          <p:cNvSpPr txBox="1">
            <a:spLocks noChangeArrowheads="1"/>
          </p:cNvSpPr>
          <p:nvPr/>
        </p:nvSpPr>
        <p:spPr bwMode="auto">
          <a:xfrm>
            <a:off x="11114088" y="2905125"/>
            <a:ext cx="609600" cy="584200"/>
          </a:xfrm>
          <a:prstGeom prst="rect">
            <a:avLst/>
          </a:prstGeom>
          <a:noFill/>
          <a:ln>
            <a:noFill/>
          </a:ln>
          <a:extLst/>
        </p:spPr>
        <p:txBody>
          <a:bodyPr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ja-JP" altLang="en-US" sz="8000">
                <a:solidFill>
                  <a:schemeClr val="accent1"/>
                </a:solidFill>
                <a:latin typeface="Arial" pitchFamily="34" charset="0"/>
              </a:rPr>
              <a:t>”</a:t>
            </a:r>
            <a:endParaRPr lang="en-US" altLang="en-US" sz="8000">
              <a:solidFill>
                <a:schemeClr val="accent1"/>
              </a:solidFill>
              <a:latin typeface="Arial" pitchFamily="34" charset="0"/>
            </a:endParaRPr>
          </a:p>
        </p:txBody>
      </p:sp>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Date Placeholder 3"/>
          <p:cNvSpPr>
            <a:spLocks noGrp="1"/>
          </p:cNvSpPr>
          <p:nvPr>
            <p:ph type="dt" sz="half" idx="14"/>
          </p:nvPr>
        </p:nvSpPr>
        <p:spPr/>
        <p:txBody>
          <a:bodyPr/>
          <a:lstStyle>
            <a:lvl1pPr>
              <a:defRPr/>
            </a:lvl1pPr>
          </a:lstStyle>
          <a:p>
            <a:fld id="{E6997A19-3DB0-4A7B-97F2-D6B35EB3E3A2}" type="datetime1">
              <a:rPr lang="en-US" altLang="en-US"/>
              <a:pPr/>
              <a:t>9/30/2015</a:t>
            </a:fld>
            <a:endParaRPr lang="en-US" altLang="en-US"/>
          </a:p>
        </p:txBody>
      </p:sp>
      <p:sp>
        <p:nvSpPr>
          <p:cNvPr id="9" name="Footer Placeholder 4"/>
          <p:cNvSpPr>
            <a:spLocks noGrp="1"/>
          </p:cNvSpPr>
          <p:nvPr>
            <p:ph type="ftr" sz="quarter" idx="15"/>
          </p:nvPr>
        </p:nvSpPr>
        <p:spPr/>
        <p:txBody>
          <a:bodyPr/>
          <a:lstStyle>
            <a:lvl1pPr>
              <a:defRPr/>
            </a:lvl1pPr>
          </a:lstStyle>
          <a:p>
            <a:pPr>
              <a:defRPr/>
            </a:pPr>
            <a:r>
              <a:rPr lang="en-US"/>
              <a:t>SQL-on-Hadoop Tutorial</a:t>
            </a:r>
          </a:p>
        </p:txBody>
      </p:sp>
      <p:sp>
        <p:nvSpPr>
          <p:cNvPr id="10" name="Slide Number Placeholder 5"/>
          <p:cNvSpPr>
            <a:spLocks noGrp="1"/>
          </p:cNvSpPr>
          <p:nvPr>
            <p:ph type="sldNum" sz="quarter" idx="16"/>
          </p:nvPr>
        </p:nvSpPr>
        <p:spPr>
          <a:xfrm>
            <a:off x="531813" y="3244850"/>
            <a:ext cx="779462" cy="365125"/>
          </a:xfrm>
        </p:spPr>
        <p:txBody>
          <a:bodyPr/>
          <a:lstStyle>
            <a:lvl1pPr>
              <a:defRPr/>
            </a:lvl1pPr>
          </a:lstStyle>
          <a:p>
            <a:fld id="{26EFDFE1-4A22-4120-AADF-E75CB514C233}" type="slidenum">
              <a:rPr lang="en-US" altLang="en-US"/>
              <a:pPr/>
              <a:t>‹#›</a:t>
            </a:fld>
            <a:endParaRPr lang="en-US" altLang="en-US"/>
          </a:p>
        </p:txBody>
      </p:sp>
    </p:spTree>
    <p:extLst>
      <p:ext uri="{BB962C8B-B14F-4D97-AF65-F5344CB8AC3E}">
        <p14:creationId xmlns:p14="http://schemas.microsoft.com/office/powerpoint/2010/main" val="22432941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5" name="Freeform 11"/>
          <p:cNvSpPr>
            <a:spLocks/>
          </p:cNvSpPr>
          <p:nvPr/>
        </p:nvSpPr>
        <p:spPr bwMode="auto">
          <a:xfrm flipV="1">
            <a:off x="-4763" y="491172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rtlCol="0">
            <a:normAutofit/>
          </a:bodyPr>
          <a:lstStyle>
            <a:lvl1pPr>
              <a:buNone/>
              <a:defRPr lang="en-US">
                <a:solidFill>
                  <a:schemeClr val="tx1">
                    <a:lumMod val="65000"/>
                    <a:lumOff val="35000"/>
                  </a:schemeClr>
                </a:solidFill>
              </a:defRPr>
            </a:lvl1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fld id="{864D6175-1E51-4E82-AE9F-B76C85E98A17}" type="datetime1">
              <a:rPr lang="en-US" altLang="en-US"/>
              <a:pPr/>
              <a:t>9/30/2015</a:t>
            </a:fld>
            <a:endParaRPr lang="en-US" altLang="en-US"/>
          </a:p>
        </p:txBody>
      </p:sp>
      <p:sp>
        <p:nvSpPr>
          <p:cNvPr id="7" name="Footer Placeholder 5"/>
          <p:cNvSpPr>
            <a:spLocks noGrp="1"/>
          </p:cNvSpPr>
          <p:nvPr>
            <p:ph type="ftr" sz="quarter" idx="11"/>
          </p:nvPr>
        </p:nvSpPr>
        <p:spPr/>
        <p:txBody>
          <a:bodyPr/>
          <a:lstStyle>
            <a:lvl1pPr>
              <a:defRPr/>
            </a:lvl1pPr>
          </a:lstStyle>
          <a:p>
            <a:pPr>
              <a:defRPr/>
            </a:pPr>
            <a:r>
              <a:rPr lang="en-US"/>
              <a:t>SQL-on-Hadoop Tutorial</a:t>
            </a:r>
          </a:p>
        </p:txBody>
      </p:sp>
      <p:sp>
        <p:nvSpPr>
          <p:cNvPr id="8" name="Slide Number Placeholder 6"/>
          <p:cNvSpPr>
            <a:spLocks noGrp="1"/>
          </p:cNvSpPr>
          <p:nvPr>
            <p:ph type="sldNum" sz="quarter" idx="12"/>
          </p:nvPr>
        </p:nvSpPr>
        <p:spPr>
          <a:xfrm>
            <a:off x="531813" y="4983163"/>
            <a:ext cx="779462" cy="365125"/>
          </a:xfrm>
        </p:spPr>
        <p:txBody>
          <a:bodyPr/>
          <a:lstStyle>
            <a:lvl1pPr>
              <a:defRPr/>
            </a:lvl1pPr>
          </a:lstStyle>
          <a:p>
            <a:fld id="{A0D6A11D-0B47-49DD-ABED-4175A36ECE93}" type="slidenum">
              <a:rPr lang="en-US" altLang="en-US"/>
              <a:pPr/>
              <a:t>‹#›</a:t>
            </a:fld>
            <a:endParaRPr lang="en-US" altLang="en-US"/>
          </a:p>
        </p:txBody>
      </p:sp>
    </p:spTree>
    <p:extLst>
      <p:ext uri="{BB962C8B-B14F-4D97-AF65-F5344CB8AC3E}">
        <p14:creationId xmlns:p14="http://schemas.microsoft.com/office/powerpoint/2010/main" val="366095443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Freeform 11"/>
          <p:cNvSpPr>
            <a:spLocks/>
          </p:cNvSpPr>
          <p:nvPr/>
        </p:nvSpPr>
        <p:spPr bwMode="auto">
          <a:xfrm flipV="1">
            <a:off x="-4763" y="491172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TextBox 36"/>
          <p:cNvSpPr txBox="1">
            <a:spLocks noChangeArrowheads="1"/>
          </p:cNvSpPr>
          <p:nvPr/>
        </p:nvSpPr>
        <p:spPr bwMode="auto">
          <a:xfrm>
            <a:off x="2466975" y="647700"/>
            <a:ext cx="609600" cy="585788"/>
          </a:xfrm>
          <a:prstGeom prst="rect">
            <a:avLst/>
          </a:prstGeom>
          <a:noFill/>
          <a:ln>
            <a:noFill/>
          </a:ln>
          <a:extLst/>
        </p:spPr>
        <p:txBody>
          <a:bodyPr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ja-JP" altLang="en-US" sz="8000">
                <a:solidFill>
                  <a:schemeClr val="accent1"/>
                </a:solidFill>
                <a:latin typeface="Arial" pitchFamily="34" charset="0"/>
              </a:rPr>
              <a:t>“</a:t>
            </a:r>
            <a:endParaRPr lang="en-US" altLang="en-US" sz="8000">
              <a:solidFill>
                <a:schemeClr val="accent1"/>
              </a:solidFill>
              <a:latin typeface="Arial" pitchFamily="34" charset="0"/>
            </a:endParaRPr>
          </a:p>
        </p:txBody>
      </p:sp>
      <p:sp>
        <p:nvSpPr>
          <p:cNvPr id="7" name="TextBox 37"/>
          <p:cNvSpPr txBox="1">
            <a:spLocks noChangeArrowheads="1"/>
          </p:cNvSpPr>
          <p:nvPr/>
        </p:nvSpPr>
        <p:spPr bwMode="auto">
          <a:xfrm>
            <a:off x="11114088" y="2905125"/>
            <a:ext cx="609600" cy="584200"/>
          </a:xfrm>
          <a:prstGeom prst="rect">
            <a:avLst/>
          </a:prstGeom>
          <a:noFill/>
          <a:ln>
            <a:noFill/>
          </a:ln>
          <a:extLst/>
        </p:spPr>
        <p:txBody>
          <a:bodyPr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ja-JP" altLang="en-US" sz="8000">
                <a:solidFill>
                  <a:schemeClr val="accent1"/>
                </a:solidFill>
                <a:latin typeface="Arial" pitchFamily="34" charset="0"/>
              </a:rPr>
              <a:t>”</a:t>
            </a:r>
            <a:endParaRPr lang="en-US" altLang="en-US" sz="8000">
              <a:solidFill>
                <a:schemeClr val="accent1"/>
              </a:solidFill>
              <a:latin typeface="Arial" pitchFamily="34" charset="0"/>
            </a:endParaRPr>
          </a:p>
        </p:txBody>
      </p:sp>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rtlCol="0">
            <a:normAutofit/>
          </a:bodyPr>
          <a:lstStyle>
            <a:lvl1pPr>
              <a:buNone/>
              <a:defRPr lang="en-US">
                <a:solidFill>
                  <a:schemeClr val="tx1">
                    <a:lumMod val="65000"/>
                    <a:lumOff val="35000"/>
                  </a:schemeClr>
                </a:solidFill>
              </a:defRPr>
            </a:lvl1pPr>
          </a:lstStyle>
          <a:p>
            <a:pPr lvl="0"/>
            <a:r>
              <a:rPr lang="en-US" smtClean="0"/>
              <a:t>Click to edit Master text styles</a:t>
            </a:r>
          </a:p>
        </p:txBody>
      </p:sp>
      <p:sp>
        <p:nvSpPr>
          <p:cNvPr id="8" name="Date Placeholder 4"/>
          <p:cNvSpPr>
            <a:spLocks noGrp="1"/>
          </p:cNvSpPr>
          <p:nvPr>
            <p:ph type="dt" sz="half" idx="14"/>
          </p:nvPr>
        </p:nvSpPr>
        <p:spPr/>
        <p:txBody>
          <a:bodyPr/>
          <a:lstStyle>
            <a:lvl1pPr>
              <a:defRPr/>
            </a:lvl1pPr>
          </a:lstStyle>
          <a:p>
            <a:fld id="{440DE1A6-7DBC-4C43-9AFA-75D294DF27C1}" type="datetime1">
              <a:rPr lang="en-US" altLang="en-US"/>
              <a:pPr/>
              <a:t>9/30/2015</a:t>
            </a:fld>
            <a:endParaRPr lang="en-US" altLang="en-US"/>
          </a:p>
        </p:txBody>
      </p:sp>
      <p:sp>
        <p:nvSpPr>
          <p:cNvPr id="9" name="Footer Placeholder 5"/>
          <p:cNvSpPr>
            <a:spLocks noGrp="1"/>
          </p:cNvSpPr>
          <p:nvPr>
            <p:ph type="ftr" sz="quarter" idx="15"/>
          </p:nvPr>
        </p:nvSpPr>
        <p:spPr/>
        <p:txBody>
          <a:bodyPr/>
          <a:lstStyle>
            <a:lvl1pPr>
              <a:defRPr/>
            </a:lvl1pPr>
          </a:lstStyle>
          <a:p>
            <a:pPr>
              <a:defRPr/>
            </a:pPr>
            <a:r>
              <a:rPr lang="en-US"/>
              <a:t>SQL-on-Hadoop Tutorial</a:t>
            </a:r>
          </a:p>
        </p:txBody>
      </p:sp>
      <p:sp>
        <p:nvSpPr>
          <p:cNvPr id="10" name="Slide Number Placeholder 6"/>
          <p:cNvSpPr>
            <a:spLocks noGrp="1"/>
          </p:cNvSpPr>
          <p:nvPr>
            <p:ph type="sldNum" sz="quarter" idx="16"/>
          </p:nvPr>
        </p:nvSpPr>
        <p:spPr>
          <a:xfrm>
            <a:off x="531813" y="4983163"/>
            <a:ext cx="779462" cy="365125"/>
          </a:xfrm>
        </p:spPr>
        <p:txBody>
          <a:bodyPr/>
          <a:lstStyle>
            <a:lvl1pPr>
              <a:defRPr/>
            </a:lvl1pPr>
          </a:lstStyle>
          <a:p>
            <a:fld id="{26F3301C-897F-492B-BCEB-903CC94EE944}" type="slidenum">
              <a:rPr lang="en-US" altLang="en-US"/>
              <a:pPr/>
              <a:t>‹#›</a:t>
            </a:fld>
            <a:endParaRPr lang="en-US" altLang="en-US"/>
          </a:p>
        </p:txBody>
      </p:sp>
    </p:spTree>
    <p:extLst>
      <p:ext uri="{BB962C8B-B14F-4D97-AF65-F5344CB8AC3E}">
        <p14:creationId xmlns:p14="http://schemas.microsoft.com/office/powerpoint/2010/main" val="829532186"/>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5" name="Freeform 11"/>
          <p:cNvSpPr>
            <a:spLocks/>
          </p:cNvSpPr>
          <p:nvPr/>
        </p:nvSpPr>
        <p:spPr bwMode="auto">
          <a:xfrm flipV="1">
            <a:off x="-4763" y="491172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rtlCol="0">
            <a:normAutofit/>
          </a:bodyPr>
          <a:lstStyle>
            <a:lvl1pPr>
              <a:buNone/>
              <a:defRPr lang="en-US">
                <a:solidFill>
                  <a:schemeClr val="tx1">
                    <a:lumMod val="65000"/>
                    <a:lumOff val="35000"/>
                  </a:schemeClr>
                </a:solidFill>
              </a:defRPr>
            </a:lvl1pPr>
          </a:lstStyle>
          <a:p>
            <a:pPr lvl="0"/>
            <a:r>
              <a:rPr lang="en-US" smtClean="0"/>
              <a:t>Click to edit Master text styles</a:t>
            </a:r>
          </a:p>
        </p:txBody>
      </p:sp>
      <p:sp>
        <p:nvSpPr>
          <p:cNvPr id="6" name="Date Placeholder 4"/>
          <p:cNvSpPr>
            <a:spLocks noGrp="1"/>
          </p:cNvSpPr>
          <p:nvPr>
            <p:ph type="dt" sz="half" idx="14"/>
          </p:nvPr>
        </p:nvSpPr>
        <p:spPr/>
        <p:txBody>
          <a:bodyPr/>
          <a:lstStyle>
            <a:lvl1pPr>
              <a:defRPr/>
            </a:lvl1pPr>
          </a:lstStyle>
          <a:p>
            <a:fld id="{90E9C001-A99A-4B34-BAF7-46ED0C5257F3}" type="datetime1">
              <a:rPr lang="en-US" altLang="en-US"/>
              <a:pPr/>
              <a:t>9/30/2015</a:t>
            </a:fld>
            <a:endParaRPr lang="en-US" altLang="en-US"/>
          </a:p>
        </p:txBody>
      </p:sp>
      <p:sp>
        <p:nvSpPr>
          <p:cNvPr id="7" name="Footer Placeholder 5"/>
          <p:cNvSpPr>
            <a:spLocks noGrp="1"/>
          </p:cNvSpPr>
          <p:nvPr>
            <p:ph type="ftr" sz="quarter" idx="15"/>
          </p:nvPr>
        </p:nvSpPr>
        <p:spPr/>
        <p:txBody>
          <a:bodyPr/>
          <a:lstStyle>
            <a:lvl1pPr>
              <a:defRPr/>
            </a:lvl1pPr>
          </a:lstStyle>
          <a:p>
            <a:pPr>
              <a:defRPr/>
            </a:pPr>
            <a:r>
              <a:rPr lang="en-US"/>
              <a:t>SQL-on-Hadoop Tutorial</a:t>
            </a:r>
          </a:p>
        </p:txBody>
      </p:sp>
      <p:sp>
        <p:nvSpPr>
          <p:cNvPr id="8" name="Slide Number Placeholder 6"/>
          <p:cNvSpPr>
            <a:spLocks noGrp="1"/>
          </p:cNvSpPr>
          <p:nvPr>
            <p:ph type="sldNum" sz="quarter" idx="16"/>
          </p:nvPr>
        </p:nvSpPr>
        <p:spPr>
          <a:xfrm>
            <a:off x="531813" y="4983163"/>
            <a:ext cx="779462" cy="365125"/>
          </a:xfrm>
        </p:spPr>
        <p:txBody>
          <a:bodyPr/>
          <a:lstStyle>
            <a:lvl1pPr>
              <a:defRPr/>
            </a:lvl1pPr>
          </a:lstStyle>
          <a:p>
            <a:fld id="{5DBAF4B6-C1CD-40B0-9ED4-78D85B5B2586}" type="slidenum">
              <a:rPr lang="en-US" altLang="en-US"/>
              <a:pPr/>
              <a:t>‹#›</a:t>
            </a:fld>
            <a:endParaRPr lang="en-US" altLang="en-US"/>
          </a:p>
        </p:txBody>
      </p:sp>
    </p:spTree>
    <p:extLst>
      <p:ext uri="{BB962C8B-B14F-4D97-AF65-F5344CB8AC3E}">
        <p14:creationId xmlns:p14="http://schemas.microsoft.com/office/powerpoint/2010/main" val="1072557769"/>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Freeform 11"/>
          <p:cNvSpPr>
            <a:spLocks/>
          </p:cNvSpPr>
          <p:nvPr/>
        </p:nvSpPr>
        <p:spPr bwMode="auto">
          <a:xfrm flipV="1">
            <a:off x="-4763" y="7143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fld id="{EAC0068A-4B44-40B9-A37D-3A666DFDE9BC}" type="datetime1">
              <a:rPr lang="en-US" altLang="en-US"/>
              <a:pPr/>
              <a:t>9/30/2015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SQL-on-Hadoop Tutorial</a:t>
            </a:r>
          </a:p>
        </p:txBody>
      </p:sp>
      <p:sp>
        <p:nvSpPr>
          <p:cNvPr id="7" name="Slide Number Placeholder 5"/>
          <p:cNvSpPr>
            <a:spLocks noGrp="1"/>
          </p:cNvSpPr>
          <p:nvPr>
            <p:ph type="sldNum" sz="quarter" idx="12"/>
          </p:nvPr>
        </p:nvSpPr>
        <p:spPr/>
        <p:txBody>
          <a:bodyPr/>
          <a:lstStyle>
            <a:lvl1pPr>
              <a:defRPr/>
            </a:lvl1pPr>
          </a:lstStyle>
          <a:p>
            <a:fld id="{82FF3113-4651-4416-895D-307D7231D58C}" type="slidenum">
              <a:rPr lang="en-US" altLang="en-US"/>
              <a:pPr/>
              <a:t>‹#›</a:t>
            </a:fld>
            <a:endParaRPr lang="en-US" altLang="en-US"/>
          </a:p>
        </p:txBody>
      </p:sp>
    </p:spTree>
    <p:extLst>
      <p:ext uri="{BB962C8B-B14F-4D97-AF65-F5344CB8AC3E}">
        <p14:creationId xmlns:p14="http://schemas.microsoft.com/office/powerpoint/2010/main" val="2980483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Freeform 11"/>
          <p:cNvSpPr>
            <a:spLocks/>
          </p:cNvSpPr>
          <p:nvPr/>
        </p:nvSpPr>
        <p:spPr bwMode="auto">
          <a:xfrm flipV="1">
            <a:off x="-4763" y="7143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fld id="{0B8C1809-F348-469A-9646-2CFA2181C4D2}" type="datetime1">
              <a:rPr lang="en-US" altLang="en-US"/>
              <a:pPr/>
              <a:t>9/30/2015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SQL-on-Hadoop Tutorial</a:t>
            </a:r>
          </a:p>
        </p:txBody>
      </p:sp>
      <p:sp>
        <p:nvSpPr>
          <p:cNvPr id="7" name="Slide Number Placeholder 5"/>
          <p:cNvSpPr>
            <a:spLocks noGrp="1"/>
          </p:cNvSpPr>
          <p:nvPr>
            <p:ph type="sldNum" sz="quarter" idx="12"/>
          </p:nvPr>
        </p:nvSpPr>
        <p:spPr/>
        <p:txBody>
          <a:bodyPr/>
          <a:lstStyle>
            <a:lvl1pPr>
              <a:defRPr/>
            </a:lvl1pPr>
          </a:lstStyle>
          <a:p>
            <a:fld id="{E1B1BC83-F007-4E7C-B1A8-8BE774982AB5}" type="slidenum">
              <a:rPr lang="en-US" altLang="en-US"/>
              <a:pPr/>
              <a:t>‹#›</a:t>
            </a:fld>
            <a:endParaRPr lang="en-US" altLang="en-US"/>
          </a:p>
        </p:txBody>
      </p:sp>
    </p:spTree>
    <p:extLst>
      <p:ext uri="{BB962C8B-B14F-4D97-AF65-F5344CB8AC3E}">
        <p14:creationId xmlns:p14="http://schemas.microsoft.com/office/powerpoint/2010/main" val="75650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r>
              <a:rPr/>
              <a:t>Title Text</a:t>
            </a:r>
          </a:p>
        </p:txBody>
      </p:sp>
      <p:sp>
        <p:nvSpPr>
          <p:cNvPr id="11" name="Shape 11"/>
          <p:cNvSpPr>
            <a:spLocks noGrp="1"/>
          </p:cNvSpPr>
          <p:nvPr>
            <p:ph type="body" idx="1"/>
          </p:nvPr>
        </p:nvSpPr>
        <p:spPr>
          <a:prstGeom prst="rect">
            <a:avLst/>
          </a:prstGeom>
        </p:spPr>
        <p:txBody>
          <a:bodyPr/>
          <a:lstStyle/>
          <a:p>
            <a:pPr lvl="0"/>
            <a:r>
              <a:rPr/>
              <a:t>Body Level One</a:t>
            </a:r>
          </a:p>
          <a:p>
            <a:pPr lvl="1"/>
            <a:r>
              <a:rPr/>
              <a:t>Body Level Two</a:t>
            </a:r>
          </a:p>
          <a:p>
            <a:pPr lvl="2"/>
            <a:r>
              <a:rPr/>
              <a:t>Body Level Three</a:t>
            </a:r>
          </a:p>
          <a:p>
            <a:pPr lvl="3"/>
            <a:r>
              <a:rPr/>
              <a:t>Body Level Four</a:t>
            </a:r>
          </a:p>
          <a:p>
            <a:pPr lvl="4"/>
            <a:r>
              <a:rPr/>
              <a:t>Body Level Five</a:t>
            </a:r>
          </a:p>
        </p:txBody>
      </p:sp>
      <p:sp>
        <p:nvSpPr>
          <p:cNvPr id="4" name="Shape 12"/>
          <p:cNvSpPr>
            <a:spLocks noGrp="1"/>
          </p:cNvSpPr>
          <p:nvPr>
            <p:ph type="sldNum" sz="quarter" idx="10"/>
          </p:nvPr>
        </p:nvSpPr>
        <p:spPr/>
        <p:txBody>
          <a:bodyPr/>
          <a:lstStyle>
            <a:lvl1pPr>
              <a:defRPr/>
            </a:lvl1pPr>
          </a:lstStyle>
          <a:p>
            <a:fld id="{CDCDF6E8-AC4D-4006-98E8-D33C4135CEFB}" type="slidenum">
              <a:rPr lang="en-US" altLang="en-US"/>
              <a:pPr/>
              <a:t>‹#›</a:t>
            </a:fld>
            <a:endParaRPr lang="en-US" altLang="en-US"/>
          </a:p>
        </p:txBody>
      </p:sp>
    </p:spTree>
    <p:extLst>
      <p:ext uri="{BB962C8B-B14F-4D97-AF65-F5344CB8AC3E}">
        <p14:creationId xmlns:p14="http://schemas.microsoft.com/office/powerpoint/2010/main" val="382635212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10" name="Text Placeholder 15"/>
          <p:cNvSpPr>
            <a:spLocks noGrp="1"/>
          </p:cNvSpPr>
          <p:nvPr>
            <p:ph type="body" sz="quarter" idx="15"/>
          </p:nvPr>
        </p:nvSpPr>
        <p:spPr bwMode="gray">
          <a:xfrm>
            <a:off x="4397326" y="6473952"/>
            <a:ext cx="3397349" cy="141581"/>
          </a:xfrm>
        </p:spPr>
        <p:txBody>
          <a:bodyPr>
            <a:noAutofit/>
          </a:bodyPr>
          <a:lstStyle>
            <a:lvl1pPr marL="0" indent="0" algn="ctr" defTabSz="1219170" rtl="0" eaLnBrk="1" latinLnBrk="0" hangingPunct="1">
              <a:lnSpc>
                <a:spcPct val="85000"/>
              </a:lnSpc>
              <a:spcBef>
                <a:spcPts val="0"/>
              </a:spcBef>
              <a:spcAft>
                <a:spcPts val="0"/>
              </a:spcAft>
              <a:buFontTx/>
              <a:buNone/>
              <a:defRPr lang="en-US" sz="900" b="1" kern="1200" dirty="0">
                <a:solidFill>
                  <a:schemeClr val="tx2">
                    <a:lumMod val="60000"/>
                    <a:lumOff val="40000"/>
                  </a:schemeClr>
                </a:solidFill>
                <a:latin typeface="+mn-lt"/>
                <a:ea typeface="+mn-ea"/>
                <a:cs typeface="+mn-cs"/>
              </a:defRPr>
            </a:lvl1pPr>
            <a:lvl2pPr>
              <a:buFontTx/>
              <a:buNone/>
              <a:defRPr sz="2100">
                <a:solidFill>
                  <a:schemeClr val="accent2"/>
                </a:solidFill>
              </a:defRPr>
            </a:lvl2pPr>
            <a:lvl3pPr>
              <a:buFontTx/>
              <a:buNone/>
              <a:defRPr sz="2100">
                <a:solidFill>
                  <a:schemeClr val="accent2"/>
                </a:solidFill>
              </a:defRPr>
            </a:lvl3pPr>
            <a:lvl4pPr>
              <a:buFontTx/>
              <a:buNone/>
              <a:defRPr sz="2100">
                <a:solidFill>
                  <a:schemeClr val="accent2"/>
                </a:solidFill>
              </a:defRPr>
            </a:lvl4pPr>
            <a:lvl5pPr marL="0" indent="0">
              <a:buFontTx/>
              <a:buNone/>
              <a:defRPr sz="2100">
                <a:solidFill>
                  <a:schemeClr val="accent2"/>
                </a:solidFill>
              </a:defRPr>
            </a:lvl5pPr>
          </a:lstStyle>
          <a:p>
            <a:pPr lvl="0"/>
            <a:r>
              <a:rPr lang="en-US" smtClean="0"/>
              <a:t>Click to edit Master text styles</a:t>
            </a:r>
          </a:p>
        </p:txBody>
      </p:sp>
      <p:sp>
        <p:nvSpPr>
          <p:cNvPr id="12" name="Title 16"/>
          <p:cNvSpPr>
            <a:spLocks noGrp="1"/>
          </p:cNvSpPr>
          <p:nvPr>
            <p:ph type="title"/>
          </p:nvPr>
        </p:nvSpPr>
        <p:spPr bwMode="gray">
          <a:xfrm>
            <a:off x="609600" y="231648"/>
            <a:ext cx="10972800" cy="938784"/>
          </a:xfrm>
          <a:prstGeom prst="rect">
            <a:avLst/>
          </a:prstGeom>
        </p:spPr>
        <p:txBody>
          <a:bodyPr anchor="b"/>
          <a:lstStyle>
            <a:lvl1pPr>
              <a:defRPr/>
            </a:lvl1pPr>
          </a:lstStyle>
          <a:p>
            <a:r>
              <a:rPr lang="en-US" smtClean="0"/>
              <a:t>Click to edit Master title style</a:t>
            </a:r>
            <a:endParaRPr lang="en-US" dirty="0"/>
          </a:p>
        </p:txBody>
      </p:sp>
      <p:sp>
        <p:nvSpPr>
          <p:cNvPr id="4" name="Footer Placeholder 5"/>
          <p:cNvSpPr>
            <a:spLocks noGrp="1"/>
          </p:cNvSpPr>
          <p:nvPr>
            <p:ph type="ftr" sz="quarter" idx="16"/>
          </p:nvPr>
        </p:nvSpPr>
        <p:spPr bwMode="gray"/>
        <p:txBody>
          <a:bodyPr wrap="square" numCol="1" anchorCtr="0" compatLnSpc="1">
            <a:prstTxWarp prst="textNoShape">
              <a:avLst/>
            </a:prstTxWarp>
          </a:bodyPr>
          <a:lstStyle>
            <a:lvl1pPr fontAlgn="base">
              <a:spcBef>
                <a:spcPct val="0"/>
              </a:spcBef>
              <a:spcAft>
                <a:spcPct val="0"/>
              </a:spcAft>
              <a:defRPr smtClean="0">
                <a:solidFill>
                  <a:srgbClr val="898989"/>
                </a:solidFill>
                <a:ea typeface="MS PGothic" pitchFamily="34" charset="-128"/>
              </a:defRPr>
            </a:lvl1pPr>
          </a:lstStyle>
          <a:p>
            <a:r>
              <a:rPr lang="en-US" altLang="en-US"/>
              <a:t>© 2014 Teradata</a:t>
            </a:r>
          </a:p>
        </p:txBody>
      </p:sp>
    </p:spTree>
    <p:extLst>
      <p:ext uri="{BB962C8B-B14F-4D97-AF65-F5344CB8AC3E}">
        <p14:creationId xmlns:p14="http://schemas.microsoft.com/office/powerpoint/2010/main" val="269613902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2779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1"/>
          <p:cNvSpPr>
            <a:spLocks/>
          </p:cNvSpPr>
          <p:nvPr/>
        </p:nvSpPr>
        <p:spPr bwMode="auto">
          <a:xfrm flipV="1">
            <a:off x="-4763" y="7143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a:xfrm>
            <a:off x="10434638" y="6403975"/>
            <a:ext cx="1146175" cy="369888"/>
          </a:xfrm>
        </p:spPr>
        <p:txBody>
          <a:bodyPr/>
          <a:lstStyle>
            <a:lvl1pPr>
              <a:defRPr/>
            </a:lvl1pPr>
          </a:lstStyle>
          <a:p>
            <a:fld id="{50DAF0B5-775A-43B9-9CEF-216D3A6E50A3}" type="datetime1">
              <a:rPr lang="en-US" altLang="en-US"/>
              <a:pPr/>
              <a:t>9/30/2015</a:t>
            </a:fld>
            <a:endParaRPr lang="en-US" altLang="en-US"/>
          </a:p>
        </p:txBody>
      </p:sp>
      <p:sp>
        <p:nvSpPr>
          <p:cNvPr id="6" name="Footer Placeholder 4"/>
          <p:cNvSpPr>
            <a:spLocks noGrp="1"/>
          </p:cNvSpPr>
          <p:nvPr>
            <p:ph type="ftr" sz="quarter" idx="11"/>
          </p:nvPr>
        </p:nvSpPr>
        <p:spPr>
          <a:xfrm>
            <a:off x="2589213" y="6408738"/>
            <a:ext cx="7620000" cy="365125"/>
          </a:xfrm>
        </p:spPr>
        <p:txBody>
          <a:bodyPr/>
          <a:lstStyle>
            <a:lvl1pPr>
              <a:defRPr/>
            </a:lvl1pPr>
          </a:lstStyle>
          <a:p>
            <a:pPr>
              <a:defRPr/>
            </a:pPr>
            <a:r>
              <a:rPr lang="en-US"/>
              <a:t>SQL-on-Hadoop Tutorial</a:t>
            </a:r>
          </a:p>
        </p:txBody>
      </p:sp>
      <p:sp>
        <p:nvSpPr>
          <p:cNvPr id="7" name="Slide Number Placeholder 5"/>
          <p:cNvSpPr>
            <a:spLocks noGrp="1"/>
          </p:cNvSpPr>
          <p:nvPr>
            <p:ph type="sldNum" sz="quarter" idx="12"/>
          </p:nvPr>
        </p:nvSpPr>
        <p:spPr/>
        <p:txBody>
          <a:bodyPr/>
          <a:lstStyle>
            <a:lvl1pPr>
              <a:defRPr/>
            </a:lvl1pPr>
          </a:lstStyle>
          <a:p>
            <a:fld id="{0AB2DD2D-E3BF-4B36-A7C2-7F0B6B50CD46}" type="slidenum">
              <a:rPr lang="en-US" altLang="en-US"/>
              <a:pPr/>
              <a:t>‹#›</a:t>
            </a:fld>
            <a:endParaRPr lang="en-US" altLang="en-US"/>
          </a:p>
        </p:txBody>
      </p:sp>
    </p:spTree>
    <p:extLst>
      <p:ext uri="{BB962C8B-B14F-4D97-AF65-F5344CB8AC3E}">
        <p14:creationId xmlns:p14="http://schemas.microsoft.com/office/powerpoint/2010/main" val="22418489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216373"/>
            <a:ext cx="10972800" cy="4948144"/>
          </a:xfrm>
        </p:spPr>
        <p:txBody>
          <a:bodyPr>
            <a:noAutofit/>
          </a:bodyPr>
          <a:lstStyle>
            <a:lvl1pPr>
              <a:defRPr sz="2400">
                <a:solidFill>
                  <a:schemeClr val="tx1"/>
                </a:solidFill>
              </a:defRPr>
            </a:lvl1pPr>
            <a:lvl2pPr marL="687900" indent="-306910">
              <a:defRPr sz="2100">
                <a:solidFill>
                  <a:schemeClr val="tx1"/>
                </a:solidFill>
              </a:defRPr>
            </a:lvl2pPr>
            <a:lvl3pPr marL="990575" indent="-302676">
              <a:defRPr sz="1900">
                <a:solidFill>
                  <a:schemeClr val="tx1"/>
                </a:solidFill>
              </a:defRPr>
            </a:lvl3pPr>
            <a:lvl4pPr>
              <a:defRPr sz="2400">
                <a:solidFill>
                  <a:schemeClr val="tx1"/>
                </a:solidFill>
              </a:defRPr>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6"/>
          <p:cNvSpPr>
            <a:spLocks noGrp="1"/>
          </p:cNvSpPr>
          <p:nvPr>
            <p:ph type="title"/>
          </p:nvPr>
        </p:nvSpPr>
        <p:spPr bwMode="gray">
          <a:xfrm>
            <a:off x="609600" y="171451"/>
            <a:ext cx="10972800" cy="701731"/>
          </a:xfrm>
          <a:prstGeom prst="rect">
            <a:avLst/>
          </a:prstGeom>
        </p:spPr>
        <p:txBody>
          <a:bodyPr anchor="b"/>
          <a:lstStyle>
            <a:lvl1pPr>
              <a:defRPr/>
            </a:lvl1pPr>
          </a:lstStyle>
          <a:p>
            <a:r>
              <a:rPr lang="en-US" smtClean="0"/>
              <a:t>Click to edit Master title style</a:t>
            </a:r>
            <a:endParaRPr lang="en-US" dirty="0"/>
          </a:p>
        </p:txBody>
      </p:sp>
      <p:sp>
        <p:nvSpPr>
          <p:cNvPr id="9" name="Text Placeholder 15"/>
          <p:cNvSpPr>
            <a:spLocks noGrp="1"/>
          </p:cNvSpPr>
          <p:nvPr>
            <p:ph type="body" sz="quarter" idx="15"/>
          </p:nvPr>
        </p:nvSpPr>
        <p:spPr bwMode="gray">
          <a:xfrm>
            <a:off x="4397326" y="6591604"/>
            <a:ext cx="3397349" cy="141581"/>
          </a:xfrm>
        </p:spPr>
        <p:txBody>
          <a:bodyPr>
            <a:noAutofit/>
          </a:bodyPr>
          <a:lstStyle>
            <a:lvl1pPr marL="0" indent="0" algn="ctr" defTabSz="1219170" rtl="0" eaLnBrk="1" latinLnBrk="0" hangingPunct="1">
              <a:lnSpc>
                <a:spcPct val="85000"/>
              </a:lnSpc>
              <a:spcBef>
                <a:spcPts val="0"/>
              </a:spcBef>
              <a:spcAft>
                <a:spcPts val="0"/>
              </a:spcAft>
              <a:buFontTx/>
              <a:buNone/>
              <a:defRPr lang="en-US" sz="900" b="1" kern="1200" dirty="0">
                <a:solidFill>
                  <a:schemeClr val="tx2">
                    <a:lumMod val="60000"/>
                    <a:lumOff val="40000"/>
                  </a:schemeClr>
                </a:solidFill>
                <a:latin typeface="+mn-lt"/>
                <a:ea typeface="+mn-ea"/>
                <a:cs typeface="+mn-cs"/>
              </a:defRPr>
            </a:lvl1pPr>
            <a:lvl2pPr>
              <a:buFontTx/>
              <a:buNone/>
              <a:defRPr sz="2100">
                <a:solidFill>
                  <a:schemeClr val="accent2"/>
                </a:solidFill>
              </a:defRPr>
            </a:lvl2pPr>
            <a:lvl3pPr>
              <a:buFontTx/>
              <a:buNone/>
              <a:defRPr sz="2100">
                <a:solidFill>
                  <a:schemeClr val="accent2"/>
                </a:solidFill>
              </a:defRPr>
            </a:lvl3pPr>
            <a:lvl4pPr>
              <a:buFontTx/>
              <a:buNone/>
              <a:defRPr sz="2100">
                <a:solidFill>
                  <a:schemeClr val="accent2"/>
                </a:solidFill>
              </a:defRPr>
            </a:lvl4pPr>
            <a:lvl5pPr marL="0" indent="0">
              <a:buFontTx/>
              <a:buNone/>
              <a:defRPr sz="2100">
                <a:solidFill>
                  <a:schemeClr val="accent2"/>
                </a:solidFill>
              </a:defRPr>
            </a:lvl5pPr>
          </a:lstStyle>
          <a:p>
            <a:pPr lvl="0"/>
            <a:r>
              <a:rPr lang="en-US" smtClean="0"/>
              <a:t>Click to edit Master text styles</a:t>
            </a:r>
          </a:p>
        </p:txBody>
      </p:sp>
      <p:sp>
        <p:nvSpPr>
          <p:cNvPr id="5" name="Footer Placeholder 22"/>
          <p:cNvSpPr>
            <a:spLocks noGrp="1"/>
          </p:cNvSpPr>
          <p:nvPr>
            <p:ph type="ftr" sz="quarter" idx="16"/>
          </p:nvPr>
        </p:nvSpPr>
        <p:spPr bwMode="gray"/>
        <p:txBody>
          <a:bodyPr wrap="square" numCol="1" anchorCtr="0" compatLnSpc="1">
            <a:prstTxWarp prst="textNoShape">
              <a:avLst/>
            </a:prstTxWarp>
          </a:bodyPr>
          <a:lstStyle>
            <a:lvl1pPr fontAlgn="base">
              <a:spcBef>
                <a:spcPct val="0"/>
              </a:spcBef>
              <a:spcAft>
                <a:spcPct val="0"/>
              </a:spcAft>
              <a:defRPr smtClean="0">
                <a:solidFill>
                  <a:srgbClr val="86B6C2"/>
                </a:solidFill>
                <a:ea typeface="MS PGothic" pitchFamily="34" charset="-128"/>
              </a:defRPr>
            </a:lvl1pPr>
          </a:lstStyle>
          <a:p>
            <a:r>
              <a:rPr lang="en-US" altLang="en-US"/>
              <a:t>© 2014 Teradata</a:t>
            </a:r>
          </a:p>
        </p:txBody>
      </p:sp>
    </p:spTree>
    <p:extLst>
      <p:ext uri="{BB962C8B-B14F-4D97-AF65-F5344CB8AC3E}">
        <p14:creationId xmlns:p14="http://schemas.microsoft.com/office/powerpoint/2010/main" val="1736519033"/>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216373"/>
            <a:ext cx="10972800" cy="4948144"/>
          </a:xfrm>
        </p:spPr>
        <p:txBody>
          <a:bodyPr>
            <a:noAutofit/>
          </a:bodyPr>
          <a:lstStyle>
            <a:lvl1pPr>
              <a:defRPr sz="2400">
                <a:solidFill>
                  <a:schemeClr val="tx1"/>
                </a:solidFill>
              </a:defRPr>
            </a:lvl1pPr>
            <a:lvl2pPr marL="687900" indent="-306910">
              <a:defRPr sz="2100">
                <a:solidFill>
                  <a:schemeClr val="tx1"/>
                </a:solidFill>
              </a:defRPr>
            </a:lvl2pPr>
            <a:lvl3pPr marL="990575" indent="-302676">
              <a:defRPr sz="1900">
                <a:solidFill>
                  <a:schemeClr val="tx1"/>
                </a:solidFill>
              </a:defRPr>
            </a:lvl3pPr>
            <a:lvl4pPr>
              <a:defRPr sz="2400">
                <a:solidFill>
                  <a:schemeClr val="tx1"/>
                </a:solidFill>
              </a:defRPr>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6"/>
          <p:cNvSpPr>
            <a:spLocks noGrp="1"/>
          </p:cNvSpPr>
          <p:nvPr>
            <p:ph type="title"/>
          </p:nvPr>
        </p:nvSpPr>
        <p:spPr bwMode="gray">
          <a:xfrm>
            <a:off x="609600" y="171451"/>
            <a:ext cx="10972800" cy="701731"/>
          </a:xfrm>
          <a:prstGeom prst="rect">
            <a:avLst/>
          </a:prstGeom>
        </p:spPr>
        <p:txBody>
          <a:bodyPr anchor="b"/>
          <a:lstStyle>
            <a:lvl1pPr>
              <a:defRPr/>
            </a:lvl1pPr>
          </a:lstStyle>
          <a:p>
            <a:r>
              <a:rPr lang="en-US" smtClean="0"/>
              <a:t>Click to edit Master title style</a:t>
            </a:r>
            <a:endParaRPr lang="en-US" dirty="0"/>
          </a:p>
        </p:txBody>
      </p:sp>
      <p:sp>
        <p:nvSpPr>
          <p:cNvPr id="9" name="Text Placeholder 15"/>
          <p:cNvSpPr>
            <a:spLocks noGrp="1"/>
          </p:cNvSpPr>
          <p:nvPr>
            <p:ph type="body" sz="quarter" idx="15"/>
          </p:nvPr>
        </p:nvSpPr>
        <p:spPr bwMode="gray">
          <a:xfrm>
            <a:off x="4397326" y="6591604"/>
            <a:ext cx="3397349" cy="141581"/>
          </a:xfrm>
        </p:spPr>
        <p:txBody>
          <a:bodyPr>
            <a:noAutofit/>
          </a:bodyPr>
          <a:lstStyle>
            <a:lvl1pPr marL="0" indent="0" algn="ctr" defTabSz="1219170" rtl="0" eaLnBrk="1" latinLnBrk="0" hangingPunct="1">
              <a:lnSpc>
                <a:spcPct val="85000"/>
              </a:lnSpc>
              <a:spcBef>
                <a:spcPts val="0"/>
              </a:spcBef>
              <a:spcAft>
                <a:spcPts val="0"/>
              </a:spcAft>
              <a:buFontTx/>
              <a:buNone/>
              <a:defRPr lang="en-US" sz="900" b="1" kern="1200" dirty="0">
                <a:solidFill>
                  <a:schemeClr val="tx2">
                    <a:lumMod val="60000"/>
                    <a:lumOff val="40000"/>
                  </a:schemeClr>
                </a:solidFill>
                <a:latin typeface="+mn-lt"/>
                <a:ea typeface="+mn-ea"/>
                <a:cs typeface="+mn-cs"/>
              </a:defRPr>
            </a:lvl1pPr>
            <a:lvl2pPr>
              <a:buFontTx/>
              <a:buNone/>
              <a:defRPr sz="2100">
                <a:solidFill>
                  <a:schemeClr val="accent2"/>
                </a:solidFill>
              </a:defRPr>
            </a:lvl2pPr>
            <a:lvl3pPr>
              <a:buFontTx/>
              <a:buNone/>
              <a:defRPr sz="2100">
                <a:solidFill>
                  <a:schemeClr val="accent2"/>
                </a:solidFill>
              </a:defRPr>
            </a:lvl3pPr>
            <a:lvl4pPr>
              <a:buFontTx/>
              <a:buNone/>
              <a:defRPr sz="2100">
                <a:solidFill>
                  <a:schemeClr val="accent2"/>
                </a:solidFill>
              </a:defRPr>
            </a:lvl4pPr>
            <a:lvl5pPr marL="0" indent="0">
              <a:buFontTx/>
              <a:buNone/>
              <a:defRPr sz="2100">
                <a:solidFill>
                  <a:schemeClr val="accent2"/>
                </a:solidFill>
              </a:defRPr>
            </a:lvl5pPr>
          </a:lstStyle>
          <a:p>
            <a:pPr lvl="0"/>
            <a:r>
              <a:rPr lang="en-US" smtClean="0"/>
              <a:t>Click to edit Master text styles</a:t>
            </a:r>
          </a:p>
        </p:txBody>
      </p:sp>
      <p:sp>
        <p:nvSpPr>
          <p:cNvPr id="5" name="Footer Placeholder 22"/>
          <p:cNvSpPr>
            <a:spLocks noGrp="1"/>
          </p:cNvSpPr>
          <p:nvPr>
            <p:ph type="ftr" sz="quarter" idx="16"/>
          </p:nvPr>
        </p:nvSpPr>
        <p:spPr bwMode="gray"/>
        <p:txBody>
          <a:bodyPr wrap="square" numCol="1" anchorCtr="0" compatLnSpc="1">
            <a:prstTxWarp prst="textNoShape">
              <a:avLst/>
            </a:prstTxWarp>
          </a:bodyPr>
          <a:lstStyle>
            <a:lvl1pPr fontAlgn="base">
              <a:spcBef>
                <a:spcPct val="0"/>
              </a:spcBef>
              <a:spcAft>
                <a:spcPct val="0"/>
              </a:spcAft>
              <a:defRPr smtClean="0">
                <a:solidFill>
                  <a:srgbClr val="86B6C2"/>
                </a:solidFill>
                <a:ea typeface="MS PGothic" pitchFamily="34" charset="-128"/>
              </a:defRPr>
            </a:lvl1pPr>
          </a:lstStyle>
          <a:p>
            <a:r>
              <a:rPr lang="en-US" altLang="en-US"/>
              <a:t>© 2014 Teradata</a:t>
            </a:r>
          </a:p>
        </p:txBody>
      </p:sp>
    </p:spTree>
    <p:extLst>
      <p:ext uri="{BB962C8B-B14F-4D97-AF65-F5344CB8AC3E}">
        <p14:creationId xmlns:p14="http://schemas.microsoft.com/office/powerpoint/2010/main" val="185678322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6400800" y="1216372"/>
            <a:ext cx="5181600" cy="4930709"/>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idx="1"/>
          </p:nvPr>
        </p:nvSpPr>
        <p:spPr bwMode="gray">
          <a:xfrm>
            <a:off x="609600" y="1216374"/>
            <a:ext cx="5181600" cy="4930708"/>
          </a:xfrm>
        </p:spPr>
        <p:txBody>
          <a:bodyPr>
            <a:noAutofit/>
          </a:bodyPr>
          <a:lstStyle>
            <a:lvl1pPr>
              <a:defRPr sz="2400"/>
            </a:lvl1pPr>
            <a:lvl2pPr marL="687900" indent="-306910">
              <a:defRPr sz="2100"/>
            </a:lvl2pPr>
            <a:lvl3pPr marL="990575" indent="-302676">
              <a:defRPr sz="19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5"/>
          <p:cNvSpPr>
            <a:spLocks noGrp="1"/>
          </p:cNvSpPr>
          <p:nvPr>
            <p:ph type="body" sz="quarter" idx="15"/>
          </p:nvPr>
        </p:nvSpPr>
        <p:spPr bwMode="gray">
          <a:xfrm>
            <a:off x="4397326" y="6591604"/>
            <a:ext cx="3397349" cy="141581"/>
          </a:xfrm>
        </p:spPr>
        <p:txBody>
          <a:bodyPr>
            <a:noAutofit/>
          </a:bodyPr>
          <a:lstStyle>
            <a:lvl1pPr marL="0" indent="0" algn="ctr" defTabSz="1219170" rtl="0" eaLnBrk="1" latinLnBrk="0" hangingPunct="1">
              <a:lnSpc>
                <a:spcPct val="85000"/>
              </a:lnSpc>
              <a:spcBef>
                <a:spcPts val="0"/>
              </a:spcBef>
              <a:spcAft>
                <a:spcPts val="0"/>
              </a:spcAft>
              <a:buFontTx/>
              <a:buNone/>
              <a:defRPr lang="en-US" sz="900" b="1" kern="1200" dirty="0">
                <a:solidFill>
                  <a:schemeClr val="tx2">
                    <a:lumMod val="60000"/>
                    <a:lumOff val="40000"/>
                  </a:schemeClr>
                </a:solidFill>
                <a:latin typeface="+mn-lt"/>
                <a:ea typeface="+mn-ea"/>
                <a:cs typeface="+mn-cs"/>
              </a:defRPr>
            </a:lvl1pPr>
            <a:lvl2pPr>
              <a:buFontTx/>
              <a:buNone/>
              <a:defRPr sz="2100">
                <a:solidFill>
                  <a:schemeClr val="accent2"/>
                </a:solidFill>
              </a:defRPr>
            </a:lvl2pPr>
            <a:lvl3pPr>
              <a:buFontTx/>
              <a:buNone/>
              <a:defRPr sz="2100">
                <a:solidFill>
                  <a:schemeClr val="accent2"/>
                </a:solidFill>
              </a:defRPr>
            </a:lvl3pPr>
            <a:lvl4pPr>
              <a:buFontTx/>
              <a:buNone/>
              <a:defRPr sz="2100">
                <a:solidFill>
                  <a:schemeClr val="accent2"/>
                </a:solidFill>
              </a:defRPr>
            </a:lvl4pPr>
            <a:lvl5pPr marL="0" indent="0">
              <a:buFontTx/>
              <a:buNone/>
              <a:defRPr sz="2100">
                <a:solidFill>
                  <a:schemeClr val="accent2"/>
                </a:solidFill>
              </a:defRPr>
            </a:lvl5pPr>
          </a:lstStyle>
          <a:p>
            <a:pPr lvl="0"/>
            <a:r>
              <a:rPr lang="en-US" smtClean="0"/>
              <a:t>Click to edit Master text styles</a:t>
            </a:r>
          </a:p>
        </p:txBody>
      </p:sp>
      <p:sp>
        <p:nvSpPr>
          <p:cNvPr id="14" name="Title 16"/>
          <p:cNvSpPr>
            <a:spLocks noGrp="1"/>
          </p:cNvSpPr>
          <p:nvPr>
            <p:ph type="title"/>
          </p:nvPr>
        </p:nvSpPr>
        <p:spPr bwMode="gray">
          <a:xfrm>
            <a:off x="609600" y="171451"/>
            <a:ext cx="10972800" cy="701731"/>
          </a:xfrm>
          <a:prstGeom prst="rect">
            <a:avLst/>
          </a:prstGeom>
        </p:spPr>
        <p:txBody>
          <a:bodyPr anchor="b"/>
          <a:lstStyle>
            <a:lvl1pPr>
              <a:defRPr/>
            </a:lvl1pPr>
          </a:lstStyle>
          <a:p>
            <a:r>
              <a:rPr lang="en-US" smtClean="0"/>
              <a:t>Click to edit Master title style</a:t>
            </a:r>
            <a:endParaRPr lang="en-US" dirty="0"/>
          </a:p>
        </p:txBody>
      </p:sp>
      <p:sp>
        <p:nvSpPr>
          <p:cNvPr id="6" name="Footer Placeholder 9"/>
          <p:cNvSpPr>
            <a:spLocks noGrp="1"/>
          </p:cNvSpPr>
          <p:nvPr>
            <p:ph type="ftr" sz="quarter" idx="18"/>
          </p:nvPr>
        </p:nvSpPr>
        <p:spPr bwMode="gray"/>
        <p:txBody>
          <a:bodyPr wrap="square" numCol="1" anchorCtr="0" compatLnSpc="1">
            <a:prstTxWarp prst="textNoShape">
              <a:avLst/>
            </a:prstTxWarp>
          </a:bodyPr>
          <a:lstStyle>
            <a:lvl1pPr fontAlgn="base">
              <a:spcBef>
                <a:spcPct val="0"/>
              </a:spcBef>
              <a:spcAft>
                <a:spcPct val="0"/>
              </a:spcAft>
              <a:defRPr smtClean="0">
                <a:solidFill>
                  <a:srgbClr val="898989"/>
                </a:solidFill>
                <a:ea typeface="MS PGothic" pitchFamily="34" charset="-128"/>
              </a:defRPr>
            </a:lvl1pPr>
          </a:lstStyle>
          <a:p>
            <a:r>
              <a:rPr lang="en-US" altLang="en-US"/>
              <a:t>© 2014 Teradata</a:t>
            </a:r>
          </a:p>
        </p:txBody>
      </p:sp>
    </p:spTree>
    <p:extLst>
      <p:ext uri="{BB962C8B-B14F-4D97-AF65-F5344CB8AC3E}">
        <p14:creationId xmlns:p14="http://schemas.microsoft.com/office/powerpoint/2010/main" val="1985046985"/>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216373"/>
            <a:ext cx="10972800" cy="4948144"/>
          </a:xfrm>
        </p:spPr>
        <p:txBody>
          <a:bodyPr>
            <a:noAutofit/>
          </a:bodyPr>
          <a:lstStyle>
            <a:lvl1pPr>
              <a:defRPr sz="2400">
                <a:solidFill>
                  <a:schemeClr val="tx1"/>
                </a:solidFill>
              </a:defRPr>
            </a:lvl1pPr>
            <a:lvl2pPr marL="687900" indent="-306910">
              <a:defRPr sz="2100">
                <a:solidFill>
                  <a:schemeClr val="tx1"/>
                </a:solidFill>
              </a:defRPr>
            </a:lvl2pPr>
            <a:lvl3pPr marL="990575" indent="-302676">
              <a:defRPr sz="1900">
                <a:solidFill>
                  <a:schemeClr val="tx1"/>
                </a:solidFill>
              </a:defRPr>
            </a:lvl3pPr>
            <a:lvl4pPr>
              <a:defRPr sz="2400">
                <a:solidFill>
                  <a:schemeClr val="tx1"/>
                </a:solidFill>
              </a:defRPr>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6"/>
          <p:cNvSpPr>
            <a:spLocks noGrp="1"/>
          </p:cNvSpPr>
          <p:nvPr>
            <p:ph type="title"/>
          </p:nvPr>
        </p:nvSpPr>
        <p:spPr bwMode="gray">
          <a:xfrm>
            <a:off x="609600" y="171451"/>
            <a:ext cx="10972800" cy="701731"/>
          </a:xfrm>
          <a:prstGeom prst="rect">
            <a:avLst/>
          </a:prstGeom>
        </p:spPr>
        <p:txBody>
          <a:bodyPr anchor="b"/>
          <a:lstStyle>
            <a:lvl1pPr>
              <a:defRPr/>
            </a:lvl1pPr>
          </a:lstStyle>
          <a:p>
            <a:r>
              <a:rPr lang="en-US" smtClean="0"/>
              <a:t>Click to edit Master title style</a:t>
            </a:r>
            <a:endParaRPr lang="en-US" dirty="0"/>
          </a:p>
        </p:txBody>
      </p:sp>
      <p:sp>
        <p:nvSpPr>
          <p:cNvPr id="9" name="Text Placeholder 15"/>
          <p:cNvSpPr>
            <a:spLocks noGrp="1"/>
          </p:cNvSpPr>
          <p:nvPr>
            <p:ph type="body" sz="quarter" idx="15"/>
          </p:nvPr>
        </p:nvSpPr>
        <p:spPr bwMode="gray">
          <a:xfrm>
            <a:off x="4397326" y="6591604"/>
            <a:ext cx="3397349" cy="141581"/>
          </a:xfrm>
        </p:spPr>
        <p:txBody>
          <a:bodyPr>
            <a:noAutofit/>
          </a:bodyPr>
          <a:lstStyle>
            <a:lvl1pPr marL="0" indent="0" algn="ctr" defTabSz="1219170" rtl="0" eaLnBrk="1" latinLnBrk="0" hangingPunct="1">
              <a:lnSpc>
                <a:spcPct val="85000"/>
              </a:lnSpc>
              <a:spcBef>
                <a:spcPts val="0"/>
              </a:spcBef>
              <a:spcAft>
                <a:spcPts val="0"/>
              </a:spcAft>
              <a:buFontTx/>
              <a:buNone/>
              <a:defRPr lang="en-US" sz="900" b="1" kern="1200" dirty="0">
                <a:solidFill>
                  <a:schemeClr val="tx2">
                    <a:lumMod val="60000"/>
                    <a:lumOff val="40000"/>
                  </a:schemeClr>
                </a:solidFill>
                <a:latin typeface="+mn-lt"/>
                <a:ea typeface="+mn-ea"/>
                <a:cs typeface="+mn-cs"/>
              </a:defRPr>
            </a:lvl1pPr>
            <a:lvl2pPr>
              <a:buFontTx/>
              <a:buNone/>
              <a:defRPr sz="2100">
                <a:solidFill>
                  <a:schemeClr val="accent2"/>
                </a:solidFill>
              </a:defRPr>
            </a:lvl2pPr>
            <a:lvl3pPr>
              <a:buFontTx/>
              <a:buNone/>
              <a:defRPr sz="2100">
                <a:solidFill>
                  <a:schemeClr val="accent2"/>
                </a:solidFill>
              </a:defRPr>
            </a:lvl3pPr>
            <a:lvl4pPr>
              <a:buFontTx/>
              <a:buNone/>
              <a:defRPr sz="2100">
                <a:solidFill>
                  <a:schemeClr val="accent2"/>
                </a:solidFill>
              </a:defRPr>
            </a:lvl4pPr>
            <a:lvl5pPr marL="0" indent="0">
              <a:buFontTx/>
              <a:buNone/>
              <a:defRPr sz="2100">
                <a:solidFill>
                  <a:schemeClr val="accent2"/>
                </a:solidFill>
              </a:defRPr>
            </a:lvl5pPr>
          </a:lstStyle>
          <a:p>
            <a:pPr lvl="0"/>
            <a:r>
              <a:rPr lang="en-US" smtClean="0"/>
              <a:t>Click to edit Master text styles</a:t>
            </a:r>
          </a:p>
        </p:txBody>
      </p:sp>
      <p:sp>
        <p:nvSpPr>
          <p:cNvPr id="5" name="Footer Placeholder 22"/>
          <p:cNvSpPr>
            <a:spLocks noGrp="1"/>
          </p:cNvSpPr>
          <p:nvPr>
            <p:ph type="ftr" sz="quarter" idx="16"/>
          </p:nvPr>
        </p:nvSpPr>
        <p:spPr bwMode="gray"/>
        <p:txBody>
          <a:bodyPr wrap="square" numCol="1" anchorCtr="0" compatLnSpc="1">
            <a:prstTxWarp prst="textNoShape">
              <a:avLst/>
            </a:prstTxWarp>
          </a:bodyPr>
          <a:lstStyle>
            <a:lvl1pPr fontAlgn="base">
              <a:spcBef>
                <a:spcPct val="0"/>
              </a:spcBef>
              <a:spcAft>
                <a:spcPct val="0"/>
              </a:spcAft>
              <a:defRPr smtClean="0">
                <a:solidFill>
                  <a:srgbClr val="86B6C2"/>
                </a:solidFill>
                <a:ea typeface="MS PGothic" pitchFamily="34" charset="-128"/>
              </a:defRPr>
            </a:lvl1pPr>
          </a:lstStyle>
          <a:p>
            <a:r>
              <a:rPr lang="en-US" altLang="en-US"/>
              <a:t>© 2014 Teradata</a:t>
            </a:r>
          </a:p>
        </p:txBody>
      </p:sp>
    </p:spTree>
    <p:extLst>
      <p:ext uri="{BB962C8B-B14F-4D97-AF65-F5344CB8AC3E}">
        <p14:creationId xmlns:p14="http://schemas.microsoft.com/office/powerpoint/2010/main" val="4251666259"/>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216373"/>
            <a:ext cx="10972800" cy="4948144"/>
          </a:xfrm>
        </p:spPr>
        <p:txBody>
          <a:bodyPr>
            <a:noAutofit/>
          </a:bodyPr>
          <a:lstStyle>
            <a:lvl1pPr>
              <a:defRPr sz="2400">
                <a:solidFill>
                  <a:schemeClr val="tx1"/>
                </a:solidFill>
              </a:defRPr>
            </a:lvl1pPr>
            <a:lvl2pPr marL="687900" indent="-306910">
              <a:defRPr sz="2100">
                <a:solidFill>
                  <a:schemeClr val="tx1"/>
                </a:solidFill>
              </a:defRPr>
            </a:lvl2pPr>
            <a:lvl3pPr marL="990575" indent="-302676">
              <a:defRPr sz="1900">
                <a:solidFill>
                  <a:schemeClr val="tx1"/>
                </a:solidFill>
              </a:defRPr>
            </a:lvl3pPr>
            <a:lvl4pPr>
              <a:defRPr sz="2400">
                <a:solidFill>
                  <a:schemeClr val="tx1"/>
                </a:solidFill>
              </a:defRPr>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6"/>
          <p:cNvSpPr>
            <a:spLocks noGrp="1"/>
          </p:cNvSpPr>
          <p:nvPr>
            <p:ph type="title"/>
          </p:nvPr>
        </p:nvSpPr>
        <p:spPr bwMode="gray">
          <a:xfrm>
            <a:off x="609600" y="171451"/>
            <a:ext cx="10972800" cy="701731"/>
          </a:xfrm>
          <a:prstGeom prst="rect">
            <a:avLst/>
          </a:prstGeom>
        </p:spPr>
        <p:txBody>
          <a:bodyPr anchor="b"/>
          <a:lstStyle>
            <a:lvl1pPr>
              <a:defRPr/>
            </a:lvl1pPr>
          </a:lstStyle>
          <a:p>
            <a:r>
              <a:rPr lang="en-US" smtClean="0"/>
              <a:t>Click to edit Master title style</a:t>
            </a:r>
            <a:endParaRPr lang="en-US" dirty="0"/>
          </a:p>
        </p:txBody>
      </p:sp>
      <p:sp>
        <p:nvSpPr>
          <p:cNvPr id="9" name="Text Placeholder 15"/>
          <p:cNvSpPr>
            <a:spLocks noGrp="1"/>
          </p:cNvSpPr>
          <p:nvPr>
            <p:ph type="body" sz="quarter" idx="15"/>
          </p:nvPr>
        </p:nvSpPr>
        <p:spPr bwMode="gray">
          <a:xfrm>
            <a:off x="4397326" y="6591604"/>
            <a:ext cx="3397349" cy="141581"/>
          </a:xfrm>
        </p:spPr>
        <p:txBody>
          <a:bodyPr>
            <a:noAutofit/>
          </a:bodyPr>
          <a:lstStyle>
            <a:lvl1pPr marL="0" indent="0" algn="ctr" defTabSz="1219170" rtl="0" eaLnBrk="1" latinLnBrk="0" hangingPunct="1">
              <a:lnSpc>
                <a:spcPct val="85000"/>
              </a:lnSpc>
              <a:spcBef>
                <a:spcPts val="0"/>
              </a:spcBef>
              <a:spcAft>
                <a:spcPts val="0"/>
              </a:spcAft>
              <a:buFontTx/>
              <a:buNone/>
              <a:defRPr lang="en-US" sz="900" b="1" kern="1200" dirty="0">
                <a:solidFill>
                  <a:schemeClr val="tx2">
                    <a:lumMod val="60000"/>
                    <a:lumOff val="40000"/>
                  </a:schemeClr>
                </a:solidFill>
                <a:latin typeface="+mn-lt"/>
                <a:ea typeface="+mn-ea"/>
                <a:cs typeface="+mn-cs"/>
              </a:defRPr>
            </a:lvl1pPr>
            <a:lvl2pPr>
              <a:buFontTx/>
              <a:buNone/>
              <a:defRPr sz="2100">
                <a:solidFill>
                  <a:schemeClr val="accent2"/>
                </a:solidFill>
              </a:defRPr>
            </a:lvl2pPr>
            <a:lvl3pPr>
              <a:buFontTx/>
              <a:buNone/>
              <a:defRPr sz="2100">
                <a:solidFill>
                  <a:schemeClr val="accent2"/>
                </a:solidFill>
              </a:defRPr>
            </a:lvl3pPr>
            <a:lvl4pPr>
              <a:buFontTx/>
              <a:buNone/>
              <a:defRPr sz="2100">
                <a:solidFill>
                  <a:schemeClr val="accent2"/>
                </a:solidFill>
              </a:defRPr>
            </a:lvl4pPr>
            <a:lvl5pPr marL="0" indent="0">
              <a:buFontTx/>
              <a:buNone/>
              <a:defRPr sz="2100">
                <a:solidFill>
                  <a:schemeClr val="accent2"/>
                </a:solidFill>
              </a:defRPr>
            </a:lvl5pPr>
          </a:lstStyle>
          <a:p>
            <a:pPr lvl="0"/>
            <a:r>
              <a:rPr lang="en-US" smtClean="0"/>
              <a:t>Click to edit Master text styles</a:t>
            </a:r>
          </a:p>
        </p:txBody>
      </p:sp>
      <p:sp>
        <p:nvSpPr>
          <p:cNvPr id="5" name="Footer Placeholder 22"/>
          <p:cNvSpPr>
            <a:spLocks noGrp="1"/>
          </p:cNvSpPr>
          <p:nvPr>
            <p:ph type="ftr" sz="quarter" idx="16"/>
          </p:nvPr>
        </p:nvSpPr>
        <p:spPr bwMode="gray"/>
        <p:txBody>
          <a:bodyPr wrap="square" numCol="1" anchorCtr="0" compatLnSpc="1">
            <a:prstTxWarp prst="textNoShape">
              <a:avLst/>
            </a:prstTxWarp>
          </a:bodyPr>
          <a:lstStyle>
            <a:lvl1pPr fontAlgn="base">
              <a:spcBef>
                <a:spcPct val="0"/>
              </a:spcBef>
              <a:spcAft>
                <a:spcPct val="0"/>
              </a:spcAft>
              <a:defRPr smtClean="0">
                <a:solidFill>
                  <a:srgbClr val="86B6C2"/>
                </a:solidFill>
                <a:ea typeface="MS PGothic" pitchFamily="34" charset="-128"/>
              </a:defRPr>
            </a:lvl1pPr>
          </a:lstStyle>
          <a:p>
            <a:r>
              <a:rPr lang="en-US" altLang="en-US"/>
              <a:t>© 2014 Teradata</a:t>
            </a:r>
          </a:p>
        </p:txBody>
      </p:sp>
    </p:spTree>
    <p:extLst>
      <p:ext uri="{BB962C8B-B14F-4D97-AF65-F5344CB8AC3E}">
        <p14:creationId xmlns:p14="http://schemas.microsoft.com/office/powerpoint/2010/main" val="3008325959"/>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216373"/>
            <a:ext cx="10972800" cy="4948144"/>
          </a:xfrm>
        </p:spPr>
        <p:txBody>
          <a:bodyPr>
            <a:noAutofit/>
          </a:bodyPr>
          <a:lstStyle>
            <a:lvl1pPr>
              <a:defRPr sz="2400">
                <a:solidFill>
                  <a:schemeClr val="tx1"/>
                </a:solidFill>
              </a:defRPr>
            </a:lvl1pPr>
            <a:lvl2pPr marL="687900" indent="-306910">
              <a:defRPr sz="2100">
                <a:solidFill>
                  <a:schemeClr val="tx1"/>
                </a:solidFill>
              </a:defRPr>
            </a:lvl2pPr>
            <a:lvl3pPr marL="990575" indent="-302676">
              <a:defRPr sz="1900">
                <a:solidFill>
                  <a:schemeClr val="tx1"/>
                </a:solidFill>
              </a:defRPr>
            </a:lvl3pPr>
            <a:lvl4pPr>
              <a:defRPr sz="2400">
                <a:solidFill>
                  <a:schemeClr val="tx1"/>
                </a:solidFill>
              </a:defRPr>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6"/>
          <p:cNvSpPr>
            <a:spLocks noGrp="1"/>
          </p:cNvSpPr>
          <p:nvPr>
            <p:ph type="title"/>
          </p:nvPr>
        </p:nvSpPr>
        <p:spPr bwMode="gray">
          <a:xfrm>
            <a:off x="609600" y="171451"/>
            <a:ext cx="10972800" cy="701731"/>
          </a:xfrm>
          <a:prstGeom prst="rect">
            <a:avLst/>
          </a:prstGeom>
        </p:spPr>
        <p:txBody>
          <a:bodyPr anchor="b"/>
          <a:lstStyle>
            <a:lvl1pPr>
              <a:defRPr/>
            </a:lvl1pPr>
          </a:lstStyle>
          <a:p>
            <a:r>
              <a:rPr lang="en-US" smtClean="0"/>
              <a:t>Click to edit Master title style</a:t>
            </a:r>
            <a:endParaRPr lang="en-US" dirty="0"/>
          </a:p>
        </p:txBody>
      </p:sp>
      <p:sp>
        <p:nvSpPr>
          <p:cNvPr id="9" name="Text Placeholder 15"/>
          <p:cNvSpPr>
            <a:spLocks noGrp="1"/>
          </p:cNvSpPr>
          <p:nvPr>
            <p:ph type="body" sz="quarter" idx="15"/>
          </p:nvPr>
        </p:nvSpPr>
        <p:spPr bwMode="gray">
          <a:xfrm>
            <a:off x="4397326" y="6591604"/>
            <a:ext cx="3397349" cy="141581"/>
          </a:xfrm>
        </p:spPr>
        <p:txBody>
          <a:bodyPr>
            <a:noAutofit/>
          </a:bodyPr>
          <a:lstStyle>
            <a:lvl1pPr marL="0" indent="0" algn="ctr" defTabSz="1219170" rtl="0" eaLnBrk="1" latinLnBrk="0" hangingPunct="1">
              <a:lnSpc>
                <a:spcPct val="85000"/>
              </a:lnSpc>
              <a:spcBef>
                <a:spcPts val="0"/>
              </a:spcBef>
              <a:spcAft>
                <a:spcPts val="0"/>
              </a:spcAft>
              <a:buFontTx/>
              <a:buNone/>
              <a:defRPr lang="en-US" sz="900" b="1" kern="1200" dirty="0">
                <a:solidFill>
                  <a:schemeClr val="tx2">
                    <a:lumMod val="60000"/>
                    <a:lumOff val="40000"/>
                  </a:schemeClr>
                </a:solidFill>
                <a:latin typeface="+mn-lt"/>
                <a:ea typeface="+mn-ea"/>
                <a:cs typeface="+mn-cs"/>
              </a:defRPr>
            </a:lvl1pPr>
            <a:lvl2pPr>
              <a:buFontTx/>
              <a:buNone/>
              <a:defRPr sz="2100">
                <a:solidFill>
                  <a:schemeClr val="accent2"/>
                </a:solidFill>
              </a:defRPr>
            </a:lvl2pPr>
            <a:lvl3pPr>
              <a:buFontTx/>
              <a:buNone/>
              <a:defRPr sz="2100">
                <a:solidFill>
                  <a:schemeClr val="accent2"/>
                </a:solidFill>
              </a:defRPr>
            </a:lvl3pPr>
            <a:lvl4pPr>
              <a:buFontTx/>
              <a:buNone/>
              <a:defRPr sz="2100">
                <a:solidFill>
                  <a:schemeClr val="accent2"/>
                </a:solidFill>
              </a:defRPr>
            </a:lvl4pPr>
            <a:lvl5pPr marL="0" indent="0">
              <a:buFontTx/>
              <a:buNone/>
              <a:defRPr sz="2100">
                <a:solidFill>
                  <a:schemeClr val="accent2"/>
                </a:solidFill>
              </a:defRPr>
            </a:lvl5pPr>
          </a:lstStyle>
          <a:p>
            <a:pPr lvl="0"/>
            <a:r>
              <a:rPr lang="en-US" smtClean="0"/>
              <a:t>Click to edit Master text styles</a:t>
            </a:r>
          </a:p>
        </p:txBody>
      </p:sp>
      <p:sp>
        <p:nvSpPr>
          <p:cNvPr id="5" name="Footer Placeholder 22"/>
          <p:cNvSpPr>
            <a:spLocks noGrp="1"/>
          </p:cNvSpPr>
          <p:nvPr>
            <p:ph type="ftr" sz="quarter" idx="16"/>
          </p:nvPr>
        </p:nvSpPr>
        <p:spPr bwMode="gray"/>
        <p:txBody>
          <a:bodyPr wrap="square" numCol="1" anchorCtr="0" compatLnSpc="1">
            <a:prstTxWarp prst="textNoShape">
              <a:avLst/>
            </a:prstTxWarp>
          </a:bodyPr>
          <a:lstStyle>
            <a:lvl1pPr fontAlgn="base">
              <a:spcBef>
                <a:spcPct val="0"/>
              </a:spcBef>
              <a:spcAft>
                <a:spcPct val="0"/>
              </a:spcAft>
              <a:defRPr smtClean="0">
                <a:solidFill>
                  <a:srgbClr val="86B6C2"/>
                </a:solidFill>
                <a:ea typeface="MS PGothic" pitchFamily="34" charset="-128"/>
              </a:defRPr>
            </a:lvl1pPr>
          </a:lstStyle>
          <a:p>
            <a:r>
              <a:rPr lang="en-US" altLang="en-US"/>
              <a:t>© 2014 Teradata</a:t>
            </a:r>
          </a:p>
        </p:txBody>
      </p:sp>
    </p:spTree>
    <p:extLst>
      <p:ext uri="{BB962C8B-B14F-4D97-AF65-F5344CB8AC3E}">
        <p14:creationId xmlns:p14="http://schemas.microsoft.com/office/powerpoint/2010/main" val="2041542263"/>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gue/Quote WHITE">
    <p:spTree>
      <p:nvGrpSpPr>
        <p:cNvPr id="1" name=""/>
        <p:cNvGrpSpPr/>
        <p:nvPr/>
      </p:nvGrpSpPr>
      <p:grpSpPr>
        <a:xfrm>
          <a:off x="0" y="0"/>
          <a:ext cx="0" cy="0"/>
          <a:chOff x="0" y="0"/>
          <a:chExt cx="0" cy="0"/>
        </a:xfrm>
      </p:grpSpPr>
      <p:sp>
        <p:nvSpPr>
          <p:cNvPr id="3" name="Title 1"/>
          <p:cNvSpPr>
            <a:spLocks noGrp="1"/>
          </p:cNvSpPr>
          <p:nvPr>
            <p:ph type="ctrTitle"/>
          </p:nvPr>
        </p:nvSpPr>
        <p:spPr>
          <a:xfrm>
            <a:off x="410409" y="2191551"/>
            <a:ext cx="8227840" cy="2471446"/>
          </a:xfrm>
        </p:spPr>
        <p:txBody>
          <a:bodyPr anchor="b">
            <a:noAutofit/>
          </a:bodyPr>
          <a:lstStyle>
            <a:lvl1pPr>
              <a:lnSpc>
                <a:spcPct val="80000"/>
              </a:lnSpc>
              <a:defRPr sz="4400">
                <a:solidFill>
                  <a:schemeClr val="tx2"/>
                </a:solidFill>
              </a:defRPr>
            </a:lvl1pPr>
          </a:lstStyle>
          <a:p>
            <a:r>
              <a:rPr lang="en-US" smtClean="0"/>
              <a:t>Click to edit Master title style</a:t>
            </a:r>
            <a:endParaRPr lang="en-US" dirty="0"/>
          </a:p>
        </p:txBody>
      </p:sp>
      <p:sp>
        <p:nvSpPr>
          <p:cNvPr id="4" name="Subtitle 2"/>
          <p:cNvSpPr>
            <a:spLocks noGrp="1"/>
          </p:cNvSpPr>
          <p:nvPr>
            <p:ph type="subTitle" idx="1"/>
          </p:nvPr>
        </p:nvSpPr>
        <p:spPr>
          <a:xfrm>
            <a:off x="435817" y="4662997"/>
            <a:ext cx="8202432" cy="624450"/>
          </a:xfrm>
        </p:spPr>
        <p:txBody>
          <a:bodyPr>
            <a:noAutofit/>
          </a:bodyPr>
          <a:lstStyle>
            <a:lvl1pPr marL="0" indent="0" algn="l">
              <a:buNone/>
              <a:defRPr sz="2600">
                <a:solidFill>
                  <a:schemeClr val="tx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4425086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1"/>
          <p:cNvSpPr>
            <a:spLocks/>
          </p:cNvSpPr>
          <p:nvPr/>
        </p:nvSpPr>
        <p:spPr bwMode="auto">
          <a:xfrm flipV="1">
            <a:off x="-4763" y="31781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044C27E6-061F-4C34-BD83-6E2B2DD72B22}" type="datetime1">
              <a:rPr lang="en-US" altLang="en-US"/>
              <a:pPr/>
              <a:t>9/30/2015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SQL-on-Hadoop Tutorial</a:t>
            </a:r>
          </a:p>
        </p:txBody>
      </p:sp>
      <p:sp>
        <p:nvSpPr>
          <p:cNvPr id="7" name="Slide Number Placeholder 5"/>
          <p:cNvSpPr>
            <a:spLocks noGrp="1"/>
          </p:cNvSpPr>
          <p:nvPr>
            <p:ph type="sldNum" sz="quarter" idx="12"/>
          </p:nvPr>
        </p:nvSpPr>
        <p:spPr>
          <a:xfrm>
            <a:off x="531813" y="3244850"/>
            <a:ext cx="779462" cy="365125"/>
          </a:xfrm>
        </p:spPr>
        <p:txBody>
          <a:bodyPr/>
          <a:lstStyle>
            <a:lvl1pPr>
              <a:defRPr/>
            </a:lvl1pPr>
          </a:lstStyle>
          <a:p>
            <a:fld id="{9FEB4318-20ED-45AB-AA25-818F73B6C039}" type="slidenum">
              <a:rPr lang="en-US" altLang="en-US"/>
              <a:pPr/>
              <a:t>‹#›</a:t>
            </a:fld>
            <a:endParaRPr lang="en-US" altLang="en-US"/>
          </a:p>
        </p:txBody>
      </p:sp>
    </p:spTree>
    <p:extLst>
      <p:ext uri="{BB962C8B-B14F-4D97-AF65-F5344CB8AC3E}">
        <p14:creationId xmlns:p14="http://schemas.microsoft.com/office/powerpoint/2010/main" val="50006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reeform 35"/>
          <p:cNvSpPr>
            <a:spLocks/>
          </p:cNvSpPr>
          <p:nvPr/>
        </p:nvSpPr>
        <p:spPr bwMode="auto">
          <a:xfrm flipV="1">
            <a:off x="-4763" y="7143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4"/>
          <p:cNvSpPr>
            <a:spLocks noGrp="1"/>
          </p:cNvSpPr>
          <p:nvPr>
            <p:ph type="dt" sz="half" idx="10"/>
          </p:nvPr>
        </p:nvSpPr>
        <p:spPr/>
        <p:txBody>
          <a:bodyPr/>
          <a:lstStyle>
            <a:lvl1pPr>
              <a:defRPr/>
            </a:lvl1pPr>
          </a:lstStyle>
          <a:p>
            <a:fld id="{F4A594CC-FE16-414A-AE74-7CCA2834B377}" type="datetime1">
              <a:rPr lang="en-US" altLang="en-US"/>
              <a:pPr/>
              <a:t>9/30/2015</a:t>
            </a:fld>
            <a:endParaRPr lang="en-US" altLang="en-US"/>
          </a:p>
        </p:txBody>
      </p:sp>
      <p:sp>
        <p:nvSpPr>
          <p:cNvPr id="7" name="Footer Placeholder 5"/>
          <p:cNvSpPr>
            <a:spLocks noGrp="1"/>
          </p:cNvSpPr>
          <p:nvPr>
            <p:ph type="ftr" sz="quarter" idx="11"/>
          </p:nvPr>
        </p:nvSpPr>
        <p:spPr/>
        <p:txBody>
          <a:bodyPr/>
          <a:lstStyle>
            <a:lvl1pPr>
              <a:defRPr/>
            </a:lvl1pPr>
          </a:lstStyle>
          <a:p>
            <a:pPr>
              <a:defRPr/>
            </a:pPr>
            <a:r>
              <a:rPr lang="en-US"/>
              <a:t>SQL-on-Hadoop Tutorial</a:t>
            </a:r>
          </a:p>
        </p:txBody>
      </p:sp>
      <p:sp>
        <p:nvSpPr>
          <p:cNvPr id="9" name="Slide Number Placeholder 5"/>
          <p:cNvSpPr>
            <a:spLocks noGrp="1"/>
          </p:cNvSpPr>
          <p:nvPr>
            <p:ph type="sldNum" sz="quarter" idx="12"/>
          </p:nvPr>
        </p:nvSpPr>
        <p:spPr/>
        <p:txBody>
          <a:bodyPr/>
          <a:lstStyle>
            <a:lvl1pPr>
              <a:defRPr/>
            </a:lvl1pPr>
          </a:lstStyle>
          <a:p>
            <a:fld id="{C19B257D-AFEB-449D-A767-24C574BCDD21}" type="slidenum">
              <a:rPr lang="en-US" altLang="en-US"/>
              <a:pPr/>
              <a:t>‹#›</a:t>
            </a:fld>
            <a:endParaRPr lang="en-US" altLang="en-US"/>
          </a:p>
        </p:txBody>
      </p:sp>
    </p:spTree>
    <p:extLst>
      <p:ext uri="{BB962C8B-B14F-4D97-AF65-F5344CB8AC3E}">
        <p14:creationId xmlns:p14="http://schemas.microsoft.com/office/powerpoint/2010/main" val="369985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reeform 35"/>
          <p:cNvSpPr>
            <a:spLocks/>
          </p:cNvSpPr>
          <p:nvPr/>
        </p:nvSpPr>
        <p:spPr bwMode="auto">
          <a:xfrm flipV="1">
            <a:off x="-4763" y="7143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6"/>
          <p:cNvSpPr>
            <a:spLocks noGrp="1"/>
          </p:cNvSpPr>
          <p:nvPr>
            <p:ph type="dt" sz="half" idx="10"/>
          </p:nvPr>
        </p:nvSpPr>
        <p:spPr/>
        <p:txBody>
          <a:bodyPr/>
          <a:lstStyle>
            <a:lvl1pPr>
              <a:defRPr/>
            </a:lvl1pPr>
          </a:lstStyle>
          <a:p>
            <a:fld id="{E348DF9D-50FB-4172-AA7D-603F4F2361AE}" type="datetime1">
              <a:rPr lang="en-US" altLang="en-US"/>
              <a:pPr/>
              <a:t>9/30/2015</a:t>
            </a:fld>
            <a:endParaRPr lang="en-US" altLang="en-US"/>
          </a:p>
        </p:txBody>
      </p:sp>
      <p:sp>
        <p:nvSpPr>
          <p:cNvPr id="9" name="Footer Placeholder 7"/>
          <p:cNvSpPr>
            <a:spLocks noGrp="1"/>
          </p:cNvSpPr>
          <p:nvPr>
            <p:ph type="ftr" sz="quarter" idx="11"/>
          </p:nvPr>
        </p:nvSpPr>
        <p:spPr/>
        <p:txBody>
          <a:bodyPr/>
          <a:lstStyle>
            <a:lvl1pPr>
              <a:defRPr/>
            </a:lvl1pPr>
          </a:lstStyle>
          <a:p>
            <a:pPr>
              <a:defRPr/>
            </a:pPr>
            <a:r>
              <a:rPr lang="en-US"/>
              <a:t>SQL-on-Hadoop Tutorial</a:t>
            </a:r>
          </a:p>
        </p:txBody>
      </p:sp>
      <p:sp>
        <p:nvSpPr>
          <p:cNvPr id="11" name="Slide Number Placeholder 5"/>
          <p:cNvSpPr>
            <a:spLocks noGrp="1"/>
          </p:cNvSpPr>
          <p:nvPr>
            <p:ph type="sldNum" sz="quarter" idx="12"/>
          </p:nvPr>
        </p:nvSpPr>
        <p:spPr/>
        <p:txBody>
          <a:bodyPr/>
          <a:lstStyle>
            <a:lvl1pPr>
              <a:defRPr/>
            </a:lvl1pPr>
          </a:lstStyle>
          <a:p>
            <a:fld id="{65D28E10-A770-457E-AA16-B86E292038E8}" type="slidenum">
              <a:rPr lang="en-US" altLang="en-US"/>
              <a:pPr/>
              <a:t>‹#›</a:t>
            </a:fld>
            <a:endParaRPr lang="en-US" altLang="en-US"/>
          </a:p>
        </p:txBody>
      </p:sp>
    </p:spTree>
    <p:extLst>
      <p:ext uri="{BB962C8B-B14F-4D97-AF65-F5344CB8AC3E}">
        <p14:creationId xmlns:p14="http://schemas.microsoft.com/office/powerpoint/2010/main" val="257097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reeform 11"/>
          <p:cNvSpPr>
            <a:spLocks/>
          </p:cNvSpPr>
          <p:nvPr/>
        </p:nvSpPr>
        <p:spPr bwMode="auto">
          <a:xfrm flipV="1">
            <a:off x="-4763" y="7143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fld id="{C3116A69-D64D-49C9-97BA-B352C58B044E}" type="datetime1">
              <a:rPr lang="en-US" altLang="en-US"/>
              <a:pPr/>
              <a:t>9/30/2015</a:t>
            </a:fld>
            <a:endParaRPr lang="en-US" altLang="en-US"/>
          </a:p>
        </p:txBody>
      </p:sp>
      <p:sp>
        <p:nvSpPr>
          <p:cNvPr id="5" name="Footer Placeholder 3"/>
          <p:cNvSpPr>
            <a:spLocks noGrp="1"/>
          </p:cNvSpPr>
          <p:nvPr>
            <p:ph type="ftr" sz="quarter" idx="11"/>
          </p:nvPr>
        </p:nvSpPr>
        <p:spPr/>
        <p:txBody>
          <a:bodyPr/>
          <a:lstStyle>
            <a:lvl1pPr>
              <a:defRPr/>
            </a:lvl1pPr>
          </a:lstStyle>
          <a:p>
            <a:pPr>
              <a:defRPr/>
            </a:pPr>
            <a:r>
              <a:rPr lang="en-US"/>
              <a:t>SQL-on-Hadoop Tutorial</a:t>
            </a:r>
          </a:p>
        </p:txBody>
      </p:sp>
      <p:sp>
        <p:nvSpPr>
          <p:cNvPr id="6" name="Slide Number Placeholder 4"/>
          <p:cNvSpPr>
            <a:spLocks noGrp="1"/>
          </p:cNvSpPr>
          <p:nvPr>
            <p:ph type="sldNum" sz="quarter" idx="12"/>
          </p:nvPr>
        </p:nvSpPr>
        <p:spPr/>
        <p:txBody>
          <a:bodyPr/>
          <a:lstStyle>
            <a:lvl1pPr>
              <a:defRPr/>
            </a:lvl1pPr>
          </a:lstStyle>
          <a:p>
            <a:fld id="{8E0B7AAA-02A4-4184-AF42-08408799AF24}" type="slidenum">
              <a:rPr lang="en-US" altLang="en-US"/>
              <a:pPr/>
              <a:t>‹#›</a:t>
            </a:fld>
            <a:endParaRPr lang="en-US" altLang="en-US"/>
          </a:p>
        </p:txBody>
      </p:sp>
    </p:spTree>
    <p:extLst>
      <p:ext uri="{BB962C8B-B14F-4D97-AF65-F5344CB8AC3E}">
        <p14:creationId xmlns:p14="http://schemas.microsoft.com/office/powerpoint/2010/main" val="2450274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11"/>
          <p:cNvSpPr>
            <a:spLocks/>
          </p:cNvSpPr>
          <p:nvPr/>
        </p:nvSpPr>
        <p:spPr bwMode="auto">
          <a:xfrm flipV="1">
            <a:off x="-4763" y="7143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 name="Date Placeholder 1"/>
          <p:cNvSpPr>
            <a:spLocks noGrp="1"/>
          </p:cNvSpPr>
          <p:nvPr>
            <p:ph type="dt" sz="half" idx="10"/>
          </p:nvPr>
        </p:nvSpPr>
        <p:spPr/>
        <p:txBody>
          <a:bodyPr/>
          <a:lstStyle>
            <a:lvl1pPr>
              <a:defRPr/>
            </a:lvl1pPr>
          </a:lstStyle>
          <a:p>
            <a:fld id="{0CEC633B-EC16-4BBE-B8A9-5DF49B9B9D92}" type="datetime1">
              <a:rPr lang="en-US" altLang="en-US"/>
              <a:pPr/>
              <a:t>9/30/2015</a:t>
            </a:fld>
            <a:endParaRPr lang="en-US" altLang="en-US"/>
          </a:p>
        </p:txBody>
      </p:sp>
      <p:sp>
        <p:nvSpPr>
          <p:cNvPr id="4" name="Footer Placeholder 2"/>
          <p:cNvSpPr>
            <a:spLocks noGrp="1"/>
          </p:cNvSpPr>
          <p:nvPr>
            <p:ph type="ftr" sz="quarter" idx="11"/>
          </p:nvPr>
        </p:nvSpPr>
        <p:spPr/>
        <p:txBody>
          <a:bodyPr/>
          <a:lstStyle>
            <a:lvl1pPr>
              <a:defRPr/>
            </a:lvl1pPr>
          </a:lstStyle>
          <a:p>
            <a:pPr>
              <a:defRPr/>
            </a:pPr>
            <a:r>
              <a:rPr lang="en-US"/>
              <a:t>SQL-on-Hadoop Tutorial</a:t>
            </a:r>
          </a:p>
        </p:txBody>
      </p:sp>
      <p:sp>
        <p:nvSpPr>
          <p:cNvPr id="5" name="Slide Number Placeholder 3"/>
          <p:cNvSpPr>
            <a:spLocks noGrp="1"/>
          </p:cNvSpPr>
          <p:nvPr>
            <p:ph type="sldNum" sz="quarter" idx="12"/>
          </p:nvPr>
        </p:nvSpPr>
        <p:spPr/>
        <p:txBody>
          <a:bodyPr/>
          <a:lstStyle>
            <a:lvl1pPr>
              <a:defRPr/>
            </a:lvl1pPr>
          </a:lstStyle>
          <a:p>
            <a:fld id="{6ED11B16-A804-4E3A-AF24-05D0A255AE8E}" type="slidenum">
              <a:rPr lang="en-US" altLang="en-US"/>
              <a:pPr/>
              <a:t>‹#›</a:t>
            </a:fld>
            <a:endParaRPr lang="en-US" altLang="en-US"/>
          </a:p>
        </p:txBody>
      </p:sp>
    </p:spTree>
    <p:extLst>
      <p:ext uri="{BB962C8B-B14F-4D97-AF65-F5344CB8AC3E}">
        <p14:creationId xmlns:p14="http://schemas.microsoft.com/office/powerpoint/2010/main" val="3125535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Freeform 11"/>
          <p:cNvSpPr>
            <a:spLocks/>
          </p:cNvSpPr>
          <p:nvPr/>
        </p:nvSpPr>
        <p:spPr bwMode="auto">
          <a:xfrm flipV="1">
            <a:off x="-4763" y="71437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fld id="{F52384F8-93E2-44CA-9EFC-E37380ED8859}" type="datetime1">
              <a:rPr lang="en-US" altLang="en-US"/>
              <a:pPr/>
              <a:t>9/30/2015</a:t>
            </a:fld>
            <a:endParaRPr lang="en-US" altLang="en-US"/>
          </a:p>
        </p:txBody>
      </p:sp>
      <p:sp>
        <p:nvSpPr>
          <p:cNvPr id="7" name="Footer Placeholder 5"/>
          <p:cNvSpPr>
            <a:spLocks noGrp="1"/>
          </p:cNvSpPr>
          <p:nvPr>
            <p:ph type="ftr" sz="quarter" idx="11"/>
          </p:nvPr>
        </p:nvSpPr>
        <p:spPr/>
        <p:txBody>
          <a:bodyPr/>
          <a:lstStyle>
            <a:lvl1pPr>
              <a:defRPr/>
            </a:lvl1pPr>
          </a:lstStyle>
          <a:p>
            <a:pPr>
              <a:defRPr/>
            </a:pPr>
            <a:r>
              <a:rPr lang="en-US"/>
              <a:t>SQL-on-Hadoop Tutorial</a:t>
            </a:r>
          </a:p>
        </p:txBody>
      </p:sp>
      <p:sp>
        <p:nvSpPr>
          <p:cNvPr id="8" name="Slide Number Placeholder 6"/>
          <p:cNvSpPr>
            <a:spLocks noGrp="1"/>
          </p:cNvSpPr>
          <p:nvPr>
            <p:ph type="sldNum" sz="quarter" idx="12"/>
          </p:nvPr>
        </p:nvSpPr>
        <p:spPr/>
        <p:txBody>
          <a:bodyPr/>
          <a:lstStyle>
            <a:lvl1pPr>
              <a:defRPr/>
            </a:lvl1pPr>
          </a:lstStyle>
          <a:p>
            <a:fld id="{924807EB-28AA-481B-8B3D-1D01DC607948}" type="slidenum">
              <a:rPr lang="en-US" altLang="en-US"/>
              <a:pPr/>
              <a:t>‹#›</a:t>
            </a:fld>
            <a:endParaRPr lang="en-US" altLang="en-US"/>
          </a:p>
        </p:txBody>
      </p:sp>
    </p:spTree>
    <p:extLst>
      <p:ext uri="{BB962C8B-B14F-4D97-AF65-F5344CB8AC3E}">
        <p14:creationId xmlns:p14="http://schemas.microsoft.com/office/powerpoint/2010/main" val="3379616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reeform 11"/>
          <p:cNvSpPr>
            <a:spLocks/>
          </p:cNvSpPr>
          <p:nvPr/>
        </p:nvSpPr>
        <p:spPr bwMode="auto">
          <a:xfrm flipV="1">
            <a:off x="-4763" y="4911725"/>
            <a:ext cx="1589088" cy="508000"/>
          </a:xfrm>
          <a:custGeom>
            <a:avLst/>
            <a:gdLst>
              <a:gd name="T0" fmla="*/ 2147483647 w 9248"/>
              <a:gd name="T1" fmla="*/ 2147483647 h 10000"/>
              <a:gd name="T2" fmla="*/ 2147483647 w 9248"/>
              <a:gd name="T3" fmla="*/ 2147483647 h 10000"/>
              <a:gd name="T4" fmla="*/ 2147483647 w 9248"/>
              <a:gd name="T5" fmla="*/ 2147483647 h 10000"/>
              <a:gd name="T6" fmla="*/ 2147483647 w 9248"/>
              <a:gd name="T7" fmla="*/ 0 h 10000"/>
              <a:gd name="T8" fmla="*/ 2147483647 w 9248"/>
              <a:gd name="T9" fmla="*/ 0 h 10000"/>
              <a:gd name="T10" fmla="*/ 0 w 9248"/>
              <a:gd name="T11" fmla="*/ 2147483647 h 10000"/>
              <a:gd name="T12" fmla="*/ 2147483647 w 9248"/>
              <a:gd name="T13" fmla="*/ 2147483647 h 10000"/>
              <a:gd name="T14" fmla="*/ 2147483647 w 9248"/>
              <a:gd name="T15" fmla="*/ 2147483647 h 10000"/>
              <a:gd name="T16" fmla="*/ 2147483647 w 9248"/>
              <a:gd name="T17" fmla="*/ 2147483647 h 10000"/>
              <a:gd name="T18" fmla="*/ 2147483647 w 9248"/>
              <a:gd name="T19" fmla="*/ 2147483647 h 10000"/>
              <a:gd name="T20" fmla="*/ 2147483647 w 9248"/>
              <a:gd name="T21" fmla="*/ 2147483647 h 10000"/>
              <a:gd name="T22" fmla="*/ 2147483647 w 9248"/>
              <a:gd name="T23" fmla="*/ 2147483647 h 10000"/>
              <a:gd name="T24" fmla="*/ 2147483647 w 9248"/>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fld id="{BAF9C331-CB20-49ED-8269-BAA069FC03F3}" type="datetime1">
              <a:rPr lang="en-US" altLang="en-US"/>
              <a:pPr/>
              <a:t>9/30/2015</a:t>
            </a:fld>
            <a:endParaRPr lang="en-US" altLang="en-US"/>
          </a:p>
        </p:txBody>
      </p:sp>
      <p:sp>
        <p:nvSpPr>
          <p:cNvPr id="7" name="Footer Placeholder 5"/>
          <p:cNvSpPr>
            <a:spLocks noGrp="1"/>
          </p:cNvSpPr>
          <p:nvPr>
            <p:ph type="ftr" sz="quarter" idx="11"/>
          </p:nvPr>
        </p:nvSpPr>
        <p:spPr/>
        <p:txBody>
          <a:bodyPr/>
          <a:lstStyle>
            <a:lvl1pPr>
              <a:defRPr/>
            </a:lvl1pPr>
          </a:lstStyle>
          <a:p>
            <a:pPr>
              <a:defRPr/>
            </a:pPr>
            <a:r>
              <a:rPr lang="en-US"/>
              <a:t>SQL-on-Hadoop Tutorial</a:t>
            </a:r>
          </a:p>
        </p:txBody>
      </p:sp>
      <p:sp>
        <p:nvSpPr>
          <p:cNvPr id="8" name="Slide Number Placeholder 6"/>
          <p:cNvSpPr>
            <a:spLocks noGrp="1"/>
          </p:cNvSpPr>
          <p:nvPr>
            <p:ph type="sldNum" sz="quarter" idx="12"/>
          </p:nvPr>
        </p:nvSpPr>
        <p:spPr>
          <a:xfrm>
            <a:off x="531813" y="4983163"/>
            <a:ext cx="779462" cy="365125"/>
          </a:xfrm>
        </p:spPr>
        <p:txBody>
          <a:bodyPr/>
          <a:lstStyle>
            <a:lvl1pPr>
              <a:defRPr/>
            </a:lvl1pPr>
          </a:lstStyle>
          <a:p>
            <a:fld id="{B615F57C-89B7-47DE-99DF-AA871EB9E685}" type="slidenum">
              <a:rPr lang="en-US" altLang="en-US"/>
              <a:pPr/>
              <a:t>‹#›</a:t>
            </a:fld>
            <a:endParaRPr lang="en-US" altLang="en-US"/>
          </a:p>
        </p:txBody>
      </p:sp>
    </p:spTree>
    <p:extLst>
      <p:ext uri="{BB962C8B-B14F-4D97-AF65-F5344CB8AC3E}">
        <p14:creationId xmlns:p14="http://schemas.microsoft.com/office/powerpoint/2010/main" val="50296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100000">
              <a:srgbClr val="C5DEE5"/>
            </a:gs>
          </a:gsLst>
          <a:lin ang="5400000"/>
        </a:gradFill>
        <a:effectLst/>
      </p:bgPr>
    </p:bg>
    <p:spTree>
      <p:nvGrpSpPr>
        <p:cNvPr id="1" name=""/>
        <p:cNvGrpSpPr/>
        <p:nvPr/>
      </p:nvGrpSpPr>
      <p:grpSpPr>
        <a:xfrm>
          <a:off x="0" y="0"/>
          <a:ext cx="0" cy="0"/>
          <a:chOff x="0" y="0"/>
          <a:chExt cx="0" cy="0"/>
        </a:xfrm>
      </p:grpSpPr>
      <p:sp>
        <p:nvSpPr>
          <p:cNvPr id="7" name="Rectangle 6"/>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7" name="Title Placeholder 1"/>
          <p:cNvSpPr>
            <a:spLocks noGrp="1"/>
          </p:cNvSpPr>
          <p:nvPr>
            <p:ph type="title"/>
          </p:nvPr>
        </p:nvSpPr>
        <p:spPr bwMode="auto">
          <a:xfrm>
            <a:off x="2592388" y="623888"/>
            <a:ext cx="891222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8" name="Text Placeholder 2"/>
          <p:cNvSpPr>
            <a:spLocks noGrp="1"/>
          </p:cNvSpPr>
          <p:nvPr>
            <p:ph type="body" idx="1"/>
          </p:nvPr>
        </p:nvSpPr>
        <p:spPr bwMode="auto">
          <a:xfrm>
            <a:off x="2589213" y="2133600"/>
            <a:ext cx="8915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10361613" y="6130925"/>
            <a:ext cx="1146175" cy="369888"/>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89E69DD1-4EFF-481C-AC47-788F53DBD7AB}" type="datetime1">
              <a:rPr lang="en-US" altLang="en-US"/>
              <a:pPr/>
              <a:t>9/30/2015</a:t>
            </a:fld>
            <a:endParaRPr lang="en-US" altLang="en-US"/>
          </a:p>
        </p:txBody>
      </p:sp>
      <p:sp>
        <p:nvSpPr>
          <p:cNvPr id="5" name="Footer Placeholder 4"/>
          <p:cNvSpPr>
            <a:spLocks noGrp="1"/>
          </p:cNvSpPr>
          <p:nvPr>
            <p:ph type="ftr" sz="quarter" idx="3"/>
          </p:nvPr>
        </p:nvSpPr>
        <p:spPr>
          <a:xfrm>
            <a:off x="2589213" y="6135688"/>
            <a:ext cx="76200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cs typeface="+mn-cs"/>
              </a:defRPr>
            </a:lvl1pPr>
          </a:lstStyle>
          <a:p>
            <a:pPr>
              <a:defRPr/>
            </a:pPr>
            <a:r>
              <a:rPr lang="en-US"/>
              <a:t>SQL-on-Hadoop Tutorial</a:t>
            </a:r>
          </a:p>
        </p:txBody>
      </p:sp>
      <p:sp>
        <p:nvSpPr>
          <p:cNvPr id="6" name="Slide Number Placeholder 5"/>
          <p:cNvSpPr>
            <a:spLocks noGrp="1"/>
          </p:cNvSpPr>
          <p:nvPr>
            <p:ph type="sldNum" sz="quarter" idx="4"/>
          </p:nvPr>
        </p:nvSpPr>
        <p:spPr bwMode="gray">
          <a:xfrm>
            <a:off x="531813" y="787400"/>
            <a:ext cx="779462"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000">
                <a:solidFill>
                  <a:srgbClr val="FEFFFF"/>
                </a:solidFill>
              </a:defRPr>
            </a:lvl1pPr>
          </a:lstStyle>
          <a:p>
            <a:fld id="{A2ED3A7A-1E8F-4BEB-9413-A2A42679C653}" type="slidenum">
              <a:rPr lang="en-US" altLang="en-US"/>
              <a:pPr/>
              <a:t>‹#›</a:t>
            </a:fld>
            <a:endParaRPr lang="en-US" altLang="en-US"/>
          </a:p>
        </p:txBody>
      </p:sp>
      <p:sp>
        <p:nvSpPr>
          <p:cNvPr id="8" name="Rectangle 6"/>
          <p:cNvSpPr>
            <a:spLocks noChangeArrowheads="1"/>
          </p:cNvSpPr>
          <p:nvPr userDrawn="1"/>
        </p:nvSpPr>
        <p:spPr bwMode="auto">
          <a:xfrm>
            <a:off x="163776" y="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a:t>Re-use permitted when acknowledging the original © </a:t>
            </a:r>
            <a:r>
              <a:rPr lang="en-US" altLang="en-US" sz="1000" dirty="0" smtClean="0"/>
              <a:t>Daniel </a:t>
            </a:r>
            <a:r>
              <a:rPr lang="en-US" altLang="en-US" sz="1000" dirty="0"/>
              <a:t>Abadi, </a:t>
            </a:r>
            <a:r>
              <a:rPr lang="en-US" altLang="en-US" sz="1000" dirty="0" smtClean="0"/>
              <a:t>Shivnath Babu,</a:t>
            </a:r>
            <a:r>
              <a:rPr lang="en-US" altLang="en-US" sz="1000" baseline="0" dirty="0" smtClean="0"/>
              <a:t> Fatma Ozcan, and Ippokratis Pandis</a:t>
            </a:r>
            <a:r>
              <a:rPr lang="en-US" altLang="en-US" sz="1000" dirty="0" smtClean="0"/>
              <a:t> </a:t>
            </a:r>
            <a:r>
              <a:rPr lang="en-US" altLang="en-US" sz="1000" dirty="0"/>
              <a:t>(</a:t>
            </a:r>
            <a:r>
              <a:rPr lang="en-US" altLang="en-US" sz="1000" dirty="0" smtClean="0"/>
              <a:t>2015) </a:t>
            </a:r>
            <a:endParaRPr lang="en-US" altLang="en-US" sz="1000" dirty="0"/>
          </a:p>
        </p:txBody>
      </p:sp>
    </p:spTree>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 id="2147484419" r:id="rId13"/>
    <p:sldLayoutId id="2147484420" r:id="rId14"/>
    <p:sldLayoutId id="2147484421" r:id="rId15"/>
    <p:sldLayoutId id="2147484422" r:id="rId16"/>
    <p:sldLayoutId id="2147484423" r:id="rId17"/>
    <p:sldLayoutId id="2147484424" r:id="rId18"/>
    <p:sldLayoutId id="2147484425" r:id="rId19"/>
    <p:sldLayoutId id="2147484426" r:id="rId20"/>
    <p:sldLayoutId id="2147484427" r:id="rId21"/>
    <p:sldLayoutId id="2147484428" r:id="rId22"/>
    <p:sldLayoutId id="2147484429" r:id="rId23"/>
    <p:sldLayoutId id="2147484430" r:id="rId24"/>
    <p:sldLayoutId id="2147484431" r:id="rId25"/>
    <p:sldLayoutId id="2147484432" r:id="rId26"/>
  </p:sldLayoutIdLst>
  <p:hf hdr="0"/>
  <p:txStyles>
    <p:titleStyle>
      <a:lvl1pPr algn="l" defTabSz="457200" rtl="0" eaLnBrk="0" fontAlgn="base" hangingPunct="0">
        <a:spcBef>
          <a:spcPct val="0"/>
        </a:spcBef>
        <a:spcAft>
          <a:spcPct val="0"/>
        </a:spcAft>
        <a:defRPr sz="3600" kern="1200">
          <a:solidFill>
            <a:srgbClr val="178DBB"/>
          </a:solidFill>
          <a:latin typeface="+mj-lt"/>
          <a:ea typeface="MS PGothic" panose="020B0600070205080204" pitchFamily="34" charset="-128"/>
          <a:cs typeface="MS PGothic" charset="0"/>
        </a:defRPr>
      </a:lvl1pPr>
      <a:lvl2pPr algn="l" defTabSz="457200" rtl="0" eaLnBrk="0" fontAlgn="base" hangingPunct="0">
        <a:spcBef>
          <a:spcPct val="0"/>
        </a:spcBef>
        <a:spcAft>
          <a:spcPct val="0"/>
        </a:spcAft>
        <a:defRPr sz="3600">
          <a:solidFill>
            <a:srgbClr val="178DBB"/>
          </a:solidFill>
          <a:latin typeface="Century Gothic" charset="0"/>
          <a:ea typeface="MS PGothic" panose="020B0600070205080204" pitchFamily="34" charset="-128"/>
          <a:cs typeface="MS PGothic" charset="0"/>
        </a:defRPr>
      </a:lvl2pPr>
      <a:lvl3pPr algn="l" defTabSz="457200" rtl="0" eaLnBrk="0" fontAlgn="base" hangingPunct="0">
        <a:spcBef>
          <a:spcPct val="0"/>
        </a:spcBef>
        <a:spcAft>
          <a:spcPct val="0"/>
        </a:spcAft>
        <a:defRPr sz="3600">
          <a:solidFill>
            <a:srgbClr val="178DBB"/>
          </a:solidFill>
          <a:latin typeface="Century Gothic" charset="0"/>
          <a:ea typeface="MS PGothic" panose="020B0600070205080204" pitchFamily="34" charset="-128"/>
          <a:cs typeface="MS PGothic" charset="0"/>
        </a:defRPr>
      </a:lvl3pPr>
      <a:lvl4pPr algn="l" defTabSz="457200" rtl="0" eaLnBrk="0" fontAlgn="base" hangingPunct="0">
        <a:spcBef>
          <a:spcPct val="0"/>
        </a:spcBef>
        <a:spcAft>
          <a:spcPct val="0"/>
        </a:spcAft>
        <a:defRPr sz="3600">
          <a:solidFill>
            <a:srgbClr val="178DBB"/>
          </a:solidFill>
          <a:latin typeface="Century Gothic" charset="0"/>
          <a:ea typeface="MS PGothic" panose="020B0600070205080204" pitchFamily="34" charset="-128"/>
          <a:cs typeface="MS PGothic" charset="0"/>
        </a:defRPr>
      </a:lvl4pPr>
      <a:lvl5pPr algn="l" defTabSz="457200" rtl="0" eaLnBrk="0" fontAlgn="base" hangingPunct="0">
        <a:spcBef>
          <a:spcPct val="0"/>
        </a:spcBef>
        <a:spcAft>
          <a:spcPct val="0"/>
        </a:spcAft>
        <a:defRPr sz="3600">
          <a:solidFill>
            <a:srgbClr val="178DBB"/>
          </a:solidFill>
          <a:latin typeface="Century Gothic" charset="0"/>
          <a:ea typeface="MS PGothic" panose="020B0600070205080204" pitchFamily="34" charset="-128"/>
          <a:cs typeface="MS PGothic"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itchFamily="18" charset="2"/>
        <a:buChar char=""/>
        <a:defRPr kern="1200">
          <a:solidFill>
            <a:srgbClr val="404040"/>
          </a:solidFill>
          <a:latin typeface="+mn-lt"/>
          <a:ea typeface="MS PGothic" panose="020B0600070205080204" pitchFamily="34" charset="-128"/>
          <a:cs typeface="MS PGothic" charset="0"/>
        </a:defRPr>
      </a:lvl1pPr>
      <a:lvl2pPr marL="742950" indent="-285750" algn="l" defTabSz="457200" rtl="0" eaLnBrk="0" fontAlgn="base" hangingPunct="0">
        <a:spcBef>
          <a:spcPts val="1000"/>
        </a:spcBef>
        <a:spcAft>
          <a:spcPct val="0"/>
        </a:spcAft>
        <a:buClr>
          <a:schemeClr val="accent1"/>
        </a:buClr>
        <a:buFont typeface="Wingdings 3" pitchFamily="18" charset="2"/>
        <a:buChar char=""/>
        <a:defRPr sz="1600" kern="1200">
          <a:solidFill>
            <a:srgbClr val="404040"/>
          </a:solidFill>
          <a:latin typeface="+mn-lt"/>
          <a:ea typeface="MS PGothic" panose="020B0600070205080204" pitchFamily="34" charset="-128"/>
          <a:cs typeface="MS PGothic" charset="0"/>
        </a:defRPr>
      </a:lvl2pPr>
      <a:lvl3pPr marL="1143000" indent="-228600" algn="l" defTabSz="457200" rtl="0" eaLnBrk="0" fontAlgn="base" hangingPunct="0">
        <a:spcBef>
          <a:spcPts val="1000"/>
        </a:spcBef>
        <a:spcAft>
          <a:spcPct val="0"/>
        </a:spcAft>
        <a:buClr>
          <a:schemeClr val="accent1"/>
        </a:buClr>
        <a:buFont typeface="Wingdings 3" pitchFamily="18" charset="2"/>
        <a:buChar char=""/>
        <a:defRPr sz="1400" kern="1200">
          <a:solidFill>
            <a:srgbClr val="404040"/>
          </a:solidFill>
          <a:latin typeface="+mn-lt"/>
          <a:ea typeface="MS PGothic" panose="020B0600070205080204" pitchFamily="34" charset="-128"/>
          <a:cs typeface="MS PGothic" charset="0"/>
        </a:defRPr>
      </a:lvl3pPr>
      <a:lvl4pPr marL="16002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S PGothic" panose="020B0600070205080204" pitchFamily="34" charset="-128"/>
          <a:cs typeface="MS PGothic" charset="0"/>
        </a:defRPr>
      </a:lvl4pPr>
      <a:lvl5pPr marL="20574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S PGothic" panose="020B0600070205080204" pitchFamily="34" charset="-128"/>
          <a:cs typeface="MS PGothic" charset="0"/>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registry.hub.docker.com/u/cloudera/impala-dev/" TargetMode="External"/><Relationship Id="rId2" Type="http://schemas.openxmlformats.org/officeDocument/2006/relationships/hyperlink" Target="https://github.com/cloudera/Impala/" TargetMode="Externa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mapr.com/blog/in-depth-look-hbase-architecture" TargetMode="External"/><Relationship Id="rId7" Type="http://schemas.openxmlformats.org/officeDocument/2006/relationships/hyperlink" Target="http://www.splicemachine.com/" TargetMode="External"/><Relationship Id="rId2" Type="http://schemas.openxmlformats.org/officeDocument/2006/relationships/hyperlink" Target="http://www.slideshare.net/enissoz/hbase-and-hdfs-understanding-filesystem-usage" TargetMode="External"/><Relationship Id="rId1" Type="http://schemas.openxmlformats.org/officeDocument/2006/relationships/slideLayout" Target="../slideLayouts/slideLayout2.xml"/><Relationship Id="rId6" Type="http://schemas.openxmlformats.org/officeDocument/2006/relationships/hyperlink" Target="https://cwiki.apache.org/confluence/display/Hive/Hive+on+Spark" TargetMode="External"/><Relationship Id="rId5" Type="http://schemas.openxmlformats.org/officeDocument/2006/relationships/hyperlink" Target="http://phoenix.apache.org/" TargetMode="External"/><Relationship Id="rId4" Type="http://schemas.openxmlformats.org/officeDocument/2006/relationships/hyperlink" Target="http://drill.apache.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databasearchitects.blogspot.com/2014/05/vectorwise-%20goes-hadoop.html"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oleObject" Target="../embeddings/Microsoft_Excel_Chart1.xls"/></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50.png"/><Relationship Id="rId5" Type="http://schemas.openxmlformats.org/officeDocument/2006/relationships/oleObject" Target="../embeddings/Microsoft_Excel_Chart2.xls"/><Relationship Id="rId4" Type="http://schemas.openxmlformats.org/officeDocument/2006/relationships/oleObject" Target="../embeddings/oleObject2.bin"/></Relationships>
</file>

<file path=ppt/slides/_rels/slide9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oleObject" Target="../embeddings/oleObject3.bin"/><Relationship Id="rId7" Type="http://schemas.openxmlformats.org/officeDocument/2006/relationships/oleObject" Target="../embeddings/Microsoft_Excel_Chart4.xls"/><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1.png"/><Relationship Id="rId4" Type="http://schemas.openxmlformats.org/officeDocument/2006/relationships/oleObject" Target="../embeddings/Microsoft_Excel_Chart3.xls"/></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ctrTitle"/>
          </p:nvPr>
        </p:nvSpPr>
        <p:spPr>
          <a:xfrm>
            <a:off x="2589213" y="3027363"/>
            <a:ext cx="8915400" cy="2262187"/>
          </a:xfrm>
        </p:spPr>
        <p:txBody>
          <a:bodyPr/>
          <a:lstStyle/>
          <a:p>
            <a:pPr eaLnBrk="1" hangingPunct="1"/>
            <a:r>
              <a:rPr lang="en-US" altLang="en-US" smtClean="0"/>
              <a:t>SQL-on-Hadoop Tutorial</a:t>
            </a:r>
            <a:br>
              <a:rPr lang="en-US" altLang="en-US" smtClean="0"/>
            </a:br>
            <a:r>
              <a:rPr lang="en-US" altLang="en-US" sz="3600" smtClean="0"/>
              <a:t>VLDB 2015</a:t>
            </a:r>
          </a:p>
        </p:txBody>
      </p:sp>
      <p:sp>
        <p:nvSpPr>
          <p:cNvPr id="2765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A4EE6E4-4650-402B-B123-564979216033}"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2765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C62022E-8C14-4E59-9B52-216C5167BA57}" type="slidenum">
              <a:rPr lang="en-US" altLang="en-US" sz="2000">
                <a:solidFill>
                  <a:srgbClr val="FEFFFF"/>
                </a:solidFill>
              </a:rPr>
              <a:pPr/>
              <a:t>1</a:t>
            </a:fld>
            <a:endParaRPr lang="en-US" altLang="en-US" sz="2000">
              <a:solidFill>
                <a:srgbClr val="FE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39888" y="309563"/>
            <a:ext cx="9518650" cy="830262"/>
          </a:xfrm>
        </p:spPr>
        <p:txBody>
          <a:bodyPr/>
          <a:lstStyle/>
          <a:p>
            <a:r>
              <a:rPr lang="en-US" altLang="en-US" smtClean="0"/>
              <a:t>Quick Look at HDFS</a:t>
            </a:r>
          </a:p>
        </p:txBody>
      </p:sp>
      <p:sp>
        <p:nvSpPr>
          <p:cNvPr id="3686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144562F-D5ED-4025-A27C-DFA181189169}"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3686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A17E0D81-396A-4307-BDBA-6B8631A411AC}" type="slidenum">
              <a:rPr lang="en-US" altLang="en-US" sz="2000">
                <a:solidFill>
                  <a:srgbClr val="FEFFFF"/>
                </a:solidFill>
              </a:rPr>
              <a:pPr/>
              <a:t>10</a:t>
            </a:fld>
            <a:endParaRPr lang="en-US" altLang="en-US" sz="2000">
              <a:solidFill>
                <a:srgbClr val="FEFFFF"/>
              </a:solidFill>
            </a:endParaRPr>
          </a:p>
        </p:txBody>
      </p:sp>
      <p:sp>
        <p:nvSpPr>
          <p:cNvPr id="36869" name="TextBox 11"/>
          <p:cNvSpPr txBox="1">
            <a:spLocks noChangeArrowheads="1"/>
          </p:cNvSpPr>
          <p:nvPr/>
        </p:nvSpPr>
        <p:spPr bwMode="auto">
          <a:xfrm>
            <a:off x="7577138" y="4384675"/>
            <a:ext cx="104933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5400"/>
              <a:t>…</a:t>
            </a:r>
          </a:p>
        </p:txBody>
      </p:sp>
      <p:grpSp>
        <p:nvGrpSpPr>
          <p:cNvPr id="36870" name="Group 13"/>
          <p:cNvGrpSpPr>
            <a:grpSpLocks/>
          </p:cNvGrpSpPr>
          <p:nvPr/>
        </p:nvGrpSpPr>
        <p:grpSpPr bwMode="auto">
          <a:xfrm>
            <a:off x="4876800" y="1171575"/>
            <a:ext cx="2784475" cy="1644650"/>
            <a:chOff x="4573086" y="1152908"/>
            <a:chExt cx="2784764" cy="1644884"/>
          </a:xfrm>
        </p:grpSpPr>
        <p:sp>
          <p:nvSpPr>
            <p:cNvPr id="8" name="Rectangle 7"/>
            <p:cNvSpPr/>
            <p:nvPr/>
          </p:nvSpPr>
          <p:spPr>
            <a:xfrm>
              <a:off x="4573086" y="1152908"/>
              <a:ext cx="2784764" cy="164488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ounded Rectangle 12"/>
            <p:cNvSpPr/>
            <p:nvPr/>
          </p:nvSpPr>
          <p:spPr>
            <a:xfrm>
              <a:off x="5187513" y="1514909"/>
              <a:ext cx="1555911" cy="46679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NameNode</a:t>
              </a:r>
              <a:endParaRPr lang="en-US" dirty="0">
                <a:solidFill>
                  <a:schemeClr val="tx1"/>
                </a:solidFill>
              </a:endParaRPr>
            </a:p>
          </p:txBody>
        </p:sp>
      </p:grpSp>
      <p:grpSp>
        <p:nvGrpSpPr>
          <p:cNvPr id="36871" name="Group 20"/>
          <p:cNvGrpSpPr>
            <a:grpSpLocks/>
          </p:cNvGrpSpPr>
          <p:nvPr/>
        </p:nvGrpSpPr>
        <p:grpSpPr bwMode="auto">
          <a:xfrm>
            <a:off x="1311275" y="4270375"/>
            <a:ext cx="2784475" cy="1860550"/>
            <a:chOff x="1311579" y="4270464"/>
            <a:chExt cx="2784764" cy="1859973"/>
          </a:xfrm>
        </p:grpSpPr>
        <p:sp>
          <p:nvSpPr>
            <p:cNvPr id="15" name="Rectangle 14"/>
            <p:cNvSpPr/>
            <p:nvPr/>
          </p:nvSpPr>
          <p:spPr>
            <a:xfrm>
              <a:off x="1311579" y="4270464"/>
              <a:ext cx="2784764" cy="185997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ounded Rectangle 15"/>
            <p:cNvSpPr/>
            <p:nvPr/>
          </p:nvSpPr>
          <p:spPr>
            <a:xfrm>
              <a:off x="1926006" y="4491059"/>
              <a:ext cx="1555911" cy="4665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DataNode</a:t>
              </a:r>
              <a:endParaRPr lang="en-US" dirty="0">
                <a:solidFill>
                  <a:schemeClr val="tx1"/>
                </a:solidFill>
              </a:endParaRPr>
            </a:p>
          </p:txBody>
        </p:sp>
        <p:sp>
          <p:nvSpPr>
            <p:cNvPr id="17" name="Can 16"/>
            <p:cNvSpPr/>
            <p:nvPr/>
          </p:nvSpPr>
          <p:spPr>
            <a:xfrm>
              <a:off x="2002214" y="5195690"/>
              <a:ext cx="1403496" cy="69669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p:cNvSpPr/>
            <p:nvPr/>
          </p:nvSpPr>
          <p:spPr>
            <a:xfrm>
              <a:off x="2238775" y="5479764"/>
              <a:ext cx="190520" cy="233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18"/>
            <p:cNvSpPr/>
            <p:nvPr/>
          </p:nvSpPr>
          <p:spPr>
            <a:xfrm>
              <a:off x="2538844" y="5595616"/>
              <a:ext cx="190520" cy="23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2870666" y="5479764"/>
              <a:ext cx="190520" cy="233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6872" name="Group 21"/>
          <p:cNvGrpSpPr>
            <a:grpSpLocks/>
          </p:cNvGrpSpPr>
          <p:nvPr/>
        </p:nvGrpSpPr>
        <p:grpSpPr bwMode="auto">
          <a:xfrm>
            <a:off x="4518025" y="4257675"/>
            <a:ext cx="2784475" cy="1858963"/>
            <a:chOff x="1311579" y="4270464"/>
            <a:chExt cx="2784764" cy="1859973"/>
          </a:xfrm>
        </p:grpSpPr>
        <p:sp>
          <p:nvSpPr>
            <p:cNvPr id="23" name="Rectangle 22"/>
            <p:cNvSpPr/>
            <p:nvPr/>
          </p:nvSpPr>
          <p:spPr>
            <a:xfrm>
              <a:off x="1311579" y="4270464"/>
              <a:ext cx="2784764" cy="185997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ounded Rectangle 23"/>
            <p:cNvSpPr/>
            <p:nvPr/>
          </p:nvSpPr>
          <p:spPr>
            <a:xfrm>
              <a:off x="1926006" y="4491247"/>
              <a:ext cx="1555911" cy="4653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DataNode</a:t>
              </a:r>
              <a:endParaRPr lang="en-US" dirty="0">
                <a:solidFill>
                  <a:schemeClr val="tx1"/>
                </a:solidFill>
              </a:endParaRPr>
            </a:p>
          </p:txBody>
        </p:sp>
        <p:sp>
          <p:nvSpPr>
            <p:cNvPr id="25" name="Can 24"/>
            <p:cNvSpPr/>
            <p:nvPr/>
          </p:nvSpPr>
          <p:spPr>
            <a:xfrm>
              <a:off x="2002214" y="5194891"/>
              <a:ext cx="1403496" cy="697292"/>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25"/>
            <p:cNvSpPr/>
            <p:nvPr/>
          </p:nvSpPr>
          <p:spPr>
            <a:xfrm>
              <a:off x="2238775" y="5479208"/>
              <a:ext cx="190520" cy="233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2538844" y="5595158"/>
              <a:ext cx="190520" cy="233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ectangle 27"/>
            <p:cNvSpPr/>
            <p:nvPr/>
          </p:nvSpPr>
          <p:spPr>
            <a:xfrm>
              <a:off x="2870666" y="5479208"/>
              <a:ext cx="190520" cy="233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6873" name="Group 28"/>
          <p:cNvGrpSpPr>
            <a:grpSpLocks/>
          </p:cNvGrpSpPr>
          <p:nvPr/>
        </p:nvGrpSpPr>
        <p:grpSpPr bwMode="auto">
          <a:xfrm>
            <a:off x="8969375" y="4251325"/>
            <a:ext cx="2784475" cy="1860550"/>
            <a:chOff x="1311579" y="4270464"/>
            <a:chExt cx="2784764" cy="1859973"/>
          </a:xfrm>
        </p:grpSpPr>
        <p:sp>
          <p:nvSpPr>
            <p:cNvPr id="30" name="Rectangle 29"/>
            <p:cNvSpPr/>
            <p:nvPr/>
          </p:nvSpPr>
          <p:spPr>
            <a:xfrm>
              <a:off x="1311579" y="4270464"/>
              <a:ext cx="2784764" cy="185997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ounded Rectangle 30"/>
            <p:cNvSpPr/>
            <p:nvPr/>
          </p:nvSpPr>
          <p:spPr>
            <a:xfrm>
              <a:off x="1926006" y="4491059"/>
              <a:ext cx="1555911" cy="4665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DataNode</a:t>
              </a:r>
              <a:endParaRPr lang="en-US" dirty="0">
                <a:solidFill>
                  <a:schemeClr val="tx1"/>
                </a:solidFill>
              </a:endParaRPr>
            </a:p>
          </p:txBody>
        </p:sp>
        <p:sp>
          <p:nvSpPr>
            <p:cNvPr id="32" name="Can 31"/>
            <p:cNvSpPr/>
            <p:nvPr/>
          </p:nvSpPr>
          <p:spPr>
            <a:xfrm>
              <a:off x="2002214" y="5195690"/>
              <a:ext cx="1403496" cy="69669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ectangle 32"/>
            <p:cNvSpPr/>
            <p:nvPr/>
          </p:nvSpPr>
          <p:spPr>
            <a:xfrm>
              <a:off x="2238775" y="5479764"/>
              <a:ext cx="190520" cy="233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Rectangle 33"/>
            <p:cNvSpPr/>
            <p:nvPr/>
          </p:nvSpPr>
          <p:spPr>
            <a:xfrm>
              <a:off x="2538844" y="5595616"/>
              <a:ext cx="190520" cy="233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Rectangle 34"/>
            <p:cNvSpPr/>
            <p:nvPr/>
          </p:nvSpPr>
          <p:spPr>
            <a:xfrm>
              <a:off x="2870666" y="5479764"/>
              <a:ext cx="190520" cy="233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37" name="Straight Connector 36"/>
          <p:cNvCxnSpPr/>
          <p:nvPr/>
        </p:nvCxnSpPr>
        <p:spPr>
          <a:xfrm flipV="1">
            <a:off x="2333625" y="3343275"/>
            <a:ext cx="8385175" cy="14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8" idx="2"/>
          </p:cNvCxnSpPr>
          <p:nvPr/>
        </p:nvCxnSpPr>
        <p:spPr>
          <a:xfrm flipH="1">
            <a:off x="6269038" y="2816225"/>
            <a:ext cx="0" cy="527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33625" y="3357563"/>
            <a:ext cx="0" cy="91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635625" y="3343275"/>
            <a:ext cx="0" cy="908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718800" y="3343275"/>
            <a:ext cx="0" cy="890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hape 502"/>
          <p:cNvSpPr>
            <a:spLocks noGrp="1"/>
          </p:cNvSpPr>
          <p:nvPr>
            <p:ph type="body" idx="1"/>
          </p:nvPr>
        </p:nvSpPr>
        <p:spPr>
          <a:xfrm>
            <a:off x="1003300" y="1631950"/>
            <a:ext cx="10761663" cy="5141913"/>
          </a:xfrm>
        </p:spPr>
        <p:txBody>
          <a:bodyPr/>
          <a:lstStyle/>
          <a:p>
            <a:pPr eaLnBrk="1" hangingPunct="1"/>
            <a:r>
              <a:rPr lang="en-US" altLang="en-US" sz="2800" smtClean="0">
                <a:solidFill>
                  <a:srgbClr val="636363"/>
                </a:solidFill>
              </a:rPr>
              <a:t>Code at github (</a:t>
            </a:r>
            <a:r>
              <a:rPr lang="en-US" altLang="en-US" sz="2800" smtClean="0">
                <a:solidFill>
                  <a:srgbClr val="636363"/>
                </a:solidFill>
                <a:hlinkClick r:id="rId2"/>
              </a:rPr>
              <a:t>https://github.com/cloudera/Impala/</a:t>
            </a:r>
            <a:r>
              <a:rPr lang="en-US" altLang="en-US" sz="2800" smtClean="0">
                <a:solidFill>
                  <a:srgbClr val="636363"/>
                </a:solidFill>
              </a:rPr>
              <a:t>) </a:t>
            </a:r>
          </a:p>
          <a:p>
            <a:pPr eaLnBrk="1" hangingPunct="1"/>
            <a:r>
              <a:rPr lang="en-US" altLang="en-US" sz="2800" smtClean="0">
                <a:solidFill>
                  <a:srgbClr val="636363"/>
                </a:solidFill>
              </a:rPr>
              <a:t>Impala Developer Docker Images &amp; Chef scripts</a:t>
            </a:r>
          </a:p>
          <a:p>
            <a:pPr eaLnBrk="1" hangingPunct="1"/>
            <a:r>
              <a:rPr lang="en-US" altLang="en-US" sz="2800" u="sng" smtClean="0">
                <a:solidFill>
                  <a:srgbClr val="0000FF"/>
                </a:solidFill>
                <a:hlinkClick r:id="rId3"/>
              </a:rPr>
              <a:t>https://registry.hub.docker.com/u/cloudera/impala-dev/</a:t>
            </a:r>
            <a:endParaRPr lang="en-US" altLang="en-US" sz="2800" smtClean="0">
              <a:solidFill>
                <a:srgbClr val="636363"/>
              </a:solidFill>
            </a:endParaRPr>
          </a:p>
          <a:p>
            <a:pPr marL="377825" lvl="1" indent="-149225" eaLnBrk="1" hangingPunct="1"/>
            <a:r>
              <a:rPr lang="en-US" altLang="en-US" sz="2800" smtClean="0">
                <a:solidFill>
                  <a:srgbClr val="636363"/>
                </a:solidFill>
              </a:rPr>
              <a:t>Minimal (7GB) — ready to compile, latest code</a:t>
            </a:r>
          </a:p>
          <a:p>
            <a:pPr marL="377825" lvl="1" indent="-149225" eaLnBrk="1" hangingPunct="1"/>
            <a:r>
              <a:rPr lang="en-US" altLang="en-US" sz="2800" smtClean="0">
                <a:solidFill>
                  <a:srgbClr val="636363"/>
                </a:solidFill>
              </a:rPr>
              <a:t>Default (33GB) — includes test data, e.g. TPC-H</a:t>
            </a:r>
          </a:p>
          <a:p>
            <a:pPr eaLnBrk="1" hangingPunct="1"/>
            <a:r>
              <a:rPr lang="en-US" altLang="en-US" sz="2800" smtClean="0">
                <a:solidFill>
                  <a:srgbClr val="636363"/>
                </a:solidFill>
              </a:rPr>
              <a:t>Shout out to Spyros Blanas (Ohio State)</a:t>
            </a:r>
          </a:p>
          <a:p>
            <a:pPr marL="377825" lvl="1" indent="-149225" eaLnBrk="1" hangingPunct="1"/>
            <a:r>
              <a:rPr lang="en-US" altLang="en-US" sz="2600" smtClean="0">
                <a:solidFill>
                  <a:srgbClr val="636363"/>
                </a:solidFill>
              </a:rPr>
              <a:t>http://web.cse.ohio-state.edu/~sblanas/5242/ </a:t>
            </a:r>
          </a:p>
          <a:p>
            <a:pPr eaLnBrk="1" hangingPunct="1"/>
            <a:r>
              <a:rPr lang="en-US" altLang="en-US" sz="2800" smtClean="0">
                <a:solidFill>
                  <a:srgbClr val="636363"/>
                </a:solidFill>
              </a:rPr>
              <a:t>Impala JIRAs, ramp-up tasks</a:t>
            </a:r>
          </a:p>
        </p:txBody>
      </p:sp>
      <p:sp>
        <p:nvSpPr>
          <p:cNvPr id="166914" name="Shape 50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7881824-183A-4DFA-B44F-024AE88AA4B8}" type="slidenum">
              <a:rPr lang="en-US" altLang="en-US" sz="1200">
                <a:solidFill>
                  <a:srgbClr val="FFFFFF"/>
                </a:solidFill>
              </a:rPr>
              <a:pPr/>
              <a:t>100</a:t>
            </a:fld>
            <a:endParaRPr lang="en-US" altLang="en-US" sz="1200">
              <a:solidFill>
                <a:srgbClr val="FFFFFF"/>
              </a:solidFill>
            </a:endParaRPr>
          </a:p>
        </p:txBody>
      </p:sp>
      <p:sp>
        <p:nvSpPr>
          <p:cNvPr id="166915" name="Title 1"/>
          <p:cNvSpPr>
            <a:spLocks noGrp="1"/>
          </p:cNvSpPr>
          <p:nvPr>
            <p:ph type="title"/>
          </p:nvPr>
        </p:nvSpPr>
        <p:spPr/>
        <p:txBody>
          <a:bodyPr/>
          <a:lstStyle/>
          <a:p>
            <a:pPr eaLnBrk="1" hangingPunct="1"/>
            <a:r>
              <a:rPr lang="en-US" altLang="en-US" smtClean="0"/>
              <a:t>Academic Challenge</a:t>
            </a:r>
          </a:p>
        </p:txBody>
      </p:sp>
    </p:spTree>
  </p:cSld>
  <p:clrMapOvr>
    <a:masterClrMapping/>
  </p:clrMapOvr>
  <p:transition spd="med"/>
  <p:timing>
    <p:tnLst>
      <p:par>
        <p:cTn id="1" dur="indefinite" restart="never" fill="hold"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6"/>
          <p:cNvSpPr>
            <a:spLocks noGrp="1"/>
          </p:cNvSpPr>
          <p:nvPr>
            <p:ph type="ctrTitle"/>
          </p:nvPr>
        </p:nvSpPr>
        <p:spPr>
          <a:xfrm>
            <a:off x="2541588" y="2538413"/>
            <a:ext cx="8915400" cy="2262187"/>
          </a:xfrm>
        </p:spPr>
        <p:txBody>
          <a:bodyPr/>
          <a:lstStyle/>
          <a:p>
            <a:r>
              <a:rPr lang="en-US" altLang="en-US" smtClean="0"/>
              <a:t>IBM Big SQL</a:t>
            </a:r>
          </a:p>
        </p:txBody>
      </p:sp>
      <p:sp>
        <p:nvSpPr>
          <p:cNvPr id="16793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1B783D5-37F3-452E-9049-509306F779A8}"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6794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47E7146-929B-41F5-8EDC-EF23C5D938CB}" type="slidenum">
              <a:rPr lang="en-US" altLang="en-US" sz="2000">
                <a:solidFill>
                  <a:srgbClr val="FEFFFF"/>
                </a:solidFill>
              </a:rPr>
              <a:pPr/>
              <a:t>101</a:t>
            </a:fld>
            <a:endParaRPr lang="en-US" altLang="en-US" sz="2000">
              <a:solidFill>
                <a:srgbClr val="FEFFFF"/>
              </a:solidFill>
            </a:endParaRPr>
          </a:p>
        </p:txBody>
      </p:sp>
      <p:pic>
        <p:nvPicPr>
          <p:cNvPr id="1679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63" y="1373188"/>
            <a:ext cx="401955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type="body" idx="4294967295"/>
          </p:nvPr>
        </p:nvSpPr>
        <p:spPr>
          <a:xfrm>
            <a:off x="1544638" y="898525"/>
            <a:ext cx="9807575" cy="2036763"/>
          </a:xfrm>
        </p:spPr>
        <p:txBody>
          <a:bodyPr lIns="122653" tIns="61327" rIns="122653" bIns="61327" rtlCol="0">
            <a:normAutofit fontScale="92500" lnSpcReduction="20000"/>
          </a:bodyPr>
          <a:lstStyle/>
          <a:p>
            <a:pPr>
              <a:defRPr/>
            </a:pPr>
            <a:endParaRPr lang="en-US" altLang="en-US" sz="1465" dirty="0">
              <a:cs typeface="+mn-cs"/>
            </a:endParaRPr>
          </a:p>
          <a:p>
            <a:pPr>
              <a:defRPr/>
            </a:pPr>
            <a:r>
              <a:rPr lang="en-US" altLang="en-US" dirty="0">
                <a:cs typeface="+mn-cs"/>
              </a:rPr>
              <a:t>Head (coordinator) node</a:t>
            </a:r>
          </a:p>
          <a:p>
            <a:pPr lvl="1">
              <a:defRPr/>
            </a:pPr>
            <a:r>
              <a:rPr lang="en-US" altLang="en-US" dirty="0" smtClean="0">
                <a:cs typeface="+mn-cs"/>
              </a:rPr>
              <a:t>Compiles </a:t>
            </a:r>
            <a:r>
              <a:rPr lang="en-US" altLang="en-US" dirty="0">
                <a:cs typeface="+mn-cs"/>
              </a:rPr>
              <a:t>and optimizes the query</a:t>
            </a:r>
          </a:p>
          <a:p>
            <a:pPr lvl="1">
              <a:defRPr/>
            </a:pPr>
            <a:r>
              <a:rPr lang="en-US" altLang="en-US" dirty="0">
                <a:cs typeface="+mn-cs"/>
              </a:rPr>
              <a:t>Coordinates the execution of the query</a:t>
            </a:r>
          </a:p>
          <a:p>
            <a:pPr>
              <a:defRPr/>
            </a:pPr>
            <a:r>
              <a:rPr lang="en-US" altLang="en-US" dirty="0">
                <a:cs typeface="+mn-cs"/>
              </a:rPr>
              <a:t>Big SQL worker processes reside on compute nodes (some or all)</a:t>
            </a:r>
          </a:p>
          <a:p>
            <a:pPr>
              <a:defRPr/>
            </a:pPr>
            <a:r>
              <a:rPr lang="en-US" altLang="en-US" dirty="0">
                <a:cs typeface="+mn-cs"/>
              </a:rPr>
              <a:t>Worker nodes stream data between each other as needed</a:t>
            </a:r>
          </a:p>
        </p:txBody>
      </p:sp>
      <p:grpSp>
        <p:nvGrpSpPr>
          <p:cNvPr id="168962" name="Group 2"/>
          <p:cNvGrpSpPr>
            <a:grpSpLocks/>
          </p:cNvGrpSpPr>
          <p:nvPr/>
        </p:nvGrpSpPr>
        <p:grpSpPr bwMode="auto">
          <a:xfrm>
            <a:off x="5954713" y="2949575"/>
            <a:ext cx="947737" cy="460375"/>
            <a:chOff x="4742588" y="3202871"/>
            <a:chExt cx="1186352" cy="475080"/>
          </a:xfrm>
        </p:grpSpPr>
        <p:pic>
          <p:nvPicPr>
            <p:cNvPr id="169000" name="Picture 139" descr="tv-scre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2588" y="3205316"/>
              <a:ext cx="566742" cy="47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001" name="Picture 139" descr="tv-scre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2198" y="3202871"/>
              <a:ext cx="566742" cy="47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002" name="Picture 139" descr="tv-scre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8827" y="3206370"/>
              <a:ext cx="566742" cy="47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8963" name="Group 1"/>
          <p:cNvGrpSpPr>
            <a:grpSpLocks/>
          </p:cNvGrpSpPr>
          <p:nvPr/>
        </p:nvGrpSpPr>
        <p:grpSpPr bwMode="auto">
          <a:xfrm>
            <a:off x="1768475" y="3590925"/>
            <a:ext cx="9221788" cy="2933700"/>
            <a:chOff x="942456" y="3859344"/>
            <a:chExt cx="9175720" cy="2613781"/>
          </a:xfrm>
        </p:grpSpPr>
        <p:sp>
          <p:nvSpPr>
            <p:cNvPr id="111620" name="AutoShape 4"/>
            <p:cNvSpPr>
              <a:spLocks noChangeArrowheads="1"/>
            </p:cNvSpPr>
            <p:nvPr/>
          </p:nvSpPr>
          <p:spPr bwMode="auto">
            <a:xfrm>
              <a:off x="4027356" y="3859344"/>
              <a:ext cx="1334736" cy="893890"/>
            </a:xfrm>
            <a:prstGeom prst="roundRect">
              <a:avLst>
                <a:gd name="adj" fmla="val 5093"/>
              </a:avLst>
            </a:prstGeom>
            <a:gradFill rotWithShape="1">
              <a:gsLst>
                <a:gs pos="0">
                  <a:srgbClr val="B4B4B4"/>
                </a:gs>
                <a:gs pos="50000">
                  <a:srgbClr val="DBDBDB"/>
                </a:gs>
                <a:gs pos="100000">
                  <a:srgbClr val="B4B4B4"/>
                </a:gs>
              </a:gsLst>
              <a:lin ang="2700000" scaled="1"/>
            </a:gra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Mgmt Node</a:t>
              </a:r>
            </a:p>
          </p:txBody>
        </p:sp>
        <p:sp>
          <p:nvSpPr>
            <p:cNvPr id="111621" name="AutoShape 5"/>
            <p:cNvSpPr>
              <a:spLocks noChangeArrowheads="1"/>
            </p:cNvSpPr>
            <p:nvPr/>
          </p:nvSpPr>
          <p:spPr bwMode="auto">
            <a:xfrm>
              <a:off x="4139505" y="3920163"/>
              <a:ext cx="1083585" cy="594041"/>
            </a:xfrm>
            <a:prstGeom prst="roundRect">
              <a:avLst>
                <a:gd name="adj" fmla="val 5093"/>
              </a:avLst>
            </a:prstGeom>
            <a:solidFill>
              <a:srgbClr val="FFCC99"/>
            </a:solidFill>
            <a:ln w="19050">
              <a:solidFill>
                <a:schemeClr val="tx1"/>
              </a:solidFill>
              <a:round/>
              <a:headEnd/>
              <a:tailEnd/>
            </a:ln>
            <a:effectLst/>
            <a:extLst/>
          </p:spPr>
          <p:txBody>
            <a:bodyPr wrap="none" t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Big SQL</a:t>
              </a:r>
            </a:p>
          </p:txBody>
        </p:sp>
        <p:sp>
          <p:nvSpPr>
            <p:cNvPr id="111622" name="AutoShape 6"/>
            <p:cNvSpPr>
              <a:spLocks noChangeArrowheads="1"/>
            </p:cNvSpPr>
            <p:nvPr/>
          </p:nvSpPr>
          <p:spPr bwMode="auto">
            <a:xfrm>
              <a:off x="2885327" y="3860759"/>
              <a:ext cx="1067789" cy="892476"/>
            </a:xfrm>
            <a:prstGeom prst="roundRect">
              <a:avLst>
                <a:gd name="adj" fmla="val 5093"/>
              </a:avLst>
            </a:prstGeom>
            <a:gradFill rotWithShape="1">
              <a:gsLst>
                <a:gs pos="0">
                  <a:srgbClr val="B4B4B4"/>
                </a:gs>
                <a:gs pos="50000">
                  <a:srgbClr val="DBDBDB"/>
                </a:gs>
                <a:gs pos="100000">
                  <a:srgbClr val="B4B4B4"/>
                </a:gs>
              </a:gsLst>
              <a:lin ang="2700000" scaled="1"/>
            </a:gra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Mgmt Node</a:t>
              </a:r>
            </a:p>
          </p:txBody>
        </p:sp>
        <p:sp>
          <p:nvSpPr>
            <p:cNvPr id="111623" name="AutoShape 7"/>
            <p:cNvSpPr>
              <a:spLocks noChangeArrowheads="1"/>
            </p:cNvSpPr>
            <p:nvPr/>
          </p:nvSpPr>
          <p:spPr bwMode="auto">
            <a:xfrm>
              <a:off x="2969044" y="3961180"/>
              <a:ext cx="914570" cy="521908"/>
            </a:xfrm>
            <a:prstGeom prst="can">
              <a:avLst>
                <a:gd name="adj" fmla="val 25000"/>
              </a:avLst>
            </a:prstGeom>
            <a:solidFill>
              <a:srgbClr val="FFFC8B"/>
            </a:solidFill>
            <a:ln w="9525">
              <a:solidFill>
                <a:schemeClr val="tx1"/>
              </a:solidFill>
              <a:round/>
              <a:headEnd/>
              <a:tailEnd/>
            </a:ln>
            <a:effectLst/>
            <a:extLst/>
          </p:spPr>
          <p:txBody>
            <a:bodyPr lIns="0" rIns="0"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Hive Metastore</a:t>
              </a:r>
            </a:p>
          </p:txBody>
        </p:sp>
        <p:sp>
          <p:nvSpPr>
            <p:cNvPr id="111624" name="AutoShape 8"/>
            <p:cNvSpPr>
              <a:spLocks noChangeArrowheads="1"/>
            </p:cNvSpPr>
            <p:nvPr/>
          </p:nvSpPr>
          <p:spPr bwMode="auto">
            <a:xfrm>
              <a:off x="5415797" y="3865002"/>
              <a:ext cx="1333157" cy="896719"/>
            </a:xfrm>
            <a:prstGeom prst="roundRect">
              <a:avLst>
                <a:gd name="adj" fmla="val 5093"/>
              </a:avLst>
            </a:prstGeom>
            <a:gradFill rotWithShape="1">
              <a:gsLst>
                <a:gs pos="0">
                  <a:srgbClr val="B4B4B4"/>
                </a:gs>
                <a:gs pos="50000">
                  <a:srgbClr val="DBDBDB"/>
                </a:gs>
                <a:gs pos="100000">
                  <a:srgbClr val="B4B4B4"/>
                </a:gs>
              </a:gsLst>
              <a:lin ang="2700000" scaled="1"/>
            </a:gra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Mgmt Node</a:t>
              </a:r>
            </a:p>
          </p:txBody>
        </p:sp>
        <p:sp>
          <p:nvSpPr>
            <p:cNvPr id="111625" name="AutoShape 9"/>
            <p:cNvSpPr>
              <a:spLocks noChangeArrowheads="1"/>
            </p:cNvSpPr>
            <p:nvPr/>
          </p:nvSpPr>
          <p:spPr bwMode="auto">
            <a:xfrm>
              <a:off x="5526367" y="3928649"/>
              <a:ext cx="1083585" cy="592626"/>
            </a:xfrm>
            <a:prstGeom prst="roundRect">
              <a:avLst>
                <a:gd name="adj" fmla="val 5093"/>
              </a:avLst>
            </a:prstGeom>
            <a:solidFill>
              <a:srgbClr val="CCFFCC"/>
            </a:solidFill>
            <a:ln w="19050">
              <a:solidFill>
                <a:schemeClr val="tx1"/>
              </a:solidFill>
              <a:round/>
              <a:headEnd/>
              <a:tailEnd/>
            </a:ln>
            <a:effectLst/>
            <a:extLst/>
          </p:spPr>
          <p:txBody>
            <a:bodyPr wrap="none" t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Name Node</a:t>
              </a:r>
            </a:p>
          </p:txBody>
        </p:sp>
        <p:sp>
          <p:nvSpPr>
            <p:cNvPr id="111626" name="AutoShape 10"/>
            <p:cNvSpPr>
              <a:spLocks noChangeArrowheads="1"/>
            </p:cNvSpPr>
            <p:nvPr/>
          </p:nvSpPr>
          <p:spPr bwMode="auto">
            <a:xfrm>
              <a:off x="7290747" y="3863588"/>
              <a:ext cx="1334736" cy="893890"/>
            </a:xfrm>
            <a:prstGeom prst="roundRect">
              <a:avLst>
                <a:gd name="adj" fmla="val 5093"/>
              </a:avLst>
            </a:prstGeom>
            <a:gradFill rotWithShape="1">
              <a:gsLst>
                <a:gs pos="0">
                  <a:srgbClr val="B4B4B4"/>
                </a:gs>
                <a:gs pos="50000">
                  <a:srgbClr val="DBDBDB"/>
                </a:gs>
                <a:gs pos="100000">
                  <a:srgbClr val="B4B4B4"/>
                </a:gs>
              </a:gsLst>
              <a:lin ang="2700000" scaled="1"/>
            </a:gra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Mgmt Node</a:t>
              </a:r>
            </a:p>
          </p:txBody>
        </p:sp>
        <p:sp>
          <p:nvSpPr>
            <p:cNvPr id="111627" name="AutoShape 11"/>
            <p:cNvSpPr>
              <a:spLocks noChangeArrowheads="1"/>
            </p:cNvSpPr>
            <p:nvPr/>
          </p:nvSpPr>
          <p:spPr bwMode="auto">
            <a:xfrm>
              <a:off x="7402895" y="3924406"/>
              <a:ext cx="1082006" cy="594041"/>
            </a:xfrm>
            <a:prstGeom prst="roundRect">
              <a:avLst>
                <a:gd name="adj" fmla="val 5093"/>
              </a:avLst>
            </a:prstGeom>
            <a:solidFill>
              <a:srgbClr val="CCFFCC"/>
            </a:solidFill>
            <a:ln w="19050">
              <a:solidFill>
                <a:schemeClr val="tx1"/>
              </a:solidFill>
              <a:round/>
              <a:headEnd/>
              <a:tailEnd/>
            </a:ln>
            <a:effectLst/>
            <a:extLst/>
          </p:spPr>
          <p:txBody>
            <a:bodyPr wrap="none" t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Job Tracker</a:t>
              </a:r>
            </a:p>
          </p:txBody>
        </p:sp>
        <p:sp>
          <p:nvSpPr>
            <p:cNvPr id="168974" name="Text Box 12"/>
            <p:cNvSpPr txBox="1">
              <a:spLocks noChangeArrowheads="1"/>
            </p:cNvSpPr>
            <p:nvPr/>
          </p:nvSpPr>
          <p:spPr bwMode="auto">
            <a:xfrm>
              <a:off x="6761745" y="4112519"/>
              <a:ext cx="557588" cy="369154"/>
            </a:xfrm>
            <a:prstGeom prst="rect">
              <a:avLst/>
            </a:prstGeom>
            <a:noFill/>
            <a:ln>
              <a:noFill/>
            </a:ln>
            <a:effectLst>
              <a:prstShdw prst="shdw17" dist="17961" dir="2700000">
                <a:srgbClr val="202020">
                  <a:alpha val="74997"/>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spcBef>
                  <a:spcPct val="50000"/>
                </a:spcBef>
              </a:pPr>
              <a:r>
                <a:rPr lang="en-US" altLang="en-US" sz="2300">
                  <a:cs typeface="Arial" pitchFamily="34" charset="0"/>
                </a:rPr>
                <a:t>•••</a:t>
              </a:r>
            </a:p>
          </p:txBody>
        </p:sp>
        <p:sp>
          <p:nvSpPr>
            <p:cNvPr id="111629" name="AutoShape 14"/>
            <p:cNvSpPr>
              <a:spLocks noChangeArrowheads="1"/>
            </p:cNvSpPr>
            <p:nvPr/>
          </p:nvSpPr>
          <p:spPr bwMode="auto">
            <a:xfrm>
              <a:off x="947195" y="5191693"/>
              <a:ext cx="2092929" cy="697292"/>
            </a:xfrm>
            <a:prstGeom prst="roundRect">
              <a:avLst>
                <a:gd name="adj" fmla="val 5093"/>
              </a:avLst>
            </a:prstGeom>
            <a:solidFill>
              <a:srgbClr val="F2F2F2"/>
            </a:soli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Compute Node</a:t>
              </a:r>
            </a:p>
          </p:txBody>
        </p:sp>
        <p:sp>
          <p:nvSpPr>
            <p:cNvPr id="111630" name="AutoShape 15"/>
            <p:cNvSpPr>
              <a:spLocks noChangeArrowheads="1"/>
            </p:cNvSpPr>
            <p:nvPr/>
          </p:nvSpPr>
          <p:spPr bwMode="auto">
            <a:xfrm>
              <a:off x="1040389" y="5269485"/>
              <a:ext cx="612873" cy="374811"/>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Task Tracker</a:t>
              </a:r>
            </a:p>
          </p:txBody>
        </p:sp>
        <p:sp>
          <p:nvSpPr>
            <p:cNvPr id="111631" name="AutoShape 16"/>
            <p:cNvSpPr>
              <a:spLocks noChangeArrowheads="1"/>
            </p:cNvSpPr>
            <p:nvPr/>
          </p:nvSpPr>
          <p:spPr bwMode="auto">
            <a:xfrm>
              <a:off x="1692752" y="5269485"/>
              <a:ext cx="614452" cy="374811"/>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Data Node</a:t>
              </a:r>
            </a:p>
          </p:txBody>
        </p:sp>
        <p:grpSp>
          <p:nvGrpSpPr>
            <p:cNvPr id="168978" name="Group 17"/>
            <p:cNvGrpSpPr>
              <a:grpSpLocks/>
            </p:cNvGrpSpPr>
            <p:nvPr/>
          </p:nvGrpSpPr>
          <p:grpSpPr bwMode="auto">
            <a:xfrm>
              <a:off x="3177703" y="5189495"/>
              <a:ext cx="2093562" cy="695740"/>
              <a:chOff x="682" y="3500"/>
              <a:chExt cx="990" cy="439"/>
            </a:xfrm>
          </p:grpSpPr>
          <p:sp>
            <p:nvSpPr>
              <p:cNvPr id="111633" name="AutoShape 18"/>
              <p:cNvSpPr>
                <a:spLocks noChangeArrowheads="1"/>
              </p:cNvSpPr>
              <p:nvPr/>
            </p:nvSpPr>
            <p:spPr bwMode="auto">
              <a:xfrm>
                <a:off x="682" y="3500"/>
                <a:ext cx="990" cy="439"/>
              </a:xfrm>
              <a:prstGeom prst="roundRect">
                <a:avLst>
                  <a:gd name="adj" fmla="val 5093"/>
                </a:avLst>
              </a:prstGeom>
              <a:solidFill>
                <a:srgbClr val="F2F2F2"/>
              </a:soli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Compute Node</a:t>
                </a:r>
              </a:p>
            </p:txBody>
          </p:sp>
          <p:sp>
            <p:nvSpPr>
              <p:cNvPr id="111634" name="AutoShape 19"/>
              <p:cNvSpPr>
                <a:spLocks noChangeArrowheads="1"/>
              </p:cNvSpPr>
              <p:nvPr/>
            </p:nvSpPr>
            <p:spPr bwMode="auto">
              <a:xfrm>
                <a:off x="726" y="3549"/>
                <a:ext cx="290" cy="236"/>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Task Tracker</a:t>
                </a:r>
              </a:p>
            </p:txBody>
          </p:sp>
          <p:sp>
            <p:nvSpPr>
              <p:cNvPr id="111635" name="AutoShape 20"/>
              <p:cNvSpPr>
                <a:spLocks noChangeArrowheads="1"/>
              </p:cNvSpPr>
              <p:nvPr/>
            </p:nvSpPr>
            <p:spPr bwMode="auto">
              <a:xfrm>
                <a:off x="1034" y="3549"/>
                <a:ext cx="291" cy="236"/>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Data Node</a:t>
                </a:r>
              </a:p>
            </p:txBody>
          </p:sp>
        </p:grpSp>
        <p:grpSp>
          <p:nvGrpSpPr>
            <p:cNvPr id="168979" name="Group 21"/>
            <p:cNvGrpSpPr>
              <a:grpSpLocks/>
            </p:cNvGrpSpPr>
            <p:nvPr/>
          </p:nvGrpSpPr>
          <p:grpSpPr bwMode="auto">
            <a:xfrm>
              <a:off x="5400262" y="5189495"/>
              <a:ext cx="2093562" cy="695740"/>
              <a:chOff x="682" y="3500"/>
              <a:chExt cx="990" cy="439"/>
            </a:xfrm>
          </p:grpSpPr>
          <p:sp>
            <p:nvSpPr>
              <p:cNvPr id="111637" name="AutoShape 22"/>
              <p:cNvSpPr>
                <a:spLocks noChangeArrowheads="1"/>
              </p:cNvSpPr>
              <p:nvPr/>
            </p:nvSpPr>
            <p:spPr bwMode="auto">
              <a:xfrm>
                <a:off x="682" y="3500"/>
                <a:ext cx="990" cy="439"/>
              </a:xfrm>
              <a:prstGeom prst="roundRect">
                <a:avLst>
                  <a:gd name="adj" fmla="val 5093"/>
                </a:avLst>
              </a:prstGeom>
              <a:solidFill>
                <a:srgbClr val="F2F2F2"/>
              </a:soli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Compute Node</a:t>
                </a:r>
              </a:p>
            </p:txBody>
          </p:sp>
          <p:sp>
            <p:nvSpPr>
              <p:cNvPr id="111638" name="AutoShape 23"/>
              <p:cNvSpPr>
                <a:spLocks noChangeArrowheads="1"/>
              </p:cNvSpPr>
              <p:nvPr/>
            </p:nvSpPr>
            <p:spPr bwMode="auto">
              <a:xfrm>
                <a:off x="726" y="3549"/>
                <a:ext cx="290" cy="236"/>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Task Tracker</a:t>
                </a:r>
              </a:p>
            </p:txBody>
          </p:sp>
          <p:sp>
            <p:nvSpPr>
              <p:cNvPr id="111639" name="AutoShape 24"/>
              <p:cNvSpPr>
                <a:spLocks noChangeArrowheads="1"/>
              </p:cNvSpPr>
              <p:nvPr/>
            </p:nvSpPr>
            <p:spPr bwMode="auto">
              <a:xfrm>
                <a:off x="1035" y="3549"/>
                <a:ext cx="290" cy="236"/>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Data Node</a:t>
                </a:r>
              </a:p>
            </p:txBody>
          </p:sp>
        </p:grpSp>
        <p:grpSp>
          <p:nvGrpSpPr>
            <p:cNvPr id="168980" name="Group 25"/>
            <p:cNvGrpSpPr>
              <a:grpSpLocks/>
            </p:cNvGrpSpPr>
            <p:nvPr/>
          </p:nvGrpSpPr>
          <p:grpSpPr bwMode="auto">
            <a:xfrm>
              <a:off x="7992895" y="5191611"/>
              <a:ext cx="2093562" cy="697854"/>
              <a:chOff x="682" y="3500"/>
              <a:chExt cx="990" cy="439"/>
            </a:xfrm>
          </p:grpSpPr>
          <p:sp>
            <p:nvSpPr>
              <p:cNvPr id="111641" name="AutoShape 26"/>
              <p:cNvSpPr>
                <a:spLocks noChangeArrowheads="1"/>
              </p:cNvSpPr>
              <p:nvPr/>
            </p:nvSpPr>
            <p:spPr bwMode="auto">
              <a:xfrm>
                <a:off x="682" y="3500"/>
                <a:ext cx="990" cy="439"/>
              </a:xfrm>
              <a:prstGeom prst="roundRect">
                <a:avLst>
                  <a:gd name="adj" fmla="val 5093"/>
                </a:avLst>
              </a:prstGeom>
              <a:solidFill>
                <a:srgbClr val="F2F2F2"/>
              </a:soli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Compute Node</a:t>
                </a:r>
              </a:p>
            </p:txBody>
          </p:sp>
          <p:sp>
            <p:nvSpPr>
              <p:cNvPr id="111642" name="AutoShape 27"/>
              <p:cNvSpPr>
                <a:spLocks noChangeArrowheads="1"/>
              </p:cNvSpPr>
              <p:nvPr/>
            </p:nvSpPr>
            <p:spPr bwMode="auto">
              <a:xfrm>
                <a:off x="726" y="3549"/>
                <a:ext cx="290" cy="236"/>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Task Tracker</a:t>
                </a:r>
              </a:p>
            </p:txBody>
          </p:sp>
          <p:sp>
            <p:nvSpPr>
              <p:cNvPr id="111643" name="AutoShape 28"/>
              <p:cNvSpPr>
                <a:spLocks noChangeArrowheads="1"/>
              </p:cNvSpPr>
              <p:nvPr/>
            </p:nvSpPr>
            <p:spPr bwMode="auto">
              <a:xfrm>
                <a:off x="1035" y="3549"/>
                <a:ext cx="291" cy="236"/>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Data Node</a:t>
                </a:r>
              </a:p>
            </p:txBody>
          </p:sp>
        </p:grpSp>
        <p:sp>
          <p:nvSpPr>
            <p:cNvPr id="168981" name="Text Box 29"/>
            <p:cNvSpPr txBox="1">
              <a:spLocks noChangeArrowheads="1"/>
            </p:cNvSpPr>
            <p:nvPr/>
          </p:nvSpPr>
          <p:spPr bwMode="auto">
            <a:xfrm>
              <a:off x="7482029" y="5354348"/>
              <a:ext cx="557588" cy="369154"/>
            </a:xfrm>
            <a:prstGeom prst="rect">
              <a:avLst/>
            </a:prstGeom>
            <a:noFill/>
            <a:ln>
              <a:noFill/>
            </a:ln>
            <a:effectLst>
              <a:prstShdw prst="shdw17" dist="17961" dir="2700000">
                <a:srgbClr val="202020">
                  <a:alpha val="74997"/>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spcBef>
                  <a:spcPct val="50000"/>
                </a:spcBef>
              </a:pPr>
              <a:r>
                <a:rPr lang="en-US" altLang="en-US" sz="2300">
                  <a:cs typeface="Arial" pitchFamily="34" charset="0"/>
                </a:rPr>
                <a:t>•••</a:t>
              </a:r>
            </a:p>
          </p:txBody>
        </p:sp>
        <p:sp>
          <p:nvSpPr>
            <p:cNvPr id="111649" name="AutoShape 43"/>
            <p:cNvSpPr>
              <a:spLocks noChangeArrowheads="1"/>
            </p:cNvSpPr>
            <p:nvPr/>
          </p:nvSpPr>
          <p:spPr bwMode="auto">
            <a:xfrm>
              <a:off x="2370387" y="5277971"/>
              <a:ext cx="612873" cy="374811"/>
            </a:xfrm>
            <a:prstGeom prst="roundRect">
              <a:avLst>
                <a:gd name="adj" fmla="val 5093"/>
              </a:avLst>
            </a:prstGeom>
            <a:solidFill>
              <a:srgbClr val="FFCC99"/>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Big</a:t>
              </a:r>
              <a:br>
                <a:rPr lang="en-US" altLang="en-US" sz="932" smtClean="0"/>
              </a:br>
              <a:r>
                <a:rPr lang="en-US" altLang="en-US" sz="932" smtClean="0"/>
                <a:t>SQL</a:t>
              </a:r>
            </a:p>
          </p:txBody>
        </p:sp>
        <p:sp>
          <p:nvSpPr>
            <p:cNvPr id="111650" name="AutoShape 44"/>
            <p:cNvSpPr>
              <a:spLocks noChangeArrowheads="1"/>
            </p:cNvSpPr>
            <p:nvPr/>
          </p:nvSpPr>
          <p:spPr bwMode="auto">
            <a:xfrm>
              <a:off x="4600739" y="5273728"/>
              <a:ext cx="612873" cy="374812"/>
            </a:xfrm>
            <a:prstGeom prst="roundRect">
              <a:avLst>
                <a:gd name="adj" fmla="val 5093"/>
              </a:avLst>
            </a:prstGeom>
            <a:solidFill>
              <a:srgbClr val="FFCC99"/>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Big</a:t>
              </a:r>
              <a:br>
                <a:rPr lang="en-US" altLang="en-US" sz="932" smtClean="0"/>
              </a:br>
              <a:r>
                <a:rPr lang="en-US" altLang="en-US" sz="932" smtClean="0"/>
                <a:t>SQL</a:t>
              </a:r>
            </a:p>
          </p:txBody>
        </p:sp>
        <p:sp>
          <p:nvSpPr>
            <p:cNvPr id="111651" name="AutoShape 45"/>
            <p:cNvSpPr>
              <a:spLocks noChangeArrowheads="1"/>
            </p:cNvSpPr>
            <p:nvPr/>
          </p:nvSpPr>
          <p:spPr bwMode="auto">
            <a:xfrm>
              <a:off x="6821614" y="5273728"/>
              <a:ext cx="612873" cy="374812"/>
            </a:xfrm>
            <a:prstGeom prst="roundRect">
              <a:avLst>
                <a:gd name="adj" fmla="val 5093"/>
              </a:avLst>
            </a:prstGeom>
            <a:solidFill>
              <a:srgbClr val="FFCC99"/>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Big</a:t>
              </a:r>
              <a:br>
                <a:rPr lang="en-US" altLang="en-US" sz="932" smtClean="0"/>
              </a:br>
              <a:r>
                <a:rPr lang="en-US" altLang="en-US" sz="932" smtClean="0"/>
                <a:t>SQL</a:t>
              </a:r>
            </a:p>
          </p:txBody>
        </p:sp>
        <p:sp>
          <p:nvSpPr>
            <p:cNvPr id="111652" name="AutoShape 46"/>
            <p:cNvSpPr>
              <a:spLocks noChangeArrowheads="1"/>
            </p:cNvSpPr>
            <p:nvPr/>
          </p:nvSpPr>
          <p:spPr bwMode="auto">
            <a:xfrm>
              <a:off x="9407370" y="5272314"/>
              <a:ext cx="612873" cy="373397"/>
            </a:xfrm>
            <a:prstGeom prst="roundRect">
              <a:avLst>
                <a:gd name="adj" fmla="val 5093"/>
              </a:avLst>
            </a:prstGeom>
            <a:solidFill>
              <a:srgbClr val="FFCC99"/>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Big</a:t>
              </a:r>
              <a:br>
                <a:rPr lang="en-US" altLang="en-US" sz="932" smtClean="0"/>
              </a:br>
              <a:r>
                <a:rPr lang="en-US" altLang="en-US" sz="932" smtClean="0"/>
                <a:t>SQL</a:t>
              </a:r>
            </a:p>
          </p:txBody>
        </p:sp>
        <p:sp>
          <p:nvSpPr>
            <p:cNvPr id="111653" name="AutoShape 47"/>
            <p:cNvSpPr>
              <a:spLocks noChangeArrowheads="1"/>
            </p:cNvSpPr>
            <p:nvPr/>
          </p:nvSpPr>
          <p:spPr bwMode="auto">
            <a:xfrm>
              <a:off x="942456" y="6079926"/>
              <a:ext cx="9175720" cy="393199"/>
            </a:xfrm>
            <a:prstGeom prst="roundRect">
              <a:avLst>
                <a:gd name="adj" fmla="val 5093"/>
              </a:avLst>
            </a:prstGeom>
            <a:solidFill>
              <a:srgbClr val="FFFF99"/>
            </a:solidFill>
            <a:ln w="19050">
              <a:solidFill>
                <a:schemeClr val="tx1"/>
              </a:solidFill>
              <a:round/>
              <a:headEnd/>
              <a:tailEnd/>
            </a:ln>
            <a:effectLst/>
            <a:extLst/>
          </p:spPr>
          <p:txBody>
            <a:bodyPr wrap="none"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599" smtClean="0"/>
                <a:t>HDFS</a:t>
              </a:r>
            </a:p>
          </p:txBody>
        </p:sp>
        <p:cxnSp>
          <p:nvCxnSpPr>
            <p:cNvPr id="168987" name="AutoShape 32"/>
            <p:cNvCxnSpPr>
              <a:cxnSpLocks noChangeShapeType="1"/>
              <a:endCxn id="111637" idx="0"/>
            </p:cNvCxnSpPr>
            <p:nvPr/>
          </p:nvCxnSpPr>
          <p:spPr bwMode="auto">
            <a:xfrm>
              <a:off x="4708150" y="4748992"/>
              <a:ext cx="1739107" cy="427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8988" name="AutoShape 31"/>
            <p:cNvCxnSpPr>
              <a:cxnSpLocks noChangeShapeType="1"/>
              <a:endCxn id="111633" idx="0"/>
            </p:cNvCxnSpPr>
            <p:nvPr/>
          </p:nvCxnSpPr>
          <p:spPr bwMode="auto">
            <a:xfrm flipH="1">
              <a:off x="4224802" y="4748992"/>
              <a:ext cx="483348" cy="427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8989" name="AutoShape 30"/>
            <p:cNvCxnSpPr>
              <a:cxnSpLocks noChangeShapeType="1"/>
              <a:stCxn id="111620" idx="2"/>
            </p:cNvCxnSpPr>
            <p:nvPr/>
          </p:nvCxnSpPr>
          <p:spPr bwMode="auto">
            <a:xfrm flipH="1">
              <a:off x="2501492" y="4765964"/>
              <a:ext cx="2194022" cy="45543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8990" name="AutoShape 33"/>
            <p:cNvCxnSpPr>
              <a:cxnSpLocks noChangeShapeType="1"/>
              <a:endCxn id="111641" idx="0"/>
            </p:cNvCxnSpPr>
            <p:nvPr/>
          </p:nvCxnSpPr>
          <p:spPr bwMode="auto">
            <a:xfrm>
              <a:off x="4692354" y="4748992"/>
              <a:ext cx="4346975" cy="42997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6896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1904BE2-91EC-44A8-9ECC-694D536E5D13}" type="slidenum">
              <a:rPr lang="en-US" altLang="en-US" sz="2000">
                <a:solidFill>
                  <a:srgbClr val="FEFFFF"/>
                </a:solidFill>
              </a:rPr>
              <a:pPr/>
              <a:t>102</a:t>
            </a:fld>
            <a:endParaRPr lang="en-US" altLang="en-US" sz="2000">
              <a:solidFill>
                <a:srgbClr val="FEFFFF"/>
              </a:solidFill>
            </a:endParaRPr>
          </a:p>
        </p:txBody>
      </p:sp>
      <p:sp>
        <p:nvSpPr>
          <p:cNvPr id="168965" name="Title 1"/>
          <p:cNvSpPr txBox="1">
            <a:spLocks/>
          </p:cNvSpPr>
          <p:nvPr/>
        </p:nvSpPr>
        <p:spPr bwMode="auto">
          <a:xfrm>
            <a:off x="2592388" y="623888"/>
            <a:ext cx="891222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3600">
                <a:solidFill>
                  <a:srgbClr val="178DBB"/>
                </a:solidFill>
              </a:rPr>
              <a:t>Big SQL  – Architecture</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3"/>
          <p:cNvSpPr>
            <a:spLocks noGrp="1" noChangeArrowheads="1"/>
          </p:cNvSpPr>
          <p:nvPr>
            <p:ph type="body" idx="4294967295"/>
          </p:nvPr>
        </p:nvSpPr>
        <p:spPr>
          <a:xfrm>
            <a:off x="990600" y="1250950"/>
            <a:ext cx="7812088" cy="4818063"/>
          </a:xfrm>
        </p:spPr>
        <p:txBody>
          <a:bodyPr lIns="122653" tIns="61327" rIns="122653" bIns="61327"/>
          <a:lstStyle/>
          <a:p>
            <a:r>
              <a:rPr lang="en-US" altLang="en-US" sz="1900" smtClean="0"/>
              <a:t>For common table formats a native I/O engine is utilized</a:t>
            </a:r>
          </a:p>
          <a:p>
            <a:pPr lvl="1"/>
            <a:r>
              <a:rPr lang="en-US" altLang="en-US" sz="1800" smtClean="0"/>
              <a:t>e.g. delimited, RC, SEQ, Parquet, …</a:t>
            </a:r>
          </a:p>
          <a:p>
            <a:endParaRPr lang="en-US" altLang="en-US" sz="1900" smtClean="0"/>
          </a:p>
          <a:p>
            <a:r>
              <a:rPr lang="en-US" altLang="en-US" sz="1900" smtClean="0"/>
              <a:t>For all others, a java I/O engine is used</a:t>
            </a:r>
          </a:p>
          <a:p>
            <a:pPr lvl="1"/>
            <a:r>
              <a:rPr lang="en-US" altLang="en-US" sz="1800" smtClean="0"/>
              <a:t>Maximizes compatibility with existing tables</a:t>
            </a:r>
          </a:p>
          <a:p>
            <a:pPr lvl="1"/>
            <a:r>
              <a:rPr lang="en-US" altLang="en-US" sz="1800" smtClean="0"/>
              <a:t>Allows for custom file formats and SerDe's</a:t>
            </a:r>
          </a:p>
          <a:p>
            <a:pPr lvl="1"/>
            <a:endParaRPr lang="en-US" altLang="en-US" sz="1800" smtClean="0"/>
          </a:p>
          <a:p>
            <a:r>
              <a:rPr lang="en-US" altLang="en-US" sz="1900" smtClean="0"/>
              <a:t>All Big SQL built-in functions are native code</a:t>
            </a:r>
          </a:p>
          <a:p>
            <a:endParaRPr lang="en-US" altLang="en-US" sz="1900" smtClean="0"/>
          </a:p>
          <a:p>
            <a:r>
              <a:rPr lang="en-US" altLang="en-US" sz="1900" smtClean="0"/>
              <a:t>Customer built UDF's can be developed in C++ or Java</a:t>
            </a:r>
          </a:p>
          <a:p>
            <a:pPr>
              <a:buFont typeface="Wingdings" pitchFamily="2" charset="2"/>
              <a:buNone/>
            </a:pPr>
            <a:endParaRPr lang="en-US" altLang="en-US" smtClean="0"/>
          </a:p>
        </p:txBody>
      </p:sp>
      <p:grpSp>
        <p:nvGrpSpPr>
          <p:cNvPr id="171010" name="Group 1"/>
          <p:cNvGrpSpPr>
            <a:grpSpLocks/>
          </p:cNvGrpSpPr>
          <p:nvPr/>
        </p:nvGrpSpPr>
        <p:grpSpPr bwMode="auto">
          <a:xfrm>
            <a:off x="8688388" y="1654175"/>
            <a:ext cx="3279775" cy="3808413"/>
            <a:chOff x="8424295" y="1093306"/>
            <a:chExt cx="3279913" cy="3808589"/>
          </a:xfrm>
        </p:grpSpPr>
        <p:sp>
          <p:nvSpPr>
            <p:cNvPr id="115716" name="AutoShape 4"/>
            <p:cNvSpPr>
              <a:spLocks noChangeArrowheads="1"/>
            </p:cNvSpPr>
            <p:nvPr/>
          </p:nvSpPr>
          <p:spPr bwMode="auto">
            <a:xfrm>
              <a:off x="10107116" y="1093306"/>
              <a:ext cx="1335143" cy="896979"/>
            </a:xfrm>
            <a:prstGeom prst="roundRect">
              <a:avLst>
                <a:gd name="adj" fmla="val 5093"/>
              </a:avLst>
            </a:prstGeom>
            <a:gradFill rotWithShape="1">
              <a:gsLst>
                <a:gs pos="0">
                  <a:srgbClr val="B4B4B4"/>
                </a:gs>
                <a:gs pos="50000">
                  <a:srgbClr val="DBDBDB"/>
                </a:gs>
                <a:gs pos="100000">
                  <a:srgbClr val="B4B4B4"/>
                </a:gs>
              </a:gsLst>
              <a:lin ang="2700000" scaled="1"/>
            </a:gra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Mgmt Node</a:t>
              </a:r>
            </a:p>
          </p:txBody>
        </p:sp>
        <p:sp>
          <p:nvSpPr>
            <p:cNvPr id="115717" name="AutoShape 5"/>
            <p:cNvSpPr>
              <a:spLocks noChangeArrowheads="1"/>
            </p:cNvSpPr>
            <p:nvPr/>
          </p:nvSpPr>
          <p:spPr bwMode="auto">
            <a:xfrm>
              <a:off x="10219833" y="1156809"/>
              <a:ext cx="1082721" cy="592165"/>
            </a:xfrm>
            <a:prstGeom prst="roundRect">
              <a:avLst>
                <a:gd name="adj" fmla="val 5093"/>
              </a:avLst>
            </a:prstGeom>
            <a:solidFill>
              <a:srgbClr val="FFCC99"/>
            </a:solidFill>
            <a:ln w="19050">
              <a:solidFill>
                <a:schemeClr val="tx1"/>
              </a:solidFill>
              <a:round/>
              <a:headEnd/>
              <a:tailEnd/>
            </a:ln>
            <a:effectLst/>
            <a:extLst/>
          </p:spPr>
          <p:txBody>
            <a:bodyPr wrap="none" t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Big SQL</a:t>
              </a:r>
            </a:p>
          </p:txBody>
        </p:sp>
        <p:grpSp>
          <p:nvGrpSpPr>
            <p:cNvPr id="171016" name="Group 24"/>
            <p:cNvGrpSpPr>
              <a:grpSpLocks/>
            </p:cNvGrpSpPr>
            <p:nvPr/>
          </p:nvGrpSpPr>
          <p:grpSpPr bwMode="auto">
            <a:xfrm>
              <a:off x="9610646" y="2385392"/>
              <a:ext cx="2093562" cy="695740"/>
              <a:chOff x="682" y="3500"/>
              <a:chExt cx="990" cy="439"/>
            </a:xfrm>
          </p:grpSpPr>
          <p:sp>
            <p:nvSpPr>
              <p:cNvPr id="115719" name="AutoShape 25"/>
              <p:cNvSpPr>
                <a:spLocks noChangeArrowheads="1"/>
              </p:cNvSpPr>
              <p:nvPr/>
            </p:nvSpPr>
            <p:spPr bwMode="auto">
              <a:xfrm>
                <a:off x="682" y="3500"/>
                <a:ext cx="990" cy="439"/>
              </a:xfrm>
              <a:prstGeom prst="roundRect">
                <a:avLst>
                  <a:gd name="adj" fmla="val 5093"/>
                </a:avLst>
              </a:prstGeom>
              <a:solidFill>
                <a:srgbClr val="F2F2F2"/>
              </a:solidFill>
              <a:ln w="19050">
                <a:solidFill>
                  <a:schemeClr val="tx1"/>
                </a:solidFill>
                <a:round/>
                <a:headEnd/>
                <a:tailEnd/>
              </a:ln>
              <a:effectLst/>
              <a:extLst/>
            </p:spPr>
            <p:txBody>
              <a:bodyPr wrap="none" bIns="0" anchor="b"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Compute Node</a:t>
                </a:r>
              </a:p>
            </p:txBody>
          </p:sp>
          <p:sp>
            <p:nvSpPr>
              <p:cNvPr id="115720" name="AutoShape 26"/>
              <p:cNvSpPr>
                <a:spLocks noChangeArrowheads="1"/>
              </p:cNvSpPr>
              <p:nvPr/>
            </p:nvSpPr>
            <p:spPr bwMode="auto">
              <a:xfrm>
                <a:off x="726" y="3549"/>
                <a:ext cx="290" cy="228"/>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Task Tracker</a:t>
                </a:r>
              </a:p>
            </p:txBody>
          </p:sp>
          <p:sp>
            <p:nvSpPr>
              <p:cNvPr id="115721" name="AutoShape 27"/>
              <p:cNvSpPr>
                <a:spLocks noChangeArrowheads="1"/>
              </p:cNvSpPr>
              <p:nvPr/>
            </p:nvSpPr>
            <p:spPr bwMode="auto">
              <a:xfrm>
                <a:off x="1035" y="3549"/>
                <a:ext cx="291" cy="228"/>
              </a:xfrm>
              <a:prstGeom prst="roundRect">
                <a:avLst>
                  <a:gd name="adj" fmla="val 5093"/>
                </a:avLst>
              </a:prstGeom>
              <a:solidFill>
                <a:srgbClr val="CCFFCC"/>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Data Node</a:t>
                </a:r>
              </a:p>
            </p:txBody>
          </p:sp>
        </p:grpSp>
        <p:sp>
          <p:nvSpPr>
            <p:cNvPr id="115723" name="AutoShape 36"/>
            <p:cNvSpPr>
              <a:spLocks noChangeArrowheads="1"/>
            </p:cNvSpPr>
            <p:nvPr/>
          </p:nvSpPr>
          <p:spPr bwMode="auto">
            <a:xfrm>
              <a:off x="11024729" y="2463382"/>
              <a:ext cx="614388" cy="374667"/>
            </a:xfrm>
            <a:prstGeom prst="roundRect">
              <a:avLst>
                <a:gd name="adj" fmla="val 5093"/>
              </a:avLst>
            </a:prstGeom>
            <a:solidFill>
              <a:srgbClr val="FFCC99"/>
            </a:solidFill>
            <a:ln w="19050">
              <a:solidFill>
                <a:schemeClr val="tx1"/>
              </a:solidFill>
              <a:round/>
              <a:headEnd/>
              <a:tailEnd/>
            </a:ln>
            <a:effectLst/>
            <a:extLst/>
          </p:spPr>
          <p:txBody>
            <a:bodyPr lIns="0" tIns="0" r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932" smtClean="0"/>
                <a:t>Big</a:t>
              </a:r>
              <a:br>
                <a:rPr lang="en-US" altLang="en-US" sz="932" smtClean="0"/>
              </a:br>
              <a:r>
                <a:rPr lang="en-US" altLang="en-US" sz="932" smtClean="0"/>
                <a:t>SQL</a:t>
              </a:r>
            </a:p>
          </p:txBody>
        </p:sp>
        <p:sp>
          <p:nvSpPr>
            <p:cNvPr id="115724" name="AutoShape 46"/>
            <p:cNvSpPr>
              <a:spLocks noChangeArrowheads="1"/>
            </p:cNvSpPr>
            <p:nvPr/>
          </p:nvSpPr>
          <p:spPr bwMode="auto">
            <a:xfrm>
              <a:off x="8424295" y="3022208"/>
              <a:ext cx="3021139" cy="1879687"/>
            </a:xfrm>
            <a:prstGeom prst="roundRect">
              <a:avLst>
                <a:gd name="adj" fmla="val 5093"/>
              </a:avLst>
            </a:prstGeom>
            <a:solidFill>
              <a:srgbClr val="FFCC99"/>
            </a:solidFill>
            <a:ln w="19050">
              <a:solidFill>
                <a:schemeClr val="tx1"/>
              </a:solidFill>
              <a:round/>
              <a:headEnd/>
              <a:tailEnd/>
            </a:ln>
            <a:effectLst/>
            <a:extLst/>
          </p:spPr>
          <p:txBody>
            <a:bodyPr wrap="none" tIns="0" bIns="0"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199" smtClean="0"/>
                <a:t>Big SQL Worker</a:t>
              </a:r>
            </a:p>
          </p:txBody>
        </p:sp>
        <p:sp>
          <p:nvSpPr>
            <p:cNvPr id="115725" name="AutoShape 47"/>
            <p:cNvSpPr>
              <a:spLocks noChangeArrowheads="1"/>
            </p:cNvSpPr>
            <p:nvPr/>
          </p:nvSpPr>
          <p:spPr bwMode="auto">
            <a:xfrm>
              <a:off x="8594164" y="4093820"/>
              <a:ext cx="1187500" cy="717583"/>
            </a:xfrm>
            <a:prstGeom prst="roundRect">
              <a:avLst>
                <a:gd name="adj" fmla="val 5093"/>
              </a:avLst>
            </a:prstGeom>
            <a:solidFill>
              <a:srgbClr val="FFFF99"/>
            </a:solidFill>
            <a:ln w="19050">
              <a:solidFill>
                <a:schemeClr val="tx1"/>
              </a:solidFill>
              <a:round/>
              <a:headEnd/>
              <a:tailEnd/>
            </a:ln>
            <a:effectLst/>
            <a:extLst/>
          </p:spPr>
          <p:txBody>
            <a:bodyPr wrap="none" t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Native I/O</a:t>
              </a:r>
              <a:br>
                <a:rPr lang="en-US" altLang="en-US" sz="1066" smtClean="0"/>
              </a:br>
              <a:r>
                <a:rPr lang="en-US" altLang="en-US" sz="1066" smtClean="0"/>
                <a:t>Engine</a:t>
              </a:r>
            </a:p>
          </p:txBody>
        </p:sp>
        <p:sp>
          <p:nvSpPr>
            <p:cNvPr id="115726" name="AutoShape 48"/>
            <p:cNvSpPr>
              <a:spLocks noChangeArrowheads="1"/>
            </p:cNvSpPr>
            <p:nvPr/>
          </p:nvSpPr>
          <p:spPr bwMode="auto">
            <a:xfrm>
              <a:off x="9821354" y="4085882"/>
              <a:ext cx="1251003" cy="706470"/>
            </a:xfrm>
            <a:prstGeom prst="roundRect">
              <a:avLst>
                <a:gd name="adj" fmla="val 5093"/>
              </a:avLst>
            </a:prstGeom>
            <a:solidFill>
              <a:srgbClr val="FFFF99"/>
            </a:solidFill>
            <a:ln w="19050">
              <a:solidFill>
                <a:schemeClr val="tx1"/>
              </a:solidFill>
              <a:round/>
              <a:headEnd/>
              <a:tailEnd/>
            </a:ln>
            <a:effectLst/>
            <a:extLst/>
          </p:spPr>
          <p:txBody>
            <a:bodyPr wrap="none" tIns="0" bIns="0"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endParaRPr lang="en-US" altLang="en-US" sz="1066" smtClean="0"/>
            </a:p>
            <a:p>
              <a:pPr algn="ctr">
                <a:buFont typeface="Wingdings" panose="05000000000000000000" pitchFamily="2" charset="2"/>
                <a:buNone/>
                <a:defRPr/>
              </a:pPr>
              <a:r>
                <a:rPr lang="en-US" altLang="en-US" sz="1066" smtClean="0"/>
                <a:t>Java I/O</a:t>
              </a:r>
              <a:br>
                <a:rPr lang="en-US" altLang="en-US" sz="1066" smtClean="0"/>
              </a:br>
              <a:r>
                <a:rPr lang="en-US" altLang="en-US" sz="1066" smtClean="0"/>
                <a:t>Engine</a:t>
              </a:r>
            </a:p>
          </p:txBody>
        </p:sp>
        <p:sp>
          <p:nvSpPr>
            <p:cNvPr id="171021" name="Line 49"/>
            <p:cNvSpPr>
              <a:spLocks noChangeShapeType="1"/>
            </p:cNvSpPr>
            <p:nvPr/>
          </p:nvSpPr>
          <p:spPr bwMode="auto">
            <a:xfrm flipV="1">
              <a:off x="8424295" y="2463382"/>
              <a:ext cx="2600434" cy="5588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022" name="Line 50"/>
            <p:cNvSpPr>
              <a:spLocks noChangeShapeType="1"/>
            </p:cNvSpPr>
            <p:nvPr/>
          </p:nvSpPr>
          <p:spPr bwMode="auto">
            <a:xfrm flipV="1">
              <a:off x="11339068" y="2463382"/>
              <a:ext cx="300050" cy="5588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731" name="AutoShape 55"/>
            <p:cNvSpPr>
              <a:spLocks noChangeArrowheads="1"/>
            </p:cNvSpPr>
            <p:nvPr/>
          </p:nvSpPr>
          <p:spPr bwMode="auto">
            <a:xfrm>
              <a:off x="8594164" y="3292096"/>
              <a:ext cx="2430565" cy="742984"/>
            </a:xfrm>
            <a:prstGeom prst="roundRect">
              <a:avLst>
                <a:gd name="adj" fmla="val 5093"/>
              </a:avLst>
            </a:prstGeom>
            <a:solidFill>
              <a:srgbClr val="CCFFFF"/>
            </a:solidFill>
            <a:ln w="19050">
              <a:solidFill>
                <a:schemeClr val="tx1"/>
              </a:solidFill>
              <a:round/>
              <a:headEnd/>
              <a:tailEnd/>
            </a:ln>
            <a:effectLst/>
            <a:extLst/>
          </p:spPr>
          <p:txBody>
            <a:bodyPr wrap="none" t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Runtime</a:t>
              </a:r>
            </a:p>
          </p:txBody>
        </p:sp>
        <p:sp>
          <p:nvSpPr>
            <p:cNvPr id="115732" name="AutoShape 52"/>
            <p:cNvSpPr>
              <a:spLocks noChangeArrowheads="1"/>
            </p:cNvSpPr>
            <p:nvPr/>
          </p:nvSpPr>
          <p:spPr bwMode="auto">
            <a:xfrm>
              <a:off x="10426216" y="3703277"/>
              <a:ext cx="1165274" cy="242899"/>
            </a:xfrm>
            <a:prstGeom prst="roundRect">
              <a:avLst>
                <a:gd name="adj" fmla="val 5093"/>
              </a:avLst>
            </a:prstGeom>
            <a:solidFill>
              <a:srgbClr val="FFCCFF"/>
            </a:solidFill>
            <a:ln w="19050">
              <a:solidFill>
                <a:schemeClr val="tx1"/>
              </a:solidFill>
              <a:round/>
              <a:headEnd/>
              <a:tailEnd/>
            </a:ln>
            <a:effectLst/>
            <a:extLst/>
          </p:spPr>
          <p:txBody>
            <a:bodyPr wrap="none" t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Java UDFs</a:t>
              </a:r>
            </a:p>
          </p:txBody>
        </p:sp>
        <p:sp>
          <p:nvSpPr>
            <p:cNvPr id="115733" name="AutoShape 57"/>
            <p:cNvSpPr>
              <a:spLocks noChangeArrowheads="1"/>
            </p:cNvSpPr>
            <p:nvPr/>
          </p:nvSpPr>
          <p:spPr bwMode="auto">
            <a:xfrm>
              <a:off x="10437330" y="3400051"/>
              <a:ext cx="1165274" cy="242898"/>
            </a:xfrm>
            <a:prstGeom prst="roundRect">
              <a:avLst>
                <a:gd name="adj" fmla="val 5093"/>
              </a:avLst>
            </a:prstGeom>
            <a:solidFill>
              <a:srgbClr val="FFCCFF"/>
            </a:solidFill>
            <a:ln w="19050">
              <a:solidFill>
                <a:schemeClr val="tx1"/>
              </a:solidFill>
              <a:round/>
              <a:headEnd/>
              <a:tailEnd/>
            </a:ln>
            <a:effectLst/>
            <a:extLst/>
          </p:spPr>
          <p:txBody>
            <a:bodyPr wrap="none" tIns="0" bIns="0" anchor="ctr" anchorCtr="1"/>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Symbol" panose="05050102010706020507" pitchFamily="18" charset="2"/>
                <a:buChar char="-"/>
                <a:defRPr sz="1600">
                  <a:solidFill>
                    <a:schemeClr val="tx1"/>
                  </a:solidFill>
                  <a:latin typeface="Arial" panose="020B0604020202020204" pitchFamily="34" charset="0"/>
                </a:defRPr>
              </a:lvl2pPr>
              <a:lvl3pPr marL="1143000" indent="-228600">
                <a:spcBef>
                  <a:spcPct val="20000"/>
                </a:spcBef>
                <a:buClr>
                  <a:schemeClr val="tx1"/>
                </a:buClr>
                <a:buChar char="•"/>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defRPr sz="12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2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2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2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200">
                  <a:solidFill>
                    <a:schemeClr val="tx1"/>
                  </a:solidFill>
                  <a:latin typeface="Arial" panose="020B0604020202020204" pitchFamily="34" charset="0"/>
                </a:defRPr>
              </a:lvl9pPr>
            </a:lstStyle>
            <a:p>
              <a:pPr algn="ctr">
                <a:buFont typeface="Wingdings" panose="05000000000000000000" pitchFamily="2" charset="2"/>
                <a:buNone/>
                <a:defRPr/>
              </a:pPr>
              <a:r>
                <a:rPr lang="en-US" altLang="en-US" sz="1066" smtClean="0"/>
                <a:t>Native UDFs</a:t>
              </a:r>
            </a:p>
          </p:txBody>
        </p:sp>
      </p:grpSp>
      <p:sp>
        <p:nvSpPr>
          <p:cNvPr id="171011" name="Slide Number Placeholder 1"/>
          <p:cNvSpPr txBox="1">
            <a:spLocks noGrp="1"/>
          </p:cNvSpPr>
          <p:nvPr/>
        </p:nvSpPr>
        <p:spPr bwMode="auto">
          <a:xfrm>
            <a:off x="4897438" y="6429375"/>
            <a:ext cx="23939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buClr>
                <a:schemeClr val="tx1"/>
              </a:buClr>
              <a:buFont typeface="Wingdings" pitchFamily="2" charset="2"/>
              <a:buNone/>
            </a:pPr>
            <a:fld id="{A7A6F87F-29C4-4F4B-9E68-9B9CFB5CC4F8}" type="slidenum">
              <a:rPr lang="en-US" altLang="en-US" sz="900">
                <a:solidFill>
                  <a:srgbClr val="A6A6A6"/>
                </a:solidFill>
                <a:latin typeface="Arial" pitchFamily="34" charset="0"/>
              </a:rPr>
              <a:pPr algn="ctr">
                <a:buClr>
                  <a:schemeClr val="tx1"/>
                </a:buClr>
                <a:buFont typeface="Wingdings" pitchFamily="2" charset="2"/>
                <a:buNone/>
              </a:pPr>
              <a:t>103</a:t>
            </a:fld>
            <a:endParaRPr lang="en-US" altLang="en-US" sz="900">
              <a:solidFill>
                <a:srgbClr val="A6A6A6"/>
              </a:solidFill>
              <a:latin typeface="Arial" pitchFamily="34" charset="0"/>
            </a:endParaRPr>
          </a:p>
        </p:txBody>
      </p:sp>
      <p:sp>
        <p:nvSpPr>
          <p:cNvPr id="17101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B7E3ADA-C758-4F40-8612-3A977359E553}" type="slidenum">
              <a:rPr lang="en-US" altLang="en-US" sz="2000">
                <a:solidFill>
                  <a:srgbClr val="FEFFFF"/>
                </a:solidFill>
              </a:rPr>
              <a:pPr/>
              <a:t>103</a:t>
            </a:fld>
            <a:endParaRPr lang="en-US" altLang="en-US" sz="2000">
              <a:solidFill>
                <a:srgbClr val="FEFFFF"/>
              </a:solidFill>
            </a:endParaRPr>
          </a:p>
        </p:txBody>
      </p:sp>
      <p:sp>
        <p:nvSpPr>
          <p:cNvPr id="171013" name="Title 1"/>
          <p:cNvSpPr txBox="1">
            <a:spLocks/>
          </p:cNvSpPr>
          <p:nvPr/>
        </p:nvSpPr>
        <p:spPr bwMode="auto">
          <a:xfrm>
            <a:off x="2592388" y="623888"/>
            <a:ext cx="891222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3600">
                <a:solidFill>
                  <a:srgbClr val="178DBB"/>
                </a:solidFill>
              </a:rPr>
              <a:t>Big SQL  – Architecture (cont.)</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3"/>
          <p:cNvSpPr>
            <a:spLocks noGrp="1"/>
          </p:cNvSpPr>
          <p:nvPr>
            <p:ph type="body" idx="4294967295"/>
          </p:nvPr>
        </p:nvSpPr>
        <p:spPr>
          <a:xfrm>
            <a:off x="1122363" y="1625600"/>
            <a:ext cx="11379200" cy="4495800"/>
          </a:xfrm>
        </p:spPr>
        <p:txBody>
          <a:bodyPr lIns="121807"/>
          <a:lstStyle/>
          <a:p>
            <a:r>
              <a:rPr lang="en-US" altLang="en-US" sz="2400" smtClean="0"/>
              <a:t>All data is Hadoop data</a:t>
            </a:r>
          </a:p>
          <a:p>
            <a:pPr lvl="1"/>
            <a:r>
              <a:rPr lang="en-US" altLang="en-US" sz="2000" smtClean="0"/>
              <a:t>In files in HDFS</a:t>
            </a:r>
          </a:p>
          <a:p>
            <a:pPr lvl="1"/>
            <a:r>
              <a:rPr lang="en-US" altLang="en-US" sz="2000" smtClean="0"/>
              <a:t>SEQ, ORC, delimited, Parquet …</a:t>
            </a:r>
          </a:p>
          <a:p>
            <a:pPr lvl="1">
              <a:buFont typeface="Symbol" pitchFamily="18" charset="2"/>
              <a:buNone/>
            </a:pPr>
            <a:endParaRPr lang="en-US" altLang="en-US" sz="2000" smtClean="0"/>
          </a:p>
          <a:p>
            <a:r>
              <a:rPr lang="en-US" altLang="en-US" sz="2400" smtClean="0"/>
              <a:t>Never need to copy data to a proprietary representation</a:t>
            </a:r>
          </a:p>
          <a:p>
            <a:endParaRPr lang="en-US" altLang="en-US" sz="2400" smtClean="0"/>
          </a:p>
          <a:p>
            <a:r>
              <a:rPr lang="en-US" altLang="en-US" sz="2400" smtClean="0"/>
              <a:t>All data is catalog-ed in the Hive metastore</a:t>
            </a:r>
          </a:p>
          <a:p>
            <a:pPr lvl="1"/>
            <a:r>
              <a:rPr lang="en-US" altLang="en-US" sz="2000" smtClean="0"/>
              <a:t>It is the Hadoop catalog</a:t>
            </a:r>
          </a:p>
          <a:p>
            <a:pPr lvl="1"/>
            <a:r>
              <a:rPr lang="en-US" altLang="en-US" sz="2000" smtClean="0"/>
              <a:t>It is flexible and extensible</a:t>
            </a:r>
          </a:p>
          <a:p>
            <a:pPr lvl="1"/>
            <a:endParaRPr lang="en-US" altLang="en-US" sz="2000" smtClean="0"/>
          </a:p>
        </p:txBody>
      </p:sp>
      <p:sp>
        <p:nvSpPr>
          <p:cNvPr id="173058" name="Slide Number Placeholder 1"/>
          <p:cNvSpPr txBox="1">
            <a:spLocks noGrp="1"/>
          </p:cNvSpPr>
          <p:nvPr/>
        </p:nvSpPr>
        <p:spPr bwMode="auto">
          <a:xfrm>
            <a:off x="4897438" y="6429375"/>
            <a:ext cx="23939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buClr>
                <a:schemeClr val="tx1"/>
              </a:buClr>
              <a:buFont typeface="Wingdings" pitchFamily="2" charset="2"/>
              <a:buNone/>
            </a:pPr>
            <a:fld id="{1DDED159-C090-4CB3-AEE9-4689E102F497}" type="slidenum">
              <a:rPr lang="en-US" altLang="en-US" sz="900">
                <a:solidFill>
                  <a:srgbClr val="A6A6A6"/>
                </a:solidFill>
                <a:latin typeface="Arial" pitchFamily="34" charset="0"/>
              </a:rPr>
              <a:pPr algn="ctr">
                <a:buClr>
                  <a:schemeClr val="tx1"/>
                </a:buClr>
                <a:buFont typeface="Wingdings" pitchFamily="2" charset="2"/>
                <a:buNone/>
              </a:pPr>
              <a:t>104</a:t>
            </a:fld>
            <a:endParaRPr lang="en-US" altLang="en-US" sz="900">
              <a:solidFill>
                <a:srgbClr val="A6A6A6"/>
              </a:solidFill>
              <a:latin typeface="Arial" pitchFamily="34" charset="0"/>
            </a:endParaRPr>
          </a:p>
        </p:txBody>
      </p:sp>
      <p:sp>
        <p:nvSpPr>
          <p:cNvPr id="173059"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02DA060-AA5C-45C5-B609-AB083B239AEF}" type="slidenum">
              <a:rPr lang="en-US" altLang="en-US" sz="2000">
                <a:solidFill>
                  <a:srgbClr val="FEFFFF"/>
                </a:solidFill>
              </a:rPr>
              <a:pPr/>
              <a:t>104</a:t>
            </a:fld>
            <a:endParaRPr lang="en-US" altLang="en-US" sz="2000">
              <a:solidFill>
                <a:srgbClr val="FEFFFF"/>
              </a:solidFill>
            </a:endParaRPr>
          </a:p>
        </p:txBody>
      </p:sp>
      <p:sp>
        <p:nvSpPr>
          <p:cNvPr id="173060" name="Title 1"/>
          <p:cNvSpPr txBox="1">
            <a:spLocks/>
          </p:cNvSpPr>
          <p:nvPr/>
        </p:nvSpPr>
        <p:spPr bwMode="auto">
          <a:xfrm>
            <a:off x="2592388" y="623888"/>
            <a:ext cx="891222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3600">
                <a:solidFill>
                  <a:srgbClr val="178DBB"/>
                </a:solidFill>
              </a:rPr>
              <a:t>Big SQL works with Hadoop</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3"/>
          <p:cNvSpPr>
            <a:spLocks noGrp="1" noChangeArrowheads="1"/>
          </p:cNvSpPr>
          <p:nvPr>
            <p:ph type="body" idx="1"/>
          </p:nvPr>
        </p:nvSpPr>
        <p:spPr>
          <a:xfrm>
            <a:off x="1036638" y="1409700"/>
            <a:ext cx="10861675" cy="4495800"/>
          </a:xfrm>
        </p:spPr>
        <p:txBody>
          <a:bodyPr/>
          <a:lstStyle/>
          <a:p>
            <a:pPr>
              <a:lnSpc>
                <a:spcPct val="90000"/>
              </a:lnSpc>
              <a:spcBef>
                <a:spcPts val="1600"/>
              </a:spcBef>
              <a:spcAft>
                <a:spcPts val="138"/>
              </a:spcAft>
            </a:pPr>
            <a:r>
              <a:rPr lang="en-US" altLang="en-US" sz="2000" smtClean="0"/>
              <a:t>The scheduler is the main RDBMS↔Hadoop service interface</a:t>
            </a:r>
          </a:p>
          <a:p>
            <a:pPr>
              <a:lnSpc>
                <a:spcPct val="90000"/>
              </a:lnSpc>
              <a:spcBef>
                <a:spcPts val="138"/>
              </a:spcBef>
              <a:spcAft>
                <a:spcPts val="138"/>
              </a:spcAft>
            </a:pPr>
            <a:endParaRPr lang="en-US" altLang="en-US" sz="1900" smtClean="0"/>
          </a:p>
          <a:p>
            <a:pPr>
              <a:lnSpc>
                <a:spcPct val="90000"/>
              </a:lnSpc>
              <a:spcBef>
                <a:spcPts val="138"/>
              </a:spcBef>
              <a:spcAft>
                <a:spcPts val="138"/>
              </a:spcAft>
            </a:pPr>
            <a:r>
              <a:rPr lang="en-US" altLang="en-US" sz="1900" smtClean="0"/>
              <a:t>Interfaces with Hive metastore for table metadata</a:t>
            </a:r>
          </a:p>
          <a:p>
            <a:pPr lvl="1">
              <a:lnSpc>
                <a:spcPct val="90000"/>
              </a:lnSpc>
              <a:spcBef>
                <a:spcPts val="138"/>
              </a:spcBef>
              <a:spcAft>
                <a:spcPts val="138"/>
              </a:spcAft>
            </a:pPr>
            <a:r>
              <a:rPr lang="en-US" altLang="en-US" sz="1900" smtClean="0"/>
              <a:t>SQL compiler ask it for some "hadoop" metadata, such as partitioning columns</a:t>
            </a:r>
          </a:p>
          <a:p>
            <a:pPr>
              <a:lnSpc>
                <a:spcPct val="90000"/>
              </a:lnSpc>
              <a:spcBef>
                <a:spcPts val="138"/>
              </a:spcBef>
              <a:spcAft>
                <a:spcPts val="138"/>
              </a:spcAft>
            </a:pPr>
            <a:endParaRPr lang="en-US" altLang="en-US" sz="1900" smtClean="0"/>
          </a:p>
          <a:p>
            <a:pPr>
              <a:lnSpc>
                <a:spcPct val="90000"/>
              </a:lnSpc>
              <a:spcBef>
                <a:spcPts val="138"/>
              </a:spcBef>
              <a:spcAft>
                <a:spcPts val="138"/>
              </a:spcAft>
            </a:pPr>
            <a:r>
              <a:rPr lang="en-US" altLang="en-US" sz="1900" smtClean="0"/>
              <a:t>Acts like the MapReduce job tracker for Big SQL</a:t>
            </a:r>
          </a:p>
          <a:p>
            <a:pPr lvl="1">
              <a:lnSpc>
                <a:spcPct val="90000"/>
              </a:lnSpc>
              <a:spcBef>
                <a:spcPts val="138"/>
              </a:spcBef>
              <a:spcAft>
                <a:spcPts val="138"/>
              </a:spcAft>
            </a:pPr>
            <a:r>
              <a:rPr lang="en-US" altLang="en-US" sz="1900" smtClean="0"/>
              <a:t>Big SQL provides query predicates for scheduler to perform partition elimination</a:t>
            </a:r>
          </a:p>
          <a:p>
            <a:pPr lvl="1">
              <a:lnSpc>
                <a:spcPct val="90000"/>
              </a:lnSpc>
              <a:spcBef>
                <a:spcPts val="138"/>
              </a:spcBef>
              <a:spcAft>
                <a:spcPts val="138"/>
              </a:spcAft>
            </a:pPr>
            <a:r>
              <a:rPr lang="en-US" altLang="en-US" sz="1900" smtClean="0"/>
              <a:t>Determines splits for each “table” involved in the query</a:t>
            </a:r>
          </a:p>
          <a:p>
            <a:pPr lvl="1">
              <a:lnSpc>
                <a:spcPct val="90000"/>
              </a:lnSpc>
              <a:spcBef>
                <a:spcPts val="138"/>
              </a:spcBef>
              <a:spcAft>
                <a:spcPts val="138"/>
              </a:spcAft>
            </a:pPr>
            <a:r>
              <a:rPr lang="en-US" altLang="en-US" sz="1900" smtClean="0"/>
              <a:t>Schedules splits on available Big SQL nodes</a:t>
            </a:r>
            <a:br>
              <a:rPr lang="en-US" altLang="en-US" sz="1900" smtClean="0"/>
            </a:br>
            <a:r>
              <a:rPr lang="en-US" altLang="en-US" sz="1900" smtClean="0"/>
              <a:t>(with best effort data locality)</a:t>
            </a:r>
          </a:p>
          <a:p>
            <a:pPr lvl="1">
              <a:lnSpc>
                <a:spcPct val="90000"/>
              </a:lnSpc>
              <a:spcBef>
                <a:spcPts val="138"/>
              </a:spcBef>
              <a:spcAft>
                <a:spcPts val="138"/>
              </a:spcAft>
            </a:pPr>
            <a:r>
              <a:rPr lang="en-US" altLang="en-US" sz="1900" smtClean="0"/>
              <a:t>Decides which I/O library to use and serves </a:t>
            </a:r>
          </a:p>
          <a:p>
            <a:pPr lvl="1">
              <a:lnSpc>
                <a:spcPct val="90000"/>
              </a:lnSpc>
              <a:spcBef>
                <a:spcPts val="138"/>
              </a:spcBef>
              <a:spcAft>
                <a:spcPts val="138"/>
              </a:spcAft>
              <a:buFont typeface="Wingdings 3" pitchFamily="18" charset="2"/>
              <a:buNone/>
            </a:pPr>
            <a:r>
              <a:rPr lang="en-US" altLang="en-US" sz="1900" smtClean="0"/>
              <a:t>	work (splits) to them</a:t>
            </a:r>
          </a:p>
          <a:p>
            <a:pPr lvl="1">
              <a:lnSpc>
                <a:spcPct val="90000"/>
              </a:lnSpc>
              <a:spcBef>
                <a:spcPts val="138"/>
              </a:spcBef>
              <a:spcAft>
                <a:spcPts val="138"/>
              </a:spcAft>
            </a:pPr>
            <a:r>
              <a:rPr lang="en-US" altLang="en-US" sz="1900" smtClean="0"/>
              <a:t>Coordinates “commits” after INSERTs</a:t>
            </a:r>
            <a:endParaRPr lang="en-US" altLang="en-US" smtClean="0"/>
          </a:p>
          <a:p>
            <a:pPr>
              <a:lnSpc>
                <a:spcPct val="90000"/>
              </a:lnSpc>
              <a:buFont typeface="Wingdings 3" pitchFamily="18" charset="2"/>
              <a:buNone/>
            </a:pPr>
            <a:endParaRPr lang="en-US" altLang="en-US" sz="1900" smtClean="0"/>
          </a:p>
        </p:txBody>
      </p:sp>
      <p:grpSp>
        <p:nvGrpSpPr>
          <p:cNvPr id="175106" name="Group 28"/>
          <p:cNvGrpSpPr>
            <a:grpSpLocks/>
          </p:cNvGrpSpPr>
          <p:nvPr/>
        </p:nvGrpSpPr>
        <p:grpSpPr bwMode="auto">
          <a:xfrm>
            <a:off x="7504113" y="4362450"/>
            <a:ext cx="4300537" cy="2241550"/>
            <a:chOff x="3530" y="2022"/>
            <a:chExt cx="2034" cy="1060"/>
          </a:xfrm>
        </p:grpSpPr>
        <p:sp>
          <p:nvSpPr>
            <p:cNvPr id="84996" name="AutoShape 4"/>
            <p:cNvSpPr>
              <a:spLocks noChangeArrowheads="1"/>
            </p:cNvSpPr>
            <p:nvPr/>
          </p:nvSpPr>
          <p:spPr bwMode="auto">
            <a:xfrm>
              <a:off x="3530" y="2027"/>
              <a:ext cx="1460" cy="536"/>
            </a:xfrm>
            <a:prstGeom prst="roundRect">
              <a:avLst>
                <a:gd name="adj" fmla="val 5093"/>
              </a:avLst>
            </a:prstGeom>
            <a:gradFill rotWithShape="1">
              <a:gsLst>
                <a:gs pos="0">
                  <a:srgbClr val="B4B4B4"/>
                </a:gs>
                <a:gs pos="50000">
                  <a:srgbClr val="DBDBDB"/>
                </a:gs>
                <a:gs pos="100000">
                  <a:srgbClr val="B4B4B4"/>
                </a:gs>
              </a:gsLst>
              <a:lin ang="2700000" scaled="1"/>
            </a:gradFill>
            <a:ln w="19050">
              <a:solidFill>
                <a:schemeClr val="tx1"/>
              </a:solidFill>
              <a:round/>
              <a:headEnd/>
              <a:tailEnd/>
            </a:ln>
          </p:spPr>
          <p:txBody>
            <a:bodyPr wrap="none" bIns="0" anchor="b"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066" b="1" smtClean="0">
                  <a:cs typeface="Arial" panose="020B0604020202020204" pitchFamily="34" charset="0"/>
                </a:rPr>
                <a:t>                                    Management Node</a:t>
              </a:r>
            </a:p>
          </p:txBody>
        </p:sp>
        <p:sp>
          <p:nvSpPr>
            <p:cNvPr id="84997" name="AutoShape 5"/>
            <p:cNvSpPr>
              <a:spLocks noChangeArrowheads="1"/>
            </p:cNvSpPr>
            <p:nvPr/>
          </p:nvSpPr>
          <p:spPr bwMode="auto">
            <a:xfrm>
              <a:off x="3585" y="2121"/>
              <a:ext cx="769" cy="253"/>
            </a:xfrm>
            <a:prstGeom prst="roundRect">
              <a:avLst>
                <a:gd name="adj" fmla="val 5093"/>
              </a:avLst>
            </a:prstGeom>
            <a:solidFill>
              <a:srgbClr val="FFCC99"/>
            </a:solidFill>
            <a:ln w="19050">
              <a:solidFill>
                <a:schemeClr val="tx1"/>
              </a:solidFill>
              <a:round/>
              <a:headEnd/>
              <a:tailEnd/>
            </a:ln>
          </p:spPr>
          <p:txBody>
            <a:bodyPr wrap="none" t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199" b="1" smtClean="0">
                  <a:cs typeface="Arial" panose="020B0604020202020204" pitchFamily="34" charset="0"/>
                </a:rPr>
                <a:t>Big SQL</a:t>
              </a:r>
            </a:p>
            <a:p>
              <a:pPr algn="ctr">
                <a:defRPr/>
              </a:pPr>
              <a:r>
                <a:rPr lang="en-US" altLang="en-US" sz="1199" b="1" smtClean="0">
                  <a:cs typeface="Arial" panose="020B0604020202020204" pitchFamily="34" charset="0"/>
                </a:rPr>
                <a:t>Master Node</a:t>
              </a:r>
            </a:p>
          </p:txBody>
        </p:sp>
        <p:sp>
          <p:nvSpPr>
            <p:cNvPr id="84998" name="AutoShape 6"/>
            <p:cNvSpPr>
              <a:spLocks noChangeArrowheads="1"/>
            </p:cNvSpPr>
            <p:nvPr/>
          </p:nvSpPr>
          <p:spPr bwMode="auto">
            <a:xfrm>
              <a:off x="4458" y="2117"/>
              <a:ext cx="441" cy="263"/>
            </a:xfrm>
            <a:prstGeom prst="roundRect">
              <a:avLst>
                <a:gd name="adj" fmla="val 5093"/>
              </a:avLst>
            </a:prstGeom>
            <a:solidFill>
              <a:srgbClr val="FFFF99"/>
            </a:solidFill>
            <a:ln w="19050">
              <a:solidFill>
                <a:schemeClr val="tx1"/>
              </a:solidFill>
              <a:round/>
              <a:headEnd/>
              <a:tailEnd/>
            </a:ln>
          </p:spPr>
          <p:txBody>
            <a:bodyPr wrap="none" t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199" b="1" smtClean="0">
                  <a:cs typeface="Arial" panose="020B0604020202020204" pitchFamily="34" charset="0"/>
                </a:rPr>
                <a:t>Big SQL</a:t>
              </a:r>
            </a:p>
            <a:p>
              <a:pPr algn="ctr">
                <a:defRPr/>
              </a:pPr>
              <a:r>
                <a:rPr lang="en-US" altLang="en-US" sz="1199" b="1" smtClean="0">
                  <a:cs typeface="Arial" panose="020B0604020202020204" pitchFamily="34" charset="0"/>
                </a:rPr>
                <a:t>Scheduler</a:t>
              </a:r>
            </a:p>
          </p:txBody>
        </p:sp>
        <p:sp>
          <p:nvSpPr>
            <p:cNvPr id="85000" name="Line 8"/>
            <p:cNvSpPr>
              <a:spLocks noChangeShapeType="1"/>
            </p:cNvSpPr>
            <p:nvPr/>
          </p:nvSpPr>
          <p:spPr bwMode="auto">
            <a:xfrm flipV="1">
              <a:off x="4264" y="2249"/>
              <a:ext cx="194" cy="182"/>
            </a:xfrm>
            <a:prstGeom prst="line">
              <a:avLst/>
            </a:prstGeom>
            <a:noFill/>
            <a:ln w="9525">
              <a:solidFill>
                <a:schemeClr val="tx1"/>
              </a:solidFill>
              <a:round/>
              <a:headEnd/>
              <a:tailEnd type="triangle" w="med" len="med"/>
            </a:ln>
            <a:extLst/>
          </p:spPr>
          <p:txBody>
            <a:bodyPr/>
            <a:lstStyle/>
            <a:p>
              <a:pPr>
                <a:defRPr/>
              </a:pPr>
              <a:endParaRPr lang="en-US" sz="2398"/>
            </a:p>
          </p:txBody>
        </p:sp>
        <p:sp>
          <p:nvSpPr>
            <p:cNvPr id="85001" name="AutoShape 10"/>
            <p:cNvSpPr>
              <a:spLocks noChangeArrowheads="1"/>
            </p:cNvSpPr>
            <p:nvPr/>
          </p:nvSpPr>
          <p:spPr bwMode="auto">
            <a:xfrm>
              <a:off x="3997" y="2323"/>
              <a:ext cx="265" cy="206"/>
            </a:xfrm>
            <a:prstGeom prst="roundRect">
              <a:avLst>
                <a:gd name="adj" fmla="val 5093"/>
              </a:avLst>
            </a:prstGeom>
            <a:solidFill>
              <a:srgbClr val="99CCFF"/>
            </a:solidFill>
            <a:ln w="19050">
              <a:solidFill>
                <a:schemeClr val="tx1"/>
              </a:solidFill>
              <a:round/>
              <a:headEnd/>
              <a:tailEnd/>
            </a:ln>
          </p:spPr>
          <p:txBody>
            <a:bodyPr wrap="none" lIns="0" tIns="0" r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066" b="1" smtClean="0">
                  <a:cs typeface="Arial" panose="020B0604020202020204" pitchFamily="34" charset="0"/>
                </a:rPr>
                <a:t>DDL</a:t>
              </a:r>
              <a:br>
                <a:rPr lang="en-US" altLang="en-US" sz="1066" b="1" smtClean="0">
                  <a:cs typeface="Arial" panose="020B0604020202020204" pitchFamily="34" charset="0"/>
                </a:rPr>
              </a:br>
              <a:r>
                <a:rPr lang="en-US" altLang="en-US" sz="1066" b="1" smtClean="0">
                  <a:cs typeface="Arial" panose="020B0604020202020204" pitchFamily="34" charset="0"/>
                </a:rPr>
                <a:t>FMP</a:t>
              </a:r>
            </a:p>
          </p:txBody>
        </p:sp>
        <p:sp>
          <p:nvSpPr>
            <p:cNvPr id="85002" name="AutoShape 11"/>
            <p:cNvSpPr>
              <a:spLocks noChangeArrowheads="1"/>
            </p:cNvSpPr>
            <p:nvPr/>
          </p:nvSpPr>
          <p:spPr bwMode="auto">
            <a:xfrm>
              <a:off x="3684" y="2326"/>
              <a:ext cx="265" cy="202"/>
            </a:xfrm>
            <a:prstGeom prst="roundRect">
              <a:avLst>
                <a:gd name="adj" fmla="val 5093"/>
              </a:avLst>
            </a:prstGeom>
            <a:solidFill>
              <a:srgbClr val="FFCCFF"/>
            </a:solidFill>
            <a:ln w="19050">
              <a:solidFill>
                <a:schemeClr val="tx1"/>
              </a:solidFill>
              <a:round/>
              <a:headEnd/>
              <a:tailEnd/>
            </a:ln>
          </p:spPr>
          <p:txBody>
            <a:bodyPr lIns="0" tIns="0" r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066" b="1" smtClean="0">
                  <a:cs typeface="Arial" panose="020B0604020202020204" pitchFamily="34" charset="0"/>
                </a:rPr>
                <a:t>UDF FMP</a:t>
              </a:r>
            </a:p>
          </p:txBody>
        </p:sp>
        <p:sp>
          <p:nvSpPr>
            <p:cNvPr id="85003" name="AutoShape 12"/>
            <p:cNvSpPr>
              <a:spLocks noChangeArrowheads="1"/>
            </p:cNvSpPr>
            <p:nvPr/>
          </p:nvSpPr>
          <p:spPr bwMode="auto">
            <a:xfrm>
              <a:off x="5041" y="2022"/>
              <a:ext cx="523" cy="528"/>
            </a:xfrm>
            <a:prstGeom prst="roundRect">
              <a:avLst>
                <a:gd name="adj" fmla="val 5093"/>
              </a:avLst>
            </a:prstGeom>
            <a:gradFill rotWithShape="1">
              <a:gsLst>
                <a:gs pos="0">
                  <a:srgbClr val="B4B4B4"/>
                </a:gs>
                <a:gs pos="50000">
                  <a:srgbClr val="DBDBDB"/>
                </a:gs>
                <a:gs pos="100000">
                  <a:srgbClr val="B4B4B4"/>
                </a:gs>
              </a:gsLst>
              <a:lin ang="2700000" scaled="1"/>
            </a:gradFill>
            <a:ln w="19050">
              <a:solidFill>
                <a:schemeClr val="tx1"/>
              </a:solidFill>
              <a:round/>
              <a:headEnd/>
              <a:tailEnd/>
            </a:ln>
          </p:spPr>
          <p:txBody>
            <a:bodyPr wrap="none" bIns="0" anchor="b"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066" b="1" smtClean="0">
                  <a:cs typeface="Arial" panose="020B0604020202020204" pitchFamily="34" charset="0"/>
                </a:rPr>
                <a:t>Mgmt Node</a:t>
              </a:r>
            </a:p>
          </p:txBody>
        </p:sp>
        <p:sp>
          <p:nvSpPr>
            <p:cNvPr id="85004" name="AutoShape 13"/>
            <p:cNvSpPr>
              <a:spLocks noChangeArrowheads="1"/>
            </p:cNvSpPr>
            <p:nvPr/>
          </p:nvSpPr>
          <p:spPr bwMode="auto">
            <a:xfrm>
              <a:off x="5067" y="2116"/>
              <a:ext cx="457" cy="252"/>
            </a:xfrm>
            <a:prstGeom prst="roundRect">
              <a:avLst>
                <a:gd name="adj" fmla="val 5093"/>
              </a:avLst>
            </a:prstGeom>
            <a:solidFill>
              <a:srgbClr val="CC99FF"/>
            </a:solidFill>
            <a:ln w="19050">
              <a:solidFill>
                <a:schemeClr val="tx1"/>
              </a:solidFill>
              <a:round/>
              <a:headEnd/>
              <a:tailEnd/>
            </a:ln>
          </p:spPr>
          <p:txBody>
            <a:bodyPr bIns="0"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199" b="1" smtClean="0">
                  <a:solidFill>
                    <a:schemeClr val="bg1"/>
                  </a:solidFill>
                  <a:cs typeface="Arial" panose="020B0604020202020204" pitchFamily="34" charset="0"/>
                </a:rPr>
                <a:t>Database Service</a:t>
              </a:r>
            </a:p>
          </p:txBody>
        </p:sp>
        <p:sp>
          <p:nvSpPr>
            <p:cNvPr id="85005" name="AutoShape 14"/>
            <p:cNvSpPr>
              <a:spLocks noChangeArrowheads="1"/>
            </p:cNvSpPr>
            <p:nvPr/>
          </p:nvSpPr>
          <p:spPr bwMode="auto">
            <a:xfrm>
              <a:off x="5057" y="2279"/>
              <a:ext cx="362" cy="207"/>
            </a:xfrm>
            <a:prstGeom prst="can">
              <a:avLst>
                <a:gd name="adj" fmla="val 25000"/>
              </a:avLst>
            </a:prstGeom>
            <a:solidFill>
              <a:srgbClr val="FFFC8B"/>
            </a:solidFill>
            <a:ln w="9525">
              <a:solidFill>
                <a:schemeClr val="tx1"/>
              </a:solidFill>
              <a:round/>
              <a:headEnd/>
              <a:tailEnd/>
            </a:ln>
          </p:spPr>
          <p:txBody>
            <a:bodyPr lIns="0" rIns="0" anchor="ctr"/>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932" b="1" smtClean="0">
                  <a:cs typeface="Arial" panose="020B0604020202020204" pitchFamily="34" charset="0"/>
                </a:rPr>
                <a:t>Hive Metastore</a:t>
              </a:r>
            </a:p>
          </p:txBody>
        </p:sp>
        <p:sp>
          <p:nvSpPr>
            <p:cNvPr id="85007" name="AutoShape 18"/>
            <p:cNvSpPr>
              <a:spLocks noChangeArrowheads="1"/>
            </p:cNvSpPr>
            <p:nvPr/>
          </p:nvSpPr>
          <p:spPr bwMode="auto">
            <a:xfrm>
              <a:off x="4415" y="2081"/>
              <a:ext cx="533" cy="338"/>
            </a:xfrm>
            <a:prstGeom prst="roundRect">
              <a:avLst>
                <a:gd name="adj" fmla="val 16667"/>
              </a:avLst>
            </a:prstGeom>
            <a:noFill/>
            <a:ln w="50800">
              <a:solidFill>
                <a:srgbClr val="FF0000"/>
              </a:solidFill>
              <a:round/>
              <a:headEnd/>
              <a:tailEnd/>
            </a:ln>
            <a:extLst/>
          </p:spPr>
          <p:txBody>
            <a:bodyPr wrap="none" anchor="ctr"/>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defRPr/>
              </a:pPr>
              <a:endParaRPr lang="en-US" altLang="en-US" sz="2398" smtClean="0">
                <a:cs typeface="Arial" panose="020B0604020202020204" pitchFamily="34" charset="0"/>
              </a:endParaRPr>
            </a:p>
          </p:txBody>
        </p:sp>
        <p:grpSp>
          <p:nvGrpSpPr>
            <p:cNvPr id="175119" name="Group 27"/>
            <p:cNvGrpSpPr>
              <a:grpSpLocks/>
            </p:cNvGrpSpPr>
            <p:nvPr/>
          </p:nvGrpSpPr>
          <p:grpSpPr bwMode="auto">
            <a:xfrm>
              <a:off x="3795" y="2565"/>
              <a:ext cx="1448" cy="517"/>
              <a:chOff x="3820" y="2657"/>
              <a:chExt cx="1448" cy="517"/>
            </a:xfrm>
          </p:grpSpPr>
          <p:cxnSp>
            <p:nvCxnSpPr>
              <p:cNvPr id="175120" name="AutoShape 7"/>
              <p:cNvCxnSpPr>
                <a:cxnSpLocks noChangeShapeType="1"/>
                <a:stCxn id="84997" idx="3"/>
                <a:endCxn id="84998" idx="1"/>
              </p:cNvCxnSpPr>
              <p:nvPr/>
            </p:nvCxnSpPr>
            <p:spPr bwMode="auto">
              <a:xfrm>
                <a:off x="4360" y="2994"/>
                <a:ext cx="93" cy="2"/>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75121" name="AutoShape 17"/>
              <p:cNvCxnSpPr>
                <a:cxnSpLocks noChangeShapeType="1"/>
                <a:stCxn id="84998" idx="3"/>
                <a:endCxn id="85005" idx="2"/>
              </p:cNvCxnSpPr>
              <p:nvPr/>
            </p:nvCxnSpPr>
            <p:spPr bwMode="auto">
              <a:xfrm>
                <a:off x="4904" y="2996"/>
                <a:ext cx="153" cy="17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85008" name="AutoShape 20"/>
              <p:cNvSpPr>
                <a:spLocks noChangeArrowheads="1"/>
              </p:cNvSpPr>
              <p:nvPr/>
            </p:nvSpPr>
            <p:spPr bwMode="auto">
              <a:xfrm>
                <a:off x="3820" y="2657"/>
                <a:ext cx="1448" cy="503"/>
              </a:xfrm>
              <a:prstGeom prst="roundRect">
                <a:avLst>
                  <a:gd name="adj" fmla="val 5093"/>
                </a:avLst>
              </a:prstGeom>
              <a:gradFill rotWithShape="1">
                <a:gsLst>
                  <a:gs pos="0">
                    <a:srgbClr val="B4B4B4"/>
                  </a:gs>
                  <a:gs pos="50000">
                    <a:srgbClr val="DBDBDB"/>
                  </a:gs>
                  <a:gs pos="100000">
                    <a:srgbClr val="B4B4B4"/>
                  </a:gs>
                </a:gsLst>
                <a:lin ang="2700000" scaled="1"/>
              </a:gradFill>
              <a:ln w="19050">
                <a:solidFill>
                  <a:schemeClr val="tx1"/>
                </a:solidFill>
                <a:round/>
                <a:headEnd/>
                <a:tailEnd/>
              </a:ln>
            </p:spPr>
            <p:txBody>
              <a:bodyPr wrap="none" bIns="0" anchor="b"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endParaRPr lang="en-US" altLang="en-US" sz="1199" b="1" smtClean="0">
                  <a:cs typeface="Arial" panose="020B0604020202020204" pitchFamily="34" charset="0"/>
                </a:endParaRPr>
              </a:p>
            </p:txBody>
          </p:sp>
          <p:sp>
            <p:nvSpPr>
              <p:cNvPr id="85009" name="AutoShape 21"/>
              <p:cNvSpPr>
                <a:spLocks noChangeArrowheads="1"/>
              </p:cNvSpPr>
              <p:nvPr/>
            </p:nvSpPr>
            <p:spPr bwMode="auto">
              <a:xfrm>
                <a:off x="3875" y="2696"/>
                <a:ext cx="926" cy="249"/>
              </a:xfrm>
              <a:prstGeom prst="roundRect">
                <a:avLst>
                  <a:gd name="adj" fmla="val 5093"/>
                </a:avLst>
              </a:prstGeom>
              <a:solidFill>
                <a:srgbClr val="FFCC99"/>
              </a:solidFill>
              <a:ln w="19050">
                <a:solidFill>
                  <a:schemeClr val="tx1"/>
                </a:solidFill>
                <a:round/>
                <a:headEnd/>
                <a:tailEnd/>
              </a:ln>
            </p:spPr>
            <p:txBody>
              <a:bodyPr wrap="none" t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199" b="1" smtClean="0">
                    <a:cs typeface="Arial" panose="020B0604020202020204" pitchFamily="34" charset="0"/>
                  </a:rPr>
                  <a:t>Big SQL</a:t>
                </a:r>
              </a:p>
              <a:p>
                <a:pPr algn="ctr">
                  <a:defRPr/>
                </a:pPr>
                <a:r>
                  <a:rPr lang="en-US" altLang="en-US" sz="1199" b="1" smtClean="0">
                    <a:cs typeface="Arial" panose="020B0604020202020204" pitchFamily="34" charset="0"/>
                  </a:rPr>
                  <a:t>Worker Node</a:t>
                </a:r>
              </a:p>
            </p:txBody>
          </p:sp>
          <p:sp>
            <p:nvSpPr>
              <p:cNvPr id="85010" name="AutoShape 22"/>
              <p:cNvSpPr>
                <a:spLocks noChangeArrowheads="1"/>
              </p:cNvSpPr>
              <p:nvPr/>
            </p:nvSpPr>
            <p:spPr bwMode="auto">
              <a:xfrm>
                <a:off x="4341" y="2904"/>
                <a:ext cx="260" cy="199"/>
              </a:xfrm>
              <a:prstGeom prst="roundRect">
                <a:avLst>
                  <a:gd name="adj" fmla="val 5093"/>
                </a:avLst>
              </a:prstGeom>
              <a:solidFill>
                <a:srgbClr val="99CCFF"/>
              </a:solidFill>
              <a:ln w="19050">
                <a:solidFill>
                  <a:schemeClr val="tx1"/>
                </a:solidFill>
                <a:round/>
                <a:headEnd/>
                <a:tailEnd/>
              </a:ln>
            </p:spPr>
            <p:txBody>
              <a:bodyPr wrap="none" lIns="0" tIns="0" r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066" b="1" smtClean="0">
                    <a:cs typeface="Arial" panose="020B0604020202020204" pitchFamily="34" charset="0"/>
                  </a:rPr>
                  <a:t>Java</a:t>
                </a:r>
                <a:br>
                  <a:rPr lang="en-US" altLang="en-US" sz="1066" b="1" smtClean="0">
                    <a:cs typeface="Arial" panose="020B0604020202020204" pitchFamily="34" charset="0"/>
                  </a:rPr>
                </a:br>
                <a:r>
                  <a:rPr lang="en-US" altLang="en-US" sz="1066" b="1" smtClean="0">
                    <a:cs typeface="Arial" panose="020B0604020202020204" pitchFamily="34" charset="0"/>
                  </a:rPr>
                  <a:t>I/O</a:t>
                </a:r>
                <a:br>
                  <a:rPr lang="en-US" altLang="en-US" sz="1066" b="1" smtClean="0">
                    <a:cs typeface="Arial" panose="020B0604020202020204" pitchFamily="34" charset="0"/>
                  </a:rPr>
                </a:br>
                <a:r>
                  <a:rPr lang="en-US" altLang="en-US" sz="1066" b="1" smtClean="0">
                    <a:cs typeface="Arial" panose="020B0604020202020204" pitchFamily="34" charset="0"/>
                  </a:rPr>
                  <a:t>FMP</a:t>
                </a:r>
              </a:p>
            </p:txBody>
          </p:sp>
          <p:sp>
            <p:nvSpPr>
              <p:cNvPr id="85011" name="AutoShape 23"/>
              <p:cNvSpPr>
                <a:spLocks noChangeArrowheads="1"/>
              </p:cNvSpPr>
              <p:nvPr/>
            </p:nvSpPr>
            <p:spPr bwMode="auto">
              <a:xfrm>
                <a:off x="4060" y="2902"/>
                <a:ext cx="261" cy="199"/>
              </a:xfrm>
              <a:prstGeom prst="roundRect">
                <a:avLst>
                  <a:gd name="adj" fmla="val 5093"/>
                </a:avLst>
              </a:prstGeom>
              <a:solidFill>
                <a:srgbClr val="99CCFF"/>
              </a:solidFill>
              <a:ln w="19050">
                <a:solidFill>
                  <a:schemeClr val="tx1"/>
                </a:solidFill>
                <a:round/>
                <a:headEnd/>
                <a:tailEnd/>
              </a:ln>
            </p:spPr>
            <p:txBody>
              <a:bodyPr wrap="none" lIns="0" tIns="0" r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066" b="1" smtClean="0">
                    <a:cs typeface="Arial" panose="020B0604020202020204" pitchFamily="34" charset="0"/>
                  </a:rPr>
                  <a:t>Native</a:t>
                </a:r>
                <a:br>
                  <a:rPr lang="en-US" altLang="en-US" sz="1066" b="1" smtClean="0">
                    <a:cs typeface="Arial" panose="020B0604020202020204" pitchFamily="34" charset="0"/>
                  </a:rPr>
                </a:br>
                <a:r>
                  <a:rPr lang="en-US" altLang="en-US" sz="1066" b="1" smtClean="0">
                    <a:cs typeface="Arial" panose="020B0604020202020204" pitchFamily="34" charset="0"/>
                  </a:rPr>
                  <a:t>I/O</a:t>
                </a:r>
                <a:br>
                  <a:rPr lang="en-US" altLang="en-US" sz="1066" b="1" smtClean="0">
                    <a:cs typeface="Arial" panose="020B0604020202020204" pitchFamily="34" charset="0"/>
                  </a:rPr>
                </a:br>
                <a:r>
                  <a:rPr lang="en-US" altLang="en-US" sz="1066" b="1" smtClean="0">
                    <a:cs typeface="Arial" panose="020B0604020202020204" pitchFamily="34" charset="0"/>
                  </a:rPr>
                  <a:t>FMP</a:t>
                </a:r>
              </a:p>
            </p:txBody>
          </p:sp>
          <p:sp>
            <p:nvSpPr>
              <p:cNvPr id="85012" name="AutoShape 24"/>
              <p:cNvSpPr>
                <a:spLocks noChangeArrowheads="1"/>
              </p:cNvSpPr>
              <p:nvPr/>
            </p:nvSpPr>
            <p:spPr bwMode="auto">
              <a:xfrm>
                <a:off x="4937" y="2692"/>
                <a:ext cx="277" cy="156"/>
              </a:xfrm>
              <a:prstGeom prst="roundRect">
                <a:avLst>
                  <a:gd name="adj" fmla="val 5093"/>
                </a:avLst>
              </a:prstGeom>
              <a:solidFill>
                <a:srgbClr val="CCFFCC"/>
              </a:solidFill>
              <a:ln w="19050">
                <a:solidFill>
                  <a:schemeClr val="tx1"/>
                </a:solidFill>
                <a:round/>
                <a:headEnd/>
                <a:tailEnd/>
              </a:ln>
            </p:spPr>
            <p:txBody>
              <a:bodyPr lIns="0" tIns="0" r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799" b="1" smtClean="0">
                    <a:cs typeface="Arial" panose="020B0604020202020204" pitchFamily="34" charset="0"/>
                  </a:rPr>
                  <a:t>HDFS Data Node</a:t>
                </a:r>
              </a:p>
            </p:txBody>
          </p:sp>
          <p:sp>
            <p:nvSpPr>
              <p:cNvPr id="85013" name="AutoShape 25"/>
              <p:cNvSpPr>
                <a:spLocks noChangeArrowheads="1"/>
              </p:cNvSpPr>
              <p:nvPr/>
            </p:nvSpPr>
            <p:spPr bwMode="auto">
              <a:xfrm>
                <a:off x="4936" y="2871"/>
                <a:ext cx="276" cy="155"/>
              </a:xfrm>
              <a:prstGeom prst="roundRect">
                <a:avLst>
                  <a:gd name="adj" fmla="val 5093"/>
                </a:avLst>
              </a:prstGeom>
              <a:solidFill>
                <a:srgbClr val="CCFFCC"/>
              </a:solidFill>
              <a:ln w="19050">
                <a:solidFill>
                  <a:schemeClr val="tx1"/>
                </a:solidFill>
                <a:round/>
                <a:headEnd/>
                <a:tailEnd/>
              </a:ln>
            </p:spPr>
            <p:txBody>
              <a:bodyPr lIns="0" tIns="0" r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932" b="1" smtClean="0">
                    <a:cs typeface="Arial" panose="020B0604020202020204" pitchFamily="34" charset="0"/>
                  </a:rPr>
                  <a:t> MRTask Tracker</a:t>
                </a:r>
              </a:p>
            </p:txBody>
          </p:sp>
          <p:sp>
            <p:nvSpPr>
              <p:cNvPr id="85014" name="Oval 33"/>
              <p:cNvSpPr>
                <a:spLocks noChangeArrowheads="1"/>
              </p:cNvSpPr>
              <p:nvPr/>
            </p:nvSpPr>
            <p:spPr bwMode="auto">
              <a:xfrm>
                <a:off x="5065" y="3049"/>
                <a:ext cx="35" cy="27"/>
              </a:xfrm>
              <a:prstGeom prst="ellipse">
                <a:avLst/>
              </a:prstGeom>
              <a:solidFill>
                <a:schemeClr val="tx1"/>
              </a:solidFill>
              <a:ln w="9525">
                <a:solidFill>
                  <a:schemeClr val="tx1"/>
                </a:solidFill>
                <a:round/>
                <a:headEnd/>
                <a:tailEnd/>
              </a:ln>
            </p:spPr>
            <p:txBody>
              <a:bodyPr wrap="none" anchor="ctr"/>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defRPr/>
                </a:pPr>
                <a:endParaRPr lang="en-US" altLang="en-US" sz="2398" smtClean="0">
                  <a:cs typeface="Arial" panose="020B0604020202020204" pitchFamily="34" charset="0"/>
                </a:endParaRPr>
              </a:p>
            </p:txBody>
          </p:sp>
          <p:sp>
            <p:nvSpPr>
              <p:cNvPr id="85015" name="Oval 34"/>
              <p:cNvSpPr>
                <a:spLocks noChangeArrowheads="1"/>
              </p:cNvSpPr>
              <p:nvPr/>
            </p:nvSpPr>
            <p:spPr bwMode="auto">
              <a:xfrm>
                <a:off x="5065" y="3085"/>
                <a:ext cx="35" cy="27"/>
              </a:xfrm>
              <a:prstGeom prst="ellipse">
                <a:avLst/>
              </a:prstGeom>
              <a:solidFill>
                <a:schemeClr val="tx1"/>
              </a:solidFill>
              <a:ln w="9525">
                <a:solidFill>
                  <a:schemeClr val="tx1"/>
                </a:solidFill>
                <a:round/>
                <a:headEnd/>
                <a:tailEnd/>
              </a:ln>
            </p:spPr>
            <p:txBody>
              <a:bodyPr wrap="none" anchor="ctr"/>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defRPr/>
                </a:pPr>
                <a:endParaRPr lang="en-US" altLang="en-US" sz="2398" smtClean="0">
                  <a:cs typeface="Arial" panose="020B0604020202020204" pitchFamily="34" charset="0"/>
                </a:endParaRPr>
              </a:p>
            </p:txBody>
          </p:sp>
          <p:sp>
            <p:nvSpPr>
              <p:cNvPr id="85016" name="AutoShape 35"/>
              <p:cNvSpPr>
                <a:spLocks noChangeArrowheads="1"/>
              </p:cNvSpPr>
              <p:nvPr/>
            </p:nvSpPr>
            <p:spPr bwMode="auto">
              <a:xfrm>
                <a:off x="4626" y="2904"/>
                <a:ext cx="261" cy="199"/>
              </a:xfrm>
              <a:prstGeom prst="roundRect">
                <a:avLst>
                  <a:gd name="adj" fmla="val 5093"/>
                </a:avLst>
              </a:prstGeom>
              <a:solidFill>
                <a:srgbClr val="FFCCFF"/>
              </a:solidFill>
              <a:ln w="19050">
                <a:solidFill>
                  <a:schemeClr val="tx1"/>
                </a:solidFill>
                <a:round/>
                <a:headEnd/>
                <a:tailEnd/>
              </a:ln>
            </p:spPr>
            <p:txBody>
              <a:bodyPr lIns="0" tIns="0" rIns="0" bIns="0" anchor="ctr" anchorCtr="1"/>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a:defRPr/>
                </a:pPr>
                <a:r>
                  <a:rPr lang="en-US" altLang="en-US" sz="1066" b="1" smtClean="0">
                    <a:cs typeface="Arial" panose="020B0604020202020204" pitchFamily="34" charset="0"/>
                  </a:rPr>
                  <a:t>UDF FMP</a:t>
                </a:r>
              </a:p>
            </p:txBody>
          </p:sp>
        </p:grpSp>
      </p:grpSp>
      <p:sp>
        <p:nvSpPr>
          <p:cNvPr id="175107"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E77D3B6-CBE0-4ECD-93C7-2F392CA5BB31}" type="slidenum">
              <a:rPr lang="en-US" altLang="en-US" sz="2000">
                <a:solidFill>
                  <a:srgbClr val="FEFFFF"/>
                </a:solidFill>
              </a:rPr>
              <a:pPr/>
              <a:t>105</a:t>
            </a:fld>
            <a:endParaRPr lang="en-US" altLang="en-US" sz="2000">
              <a:solidFill>
                <a:srgbClr val="FEFFFF"/>
              </a:solidFill>
            </a:endParaRPr>
          </a:p>
        </p:txBody>
      </p:sp>
      <p:sp>
        <p:nvSpPr>
          <p:cNvPr id="175108" name="Title 1"/>
          <p:cNvSpPr>
            <a:spLocks noGrp="1"/>
          </p:cNvSpPr>
          <p:nvPr>
            <p:ph type="title"/>
          </p:nvPr>
        </p:nvSpPr>
        <p:spPr>
          <a:xfrm>
            <a:off x="2592388" y="623888"/>
            <a:ext cx="8912225" cy="1281112"/>
          </a:xfrm>
        </p:spPr>
        <p:txBody>
          <a:bodyPr/>
          <a:lstStyle/>
          <a:p>
            <a:r>
              <a:rPr lang="en-US" altLang="en-US" smtClean="0"/>
              <a:t>Scheduler Service</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a:spLocks noChangeArrowheads="1"/>
          </p:cNvSpPr>
          <p:nvPr/>
        </p:nvSpPr>
        <p:spPr bwMode="auto">
          <a:xfrm>
            <a:off x="5299075" y="4635500"/>
            <a:ext cx="1031875" cy="641350"/>
          </a:xfrm>
          <a:prstGeom prst="rightArrow">
            <a:avLst>
              <a:gd name="adj1" fmla="val 50000"/>
              <a:gd name="adj2" fmla="val 49951"/>
            </a:avLst>
          </a:prstGeom>
          <a:gradFill rotWithShape="1">
            <a:gsLst>
              <a:gs pos="0">
                <a:srgbClr val="649AD6"/>
              </a:gs>
              <a:gs pos="52000">
                <a:srgbClr val="285E99"/>
              </a:gs>
              <a:gs pos="100000">
                <a:srgbClr val="193C61"/>
              </a:gs>
            </a:gsLst>
            <a:lin ang="5400000" scaled="1"/>
          </a:gradFill>
          <a:ln w="9525" cap="rnd">
            <a:solidFill>
              <a:srgbClr val="323232"/>
            </a:solidFill>
            <a:miter lim="800000"/>
            <a:headEnd/>
            <a:tailEnd/>
          </a:ln>
          <a:effectLst>
            <a:outerShdw blurRad="38100" dist="25400" dir="5400000" rotWithShape="0">
              <a:srgbClr val="808080">
                <a:alpha val="25000"/>
              </a:srgbClr>
            </a:outerShdw>
          </a:effectLst>
        </p:spPr>
        <p:txBody>
          <a:bodyPr anchor="ctr"/>
          <a:lstStyle/>
          <a:p>
            <a:pPr algn="ctr" defTabSz="609036">
              <a:defRPr/>
            </a:pPr>
            <a:endParaRPr lang="en-US" sz="2398">
              <a:solidFill>
                <a:schemeClr val="lt1"/>
              </a:solidFill>
              <a:latin typeface="+mn-lt"/>
              <a:ea typeface="+mn-ea"/>
            </a:endParaRPr>
          </a:p>
        </p:txBody>
      </p:sp>
      <p:sp>
        <p:nvSpPr>
          <p:cNvPr id="176130" name="Rectangle 2"/>
          <p:cNvSpPr>
            <a:spLocks noGrp="1"/>
          </p:cNvSpPr>
          <p:nvPr>
            <p:ph type="title" idx="4294967295"/>
          </p:nvPr>
        </p:nvSpPr>
        <p:spPr>
          <a:xfrm>
            <a:off x="1674813" y="373063"/>
            <a:ext cx="9313862" cy="623887"/>
          </a:xfrm>
        </p:spPr>
        <p:txBody>
          <a:bodyPr lIns="121807" anchor="ctr"/>
          <a:lstStyle/>
          <a:p>
            <a:r>
              <a:rPr lang="en-US" altLang="en-US" smtClean="0"/>
              <a:t>Query Rewrite</a:t>
            </a:r>
          </a:p>
        </p:txBody>
      </p:sp>
      <p:sp>
        <p:nvSpPr>
          <p:cNvPr id="101379" name="Rectangle 3"/>
          <p:cNvSpPr>
            <a:spLocks noGrp="1"/>
          </p:cNvSpPr>
          <p:nvPr>
            <p:ph idx="4294967295"/>
          </p:nvPr>
        </p:nvSpPr>
        <p:spPr>
          <a:xfrm>
            <a:off x="1482725" y="996950"/>
            <a:ext cx="9698038" cy="2219325"/>
          </a:xfrm>
        </p:spPr>
        <p:txBody>
          <a:bodyPr lIns="121807" rtlCol="0">
            <a:normAutofit fontScale="47500" lnSpcReduction="20000"/>
          </a:bodyPr>
          <a:lstStyle/>
          <a:p>
            <a:pPr marL="484269" lvl="1" indent="-484269" defTabSz="609036">
              <a:buFont typeface="Wingdings 3" pitchFamily="18" charset="2"/>
              <a:buNone/>
              <a:defRPr/>
            </a:pPr>
            <a:endParaRPr lang="en-US" altLang="en-US" sz="1599" dirty="0">
              <a:solidFill>
                <a:srgbClr val="000000"/>
              </a:solidFill>
              <a:cs typeface="+mn-cs"/>
            </a:endParaRPr>
          </a:p>
          <a:p>
            <a:pPr marL="11948" indent="-484269" defTabSz="609036">
              <a:defRPr/>
            </a:pPr>
            <a:r>
              <a:rPr lang="en-US" altLang="en-US" sz="3800" dirty="0" smtClean="0">
                <a:solidFill>
                  <a:srgbClr val="000000"/>
                </a:solidFill>
                <a:cs typeface="+mn-cs"/>
              </a:rPr>
              <a:t>There </a:t>
            </a:r>
            <a:r>
              <a:rPr lang="en-US" altLang="en-US" sz="3800" dirty="0">
                <a:solidFill>
                  <a:srgbClr val="000000"/>
                </a:solidFill>
                <a:cs typeface="+mn-cs"/>
              </a:rPr>
              <a:t>are many ways to express the same query</a:t>
            </a:r>
          </a:p>
          <a:p>
            <a:pPr marL="11948" indent="-484269" defTabSz="609036">
              <a:defRPr/>
            </a:pPr>
            <a:r>
              <a:rPr lang="en-US" altLang="en-US" sz="3800" dirty="0">
                <a:solidFill>
                  <a:srgbClr val="000000"/>
                </a:solidFill>
                <a:cs typeface="+mn-cs"/>
              </a:rPr>
              <a:t>Query generators often produce suboptimal queries and don't permit "hand optimization"</a:t>
            </a:r>
          </a:p>
          <a:p>
            <a:pPr marL="11948" indent="-484269" defTabSz="609036">
              <a:defRPr/>
            </a:pPr>
            <a:r>
              <a:rPr lang="en-US" altLang="en-US" sz="3800" dirty="0">
                <a:solidFill>
                  <a:srgbClr val="000000"/>
                </a:solidFill>
                <a:cs typeface="+mn-cs"/>
              </a:rPr>
              <a:t>Complex queries often result in redundancy, especially with views</a:t>
            </a:r>
          </a:p>
          <a:p>
            <a:pPr marL="11948" indent="-484269" defTabSz="609036">
              <a:defRPr/>
            </a:pPr>
            <a:r>
              <a:rPr lang="en-US" altLang="en-US" sz="3800" dirty="0">
                <a:solidFill>
                  <a:srgbClr val="000000"/>
                </a:solidFill>
                <a:cs typeface="+mn-cs"/>
              </a:rPr>
              <a:t>For large data volumes optimal access plans more crucial as penalty for poor planning is greater</a:t>
            </a:r>
          </a:p>
          <a:p>
            <a:pPr marL="484269" lvl="1" indent="-484269" defTabSz="609036">
              <a:spcBef>
                <a:spcPct val="30000"/>
              </a:spcBef>
              <a:buFont typeface="Wingdings 3" pitchFamily="18" charset="2"/>
              <a:buNone/>
              <a:defRPr/>
            </a:pPr>
            <a:endParaRPr lang="en-US" altLang="en-US" sz="1599" dirty="0">
              <a:solidFill>
                <a:srgbClr val="000000"/>
              </a:solidFill>
              <a:cs typeface="+mn-cs"/>
            </a:endParaRPr>
          </a:p>
          <a:p>
            <a:pPr marL="484269" indent="-484269" defTabSz="609036">
              <a:defRPr/>
            </a:pPr>
            <a:endParaRPr lang="en-US" altLang="en-US" sz="1465" dirty="0">
              <a:cs typeface="+mn-cs"/>
            </a:endParaRPr>
          </a:p>
        </p:txBody>
      </p:sp>
      <p:sp>
        <p:nvSpPr>
          <p:cNvPr id="4" name="Rounded Rectangle 3"/>
          <p:cNvSpPr>
            <a:spLocks noChangeArrowheads="1"/>
          </p:cNvSpPr>
          <p:nvPr/>
        </p:nvSpPr>
        <p:spPr bwMode="auto">
          <a:xfrm>
            <a:off x="892175" y="3868738"/>
            <a:ext cx="4084638" cy="2592387"/>
          </a:xfrm>
          <a:prstGeom prst="roundRect">
            <a:avLst>
              <a:gd name="adj" fmla="val 16667"/>
            </a:avLst>
          </a:prstGeom>
          <a:solidFill>
            <a:schemeClr val="accent4">
              <a:lumMod val="40000"/>
              <a:lumOff val="60000"/>
            </a:schemeClr>
          </a:solidFill>
          <a:ln w="9525" algn="ctr">
            <a:solidFill>
              <a:srgbClr val="00B1EF"/>
            </a:solidFill>
            <a:round/>
            <a:headEnd/>
            <a:tailEnd/>
          </a:ln>
          <a:effectLst/>
        </p:spPr>
        <p:txBody>
          <a:bodyPr anchor="ctr"/>
          <a:lstStyle/>
          <a:p>
            <a:pPr defTabSz="609036">
              <a:defRPr/>
            </a:pPr>
            <a:r>
              <a:rPr lang="en-US" sz="1599" dirty="0"/>
              <a:t>select sum(</a:t>
            </a:r>
            <a:r>
              <a:rPr lang="en-US" sz="1599" dirty="0" err="1"/>
              <a:t>l_extendedprice</a:t>
            </a:r>
            <a:r>
              <a:rPr lang="en-US" sz="1599" dirty="0"/>
              <a:t>) / 7.0 </a:t>
            </a:r>
            <a:r>
              <a:rPr lang="en-US" sz="1599" dirty="0" err="1"/>
              <a:t>avg_yearly</a:t>
            </a:r>
            <a:endParaRPr lang="en-US" sz="1599" dirty="0"/>
          </a:p>
          <a:p>
            <a:pPr defTabSz="609036">
              <a:defRPr/>
            </a:pPr>
            <a:r>
              <a:rPr lang="en-US" sz="1599" dirty="0"/>
              <a:t>from </a:t>
            </a:r>
            <a:r>
              <a:rPr lang="en-US" sz="1599" dirty="0" err="1"/>
              <a:t>tpcd.lineitem</a:t>
            </a:r>
            <a:r>
              <a:rPr lang="en-US" sz="1599" dirty="0"/>
              <a:t>, </a:t>
            </a:r>
            <a:r>
              <a:rPr lang="en-US" sz="1599" dirty="0" err="1"/>
              <a:t>tpcd.part</a:t>
            </a:r>
            <a:endParaRPr lang="en-US" sz="1599" dirty="0"/>
          </a:p>
          <a:p>
            <a:pPr defTabSz="609036">
              <a:defRPr/>
            </a:pPr>
            <a:r>
              <a:rPr lang="en-US" sz="1599" dirty="0"/>
              <a:t>where </a:t>
            </a:r>
            <a:r>
              <a:rPr lang="en-US" sz="1599" dirty="0" err="1"/>
              <a:t>p_partkey</a:t>
            </a:r>
            <a:r>
              <a:rPr lang="en-US" sz="1599" dirty="0"/>
              <a:t> = </a:t>
            </a:r>
            <a:r>
              <a:rPr lang="en-US" sz="1599" dirty="0" err="1"/>
              <a:t>l_partkey</a:t>
            </a:r>
            <a:r>
              <a:rPr lang="en-US" sz="1599" dirty="0"/>
              <a:t> </a:t>
            </a:r>
          </a:p>
          <a:p>
            <a:pPr defTabSz="609036">
              <a:defRPr/>
            </a:pPr>
            <a:r>
              <a:rPr lang="en-US" sz="1599" dirty="0"/>
              <a:t>      and </a:t>
            </a:r>
            <a:r>
              <a:rPr lang="en-US" sz="1599" dirty="0" err="1"/>
              <a:t>p_brand</a:t>
            </a:r>
            <a:r>
              <a:rPr lang="en-US" sz="1599" dirty="0"/>
              <a:t> = 'Brand#23'</a:t>
            </a:r>
          </a:p>
          <a:p>
            <a:pPr defTabSz="609036">
              <a:defRPr/>
            </a:pPr>
            <a:r>
              <a:rPr lang="en-US" sz="1599" dirty="0"/>
              <a:t>      and </a:t>
            </a:r>
            <a:r>
              <a:rPr lang="en-US" sz="1599" dirty="0" err="1"/>
              <a:t>p_container</a:t>
            </a:r>
            <a:r>
              <a:rPr lang="en-US" sz="1599" dirty="0"/>
              <a:t> = 'MED BOX'</a:t>
            </a:r>
          </a:p>
          <a:p>
            <a:pPr defTabSz="609036">
              <a:defRPr/>
            </a:pPr>
            <a:r>
              <a:rPr lang="en-US" sz="1599" dirty="0"/>
              <a:t>      and </a:t>
            </a:r>
            <a:r>
              <a:rPr lang="en-US" sz="1599" dirty="0" err="1"/>
              <a:t>l_quantity</a:t>
            </a:r>
            <a:r>
              <a:rPr lang="en-US" sz="1599" dirty="0"/>
              <a:t> &lt; ( select  0.2 *  </a:t>
            </a:r>
          </a:p>
          <a:p>
            <a:pPr defTabSz="609036">
              <a:defRPr/>
            </a:pPr>
            <a:r>
              <a:rPr lang="en-US" sz="1599" dirty="0"/>
              <a:t>       </a:t>
            </a:r>
            <a:r>
              <a:rPr lang="en-US" sz="1599" dirty="0" err="1"/>
              <a:t>avg</a:t>
            </a:r>
            <a:r>
              <a:rPr lang="en-US" sz="1599" dirty="0"/>
              <a:t>(</a:t>
            </a:r>
            <a:r>
              <a:rPr lang="en-US" sz="1599" dirty="0" err="1"/>
              <a:t>l_quantity</a:t>
            </a:r>
            <a:r>
              <a:rPr lang="en-US" sz="1599" dirty="0"/>
              <a:t>)  from </a:t>
            </a:r>
            <a:r>
              <a:rPr lang="en-US" sz="1599" dirty="0" err="1"/>
              <a:t>tpcd.lineitem</a:t>
            </a:r>
            <a:endParaRPr lang="en-US" sz="1599" dirty="0"/>
          </a:p>
          <a:p>
            <a:pPr defTabSz="609036">
              <a:defRPr/>
            </a:pPr>
            <a:r>
              <a:rPr lang="en-US" sz="1599" dirty="0"/>
              <a:t>       where </a:t>
            </a:r>
            <a:r>
              <a:rPr lang="en-US" sz="1599" dirty="0" err="1"/>
              <a:t>l_partkey</a:t>
            </a:r>
            <a:r>
              <a:rPr lang="en-US" sz="1599" dirty="0"/>
              <a:t> = </a:t>
            </a:r>
            <a:r>
              <a:rPr lang="en-US" sz="1599" dirty="0" err="1"/>
              <a:t>p_partkey</a:t>
            </a:r>
            <a:r>
              <a:rPr lang="en-US" sz="1599" dirty="0"/>
              <a:t>);</a:t>
            </a:r>
          </a:p>
        </p:txBody>
      </p:sp>
      <p:sp>
        <p:nvSpPr>
          <p:cNvPr id="5" name="Rounded Rectangle 4"/>
          <p:cNvSpPr>
            <a:spLocks noChangeArrowheads="1"/>
          </p:cNvSpPr>
          <p:nvPr/>
        </p:nvSpPr>
        <p:spPr bwMode="auto">
          <a:xfrm>
            <a:off x="6629400" y="3441700"/>
            <a:ext cx="5273675" cy="3028950"/>
          </a:xfrm>
          <a:prstGeom prst="roundRect">
            <a:avLst>
              <a:gd name="adj" fmla="val 16667"/>
            </a:avLst>
          </a:prstGeom>
          <a:solidFill>
            <a:schemeClr val="accent4">
              <a:lumMod val="40000"/>
              <a:lumOff val="60000"/>
            </a:schemeClr>
          </a:solidFill>
          <a:ln w="9525" algn="ctr">
            <a:solidFill>
              <a:srgbClr val="00B1EF"/>
            </a:solidFill>
            <a:round/>
            <a:headEnd/>
            <a:tailEnd/>
          </a:ln>
          <a:effectLst/>
        </p:spPr>
        <p:txBody>
          <a:bodyPr anchor="ctr"/>
          <a:lstStyle/>
          <a:p>
            <a:pPr defTabSz="609036">
              <a:defRPr/>
            </a:pPr>
            <a:r>
              <a:rPr lang="en-US" sz="1599" dirty="0"/>
              <a:t>select sum(</a:t>
            </a:r>
            <a:r>
              <a:rPr lang="en-US" sz="1599" dirty="0" err="1"/>
              <a:t>l_extendedprice</a:t>
            </a:r>
            <a:r>
              <a:rPr lang="en-US" sz="1599" dirty="0"/>
              <a:t>) / 7.0 as </a:t>
            </a:r>
            <a:r>
              <a:rPr lang="en-US" sz="1599" dirty="0" err="1"/>
              <a:t>avg_yearly</a:t>
            </a:r>
            <a:endParaRPr lang="en-US" sz="1599" dirty="0"/>
          </a:p>
          <a:p>
            <a:pPr defTabSz="609036">
              <a:defRPr/>
            </a:pPr>
            <a:r>
              <a:rPr lang="en-US" sz="1599" dirty="0"/>
              <a:t> from temp (</a:t>
            </a:r>
            <a:r>
              <a:rPr lang="en-US" sz="1599" dirty="0" err="1"/>
              <a:t>l_quantity</a:t>
            </a:r>
            <a:r>
              <a:rPr lang="en-US" sz="1599" dirty="0"/>
              <a:t>,  </a:t>
            </a:r>
            <a:r>
              <a:rPr lang="en-US" sz="1599" dirty="0" err="1"/>
              <a:t>avgquantity</a:t>
            </a:r>
            <a:r>
              <a:rPr lang="en-US" sz="1599" dirty="0"/>
              <a:t>, </a:t>
            </a:r>
            <a:r>
              <a:rPr lang="en-US" sz="1599" dirty="0" err="1"/>
              <a:t>l_extendeprice</a:t>
            </a:r>
            <a:r>
              <a:rPr lang="en-US" sz="1599" dirty="0"/>
              <a:t>) as</a:t>
            </a:r>
          </a:p>
          <a:p>
            <a:pPr defTabSz="609036">
              <a:defRPr/>
            </a:pPr>
            <a:r>
              <a:rPr lang="en-US" sz="1599" dirty="0"/>
              <a:t>      (select </a:t>
            </a:r>
            <a:r>
              <a:rPr lang="en-US" sz="1599" dirty="0" err="1"/>
              <a:t>l_quantity</a:t>
            </a:r>
            <a:r>
              <a:rPr lang="en-US" sz="1599" dirty="0"/>
              <a:t>, </a:t>
            </a:r>
            <a:r>
              <a:rPr lang="en-US" sz="1599" dirty="0" err="1"/>
              <a:t>avg</a:t>
            </a:r>
            <a:r>
              <a:rPr lang="en-US" sz="1599" dirty="0"/>
              <a:t>(</a:t>
            </a:r>
            <a:r>
              <a:rPr lang="en-US" sz="1599" dirty="0" err="1"/>
              <a:t>l_quantity</a:t>
            </a:r>
            <a:r>
              <a:rPr lang="en-US" sz="1599" dirty="0"/>
              <a:t>) over </a:t>
            </a:r>
          </a:p>
          <a:p>
            <a:pPr defTabSz="609036">
              <a:defRPr/>
            </a:pPr>
            <a:r>
              <a:rPr lang="en-US" sz="1599" dirty="0"/>
              <a:t>         (partition by </a:t>
            </a:r>
            <a:r>
              <a:rPr lang="en-US" sz="1599" dirty="0" err="1"/>
              <a:t>l_partkey</a:t>
            </a:r>
            <a:r>
              <a:rPr lang="en-US" sz="1599" dirty="0"/>
              <a:t>) </a:t>
            </a:r>
          </a:p>
          <a:p>
            <a:pPr defTabSz="609036">
              <a:defRPr/>
            </a:pPr>
            <a:r>
              <a:rPr lang="en-US" sz="1599" dirty="0"/>
              <a:t>          as </a:t>
            </a:r>
            <a:r>
              <a:rPr lang="en-US" sz="1599" dirty="0" err="1"/>
              <a:t>avgquantity</a:t>
            </a:r>
            <a:r>
              <a:rPr lang="en-US" sz="1599" dirty="0"/>
              <a:t>, </a:t>
            </a:r>
            <a:r>
              <a:rPr lang="en-US" sz="1599" dirty="0" err="1"/>
              <a:t>l_extenedprice</a:t>
            </a:r>
            <a:r>
              <a:rPr lang="en-US" sz="1599" dirty="0"/>
              <a:t> </a:t>
            </a:r>
          </a:p>
          <a:p>
            <a:pPr defTabSz="609036">
              <a:defRPr/>
            </a:pPr>
            <a:r>
              <a:rPr lang="en-US" sz="1599" dirty="0"/>
              <a:t>       from </a:t>
            </a:r>
            <a:r>
              <a:rPr lang="en-US" sz="1599" dirty="0" err="1"/>
              <a:t>tpcd.lineitem</a:t>
            </a:r>
            <a:r>
              <a:rPr lang="en-US" sz="1599" dirty="0"/>
              <a:t>, </a:t>
            </a:r>
            <a:r>
              <a:rPr lang="en-US" sz="1599" dirty="0" err="1"/>
              <a:t>tpcd.part</a:t>
            </a:r>
            <a:endParaRPr lang="en-US" sz="1599" dirty="0"/>
          </a:p>
          <a:p>
            <a:pPr defTabSz="609036">
              <a:defRPr/>
            </a:pPr>
            <a:r>
              <a:rPr lang="en-US" sz="1599" dirty="0"/>
              <a:t>       where </a:t>
            </a:r>
            <a:r>
              <a:rPr lang="en-US" sz="1599" dirty="0" err="1"/>
              <a:t>p_partkey</a:t>
            </a:r>
            <a:r>
              <a:rPr lang="en-US" sz="1599" dirty="0"/>
              <a:t> = </a:t>
            </a:r>
            <a:r>
              <a:rPr lang="en-US" sz="1599" dirty="0" err="1"/>
              <a:t>l_partkey</a:t>
            </a:r>
            <a:endParaRPr lang="en-US" sz="1599" dirty="0"/>
          </a:p>
          <a:p>
            <a:pPr defTabSz="609036">
              <a:defRPr/>
            </a:pPr>
            <a:r>
              <a:rPr lang="en-US" sz="1599" dirty="0"/>
              <a:t>             and </a:t>
            </a:r>
            <a:r>
              <a:rPr lang="en-US" sz="1599" dirty="0" err="1"/>
              <a:t>p_brand</a:t>
            </a:r>
            <a:r>
              <a:rPr lang="en-US" sz="1599" dirty="0"/>
              <a:t> = 'BRAND#23'</a:t>
            </a:r>
          </a:p>
          <a:p>
            <a:pPr defTabSz="609036">
              <a:defRPr/>
            </a:pPr>
            <a:r>
              <a:rPr lang="en-US" sz="1599" dirty="0"/>
              <a:t>             and </a:t>
            </a:r>
            <a:r>
              <a:rPr lang="en-US" sz="1599" dirty="0" err="1"/>
              <a:t>p_container</a:t>
            </a:r>
            <a:r>
              <a:rPr lang="en-US" sz="1599" dirty="0"/>
              <a:t> = 'MED BOX')</a:t>
            </a:r>
          </a:p>
          <a:p>
            <a:pPr defTabSz="609036">
              <a:defRPr/>
            </a:pPr>
            <a:r>
              <a:rPr lang="en-US" sz="1599" dirty="0"/>
              <a:t> where </a:t>
            </a:r>
            <a:r>
              <a:rPr lang="en-US" sz="1599" dirty="0" err="1"/>
              <a:t>l_quantity</a:t>
            </a:r>
            <a:r>
              <a:rPr lang="en-US" sz="1599" dirty="0"/>
              <a:t> &lt; 0.2 * </a:t>
            </a:r>
            <a:r>
              <a:rPr lang="en-US" sz="1599" dirty="0" err="1"/>
              <a:t>avgquantity</a:t>
            </a:r>
            <a:endParaRPr lang="en-US" sz="1599" dirty="0"/>
          </a:p>
        </p:txBody>
      </p:sp>
      <p:sp>
        <p:nvSpPr>
          <p:cNvPr id="7" name="Text Box 6"/>
          <p:cNvSpPr txBox="1">
            <a:spLocks noChangeArrowheads="1"/>
          </p:cNvSpPr>
          <p:nvPr/>
        </p:nvSpPr>
        <p:spPr bwMode="auto">
          <a:xfrm>
            <a:off x="3246438" y="4176713"/>
            <a:ext cx="5113337" cy="1200150"/>
          </a:xfrm>
          <a:prstGeom prst="rect">
            <a:avLst/>
          </a:prstGeom>
          <a:solidFill>
            <a:srgbClr val="FFCC99"/>
          </a:solidFill>
          <a:ln w="9525">
            <a:solidFill>
              <a:schemeClr val="tx1"/>
            </a:solidFill>
            <a:miter lim="800000"/>
            <a:headEnd/>
            <a:tailEnd/>
          </a:ln>
          <a:effectLst>
            <a:outerShdw dist="107763" dir="2700000" algn="ctr" rotWithShape="0">
              <a:schemeClr val="tx1">
                <a:alpha val="50000"/>
              </a:schemeClr>
            </a:outerShdw>
          </a:effectLst>
        </p:spPr>
        <p:txBody>
          <a:bodyPr>
            <a:spAutoFit/>
          </a:bodyPr>
          <a:lstStyle/>
          <a:p>
            <a:pPr defTabSz="609036">
              <a:buFontTx/>
              <a:buChar char="•"/>
              <a:defRPr/>
            </a:pPr>
            <a:r>
              <a:rPr lang="en-US" sz="2398" dirty="0">
                <a:latin typeface="Arial" charset="0"/>
                <a:cs typeface="Arial" charset="0"/>
              </a:rPr>
              <a:t> Query correlation eliminated</a:t>
            </a:r>
          </a:p>
          <a:p>
            <a:pPr defTabSz="609036">
              <a:buFontTx/>
              <a:buChar char="•"/>
              <a:defRPr/>
            </a:pPr>
            <a:r>
              <a:rPr lang="en-US" sz="2398" dirty="0">
                <a:latin typeface="Arial" charset="0"/>
                <a:cs typeface="Arial" charset="0"/>
              </a:rPr>
              <a:t> </a:t>
            </a:r>
            <a:r>
              <a:rPr lang="en-US" sz="2398" dirty="0" err="1">
                <a:latin typeface="Arial" charset="0"/>
                <a:cs typeface="Arial" charset="0"/>
              </a:rPr>
              <a:t>Lineitem</a:t>
            </a:r>
            <a:r>
              <a:rPr lang="en-US" sz="2398" dirty="0">
                <a:latin typeface="Arial" charset="0"/>
                <a:cs typeface="Arial" charset="0"/>
              </a:rPr>
              <a:t> table accessed only once</a:t>
            </a:r>
          </a:p>
          <a:p>
            <a:pPr defTabSz="609036">
              <a:buFontTx/>
              <a:buChar char="•"/>
              <a:defRPr/>
            </a:pPr>
            <a:r>
              <a:rPr lang="en-US" sz="2398" dirty="0">
                <a:latin typeface="Arial" charset="0"/>
                <a:cs typeface="Arial" charset="0"/>
              </a:rPr>
              <a:t> Execution time reduced in half!</a:t>
            </a:r>
          </a:p>
        </p:txBody>
      </p:sp>
      <p:sp>
        <p:nvSpPr>
          <p:cNvPr id="17613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27AE57B-DE0B-4CDB-B822-EB035A77201A}" type="slidenum">
              <a:rPr lang="en-US" altLang="en-US" sz="2000">
                <a:solidFill>
                  <a:srgbClr val="FEFFFF"/>
                </a:solidFill>
              </a:rPr>
              <a:pPr/>
              <a:t>106</a:t>
            </a:fld>
            <a:endParaRPr lang="en-US" altLang="en-US" sz="2000">
              <a:solidFill>
                <a:srgbClr val="FE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title" idx="4294967295"/>
          </p:nvPr>
        </p:nvSpPr>
        <p:spPr>
          <a:xfrm>
            <a:off x="1689100" y="415925"/>
            <a:ext cx="11329988" cy="496888"/>
          </a:xfrm>
        </p:spPr>
        <p:txBody>
          <a:bodyPr lIns="121807" rtlCol="0" anchor="ctr">
            <a:noAutofit/>
          </a:bodyPr>
          <a:lstStyle/>
          <a:p>
            <a:pPr>
              <a:defRPr/>
            </a:pPr>
            <a:r>
              <a:rPr lang="en-US" altLang="en-US" dirty="0">
                <a:cs typeface="+mj-cs"/>
              </a:rPr>
              <a:t>Cost-based Optimization</a:t>
            </a:r>
          </a:p>
        </p:txBody>
      </p:sp>
      <p:sp>
        <p:nvSpPr>
          <p:cNvPr id="13" name="Rounded Rectangle 12"/>
          <p:cNvSpPr>
            <a:spLocks noChangeArrowheads="1"/>
          </p:cNvSpPr>
          <p:nvPr/>
        </p:nvSpPr>
        <p:spPr bwMode="auto">
          <a:xfrm>
            <a:off x="7893050" y="180975"/>
            <a:ext cx="4052888" cy="6677025"/>
          </a:xfrm>
          <a:prstGeom prst="roundRect">
            <a:avLst>
              <a:gd name="adj" fmla="val 16667"/>
            </a:avLst>
          </a:prstGeom>
          <a:gradFill rotWithShape="1">
            <a:gsLst>
              <a:gs pos="0">
                <a:srgbClr val="FFEBFA"/>
              </a:gs>
              <a:gs pos="30000">
                <a:srgbClr val="C4D6EB"/>
              </a:gs>
              <a:gs pos="60001">
                <a:srgbClr val="85C2FF"/>
              </a:gs>
              <a:gs pos="100000">
                <a:srgbClr val="5E9EFF"/>
              </a:gs>
            </a:gsLst>
            <a:lin ang="5400000"/>
          </a:gradFill>
          <a:ln w="9525" cap="rnd">
            <a:solidFill>
              <a:srgbClr val="323232"/>
            </a:solidFill>
            <a:round/>
            <a:headEnd/>
            <a:tailEnd/>
          </a:ln>
          <a:effectLst>
            <a:outerShdw blurRad="38100" dist="25400" dir="5400000" rotWithShape="0">
              <a:srgbClr val="808080">
                <a:alpha val="25000"/>
              </a:srgbClr>
            </a:outerShdw>
          </a:effectLst>
        </p:spPr>
        <p:txBody>
          <a:bodyPr anchor="ctr"/>
          <a:lstStyle/>
          <a:p>
            <a:pPr algn="ctr" defTabSz="609036">
              <a:defRPr/>
            </a:pPr>
            <a:endParaRPr lang="en-US" sz="2398">
              <a:solidFill>
                <a:schemeClr val="lt1"/>
              </a:solidFill>
              <a:latin typeface="+mn-lt"/>
              <a:ea typeface="+mn-ea"/>
            </a:endParaRPr>
          </a:p>
        </p:txBody>
      </p:sp>
      <p:sp>
        <p:nvSpPr>
          <p:cNvPr id="106500" name="Rectangle 6"/>
          <p:cNvSpPr>
            <a:spLocks noChangeArrowheads="1"/>
          </p:cNvSpPr>
          <p:nvPr/>
        </p:nvSpPr>
        <p:spPr bwMode="auto">
          <a:xfrm>
            <a:off x="8748713" y="-58738"/>
            <a:ext cx="3197225" cy="6916738"/>
          </a:xfrm>
          <a:prstGeom prst="rect">
            <a:avLst/>
          </a:prstGeom>
          <a:noFill/>
          <a:ln>
            <a:noFill/>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r>
              <a:rPr lang="en-US" altLang="en-US" sz="1066" b="1" dirty="0" smtClean="0">
                <a:latin typeface="Courier New" panose="02070309020205020404" pitchFamily="49" charset="0"/>
                <a:ea typeface="Calibri" panose="020F0502020204030204" pitchFamily="34" charset="0"/>
                <a:cs typeface="Courier New" panose="02070309020205020404" pitchFamily="49" charset="0"/>
              </a:rPr>
              <a:t>             </a:t>
            </a:r>
            <a:endParaRPr lang="en-US" altLang="en-US" sz="400" dirty="0" smtClean="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2.66667e-08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HSJOIN</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   7)</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1.1218e+06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8351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5.30119e+08            3.75e+07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BTQ                   NLJOIN</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   8)                (  11)</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948130                146345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7291                  1060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5.76923e+08         1         3.75e+07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LTQ            GRPBY         FILTER</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   9)         (  12)        (  20)</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855793         114241        126068 </a:t>
            </a:r>
            <a:endParaRPr lang="en-US" altLang="en-US" sz="533" b="1" dirty="0" smtClean="0">
              <a:latin typeface="Courier New" panose="02070309020205020404" pitchFamily="49" charset="0"/>
              <a:ea typeface="Calibri" panose="020F0502020204030204" pitchFamily="34" charset="0"/>
              <a:cs typeface="Courier New" panose="02070309020205020404" pitchFamily="49" charset="0"/>
            </a:endParaRPr>
          </a:p>
          <a:p>
            <a:pPr>
              <a:defRPr/>
            </a:pPr>
            <a:r>
              <a:rPr lang="en-US" altLang="en-US" sz="666" b="1" dirty="0" smtClean="0">
                <a:latin typeface="Courier New" panose="02070309020205020404" pitchFamily="49" charset="0"/>
                <a:ea typeface="Calibri" panose="020F0502020204030204" pitchFamily="34" charset="0"/>
                <a:cs typeface="Courier New" panose="02070309020205020404" pitchFamily="49" charset="0"/>
              </a:rPr>
              <a:t>        7291           1060          1060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5.76923e+08        13          7.5e+07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TBSCAN         </a:t>
            </a:r>
            <a:r>
              <a:rPr lang="en-US" altLang="en-US" sz="666" b="1" dirty="0" err="1" smtClean="0">
                <a:latin typeface="Courier New" panose="02070309020205020404" pitchFamily="49" charset="0"/>
                <a:ea typeface="Calibri" panose="020F0502020204030204" pitchFamily="34" charset="0"/>
                <a:cs typeface="Arial" panose="020B0604020202020204" pitchFamily="34" charset="0"/>
              </a:rPr>
              <a:t>TBSCAN</a:t>
            </a: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BTQ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10)         (  13)        (  21)</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802209         114241        117135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7291           1060          1060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7.5e+09          13        5.76923e+06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TABLE: TPCH5TB_PARQ  TEMP          LTQ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ORDERS         (  14)        (  22)</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Q1           114241        108879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1060          1060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13        5.76923e+06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DTQ           TBSCAN</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15)        (  23)</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114241        108325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1060          1060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1          7.5e+08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GRPBY   TABLE: TPCH5TB_PARQ</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16)       CUSTOMER</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114241          Q5</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1060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LTQ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17)</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114241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1060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GRPBY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18)</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114241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1060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5.24479e+06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TBSCAN</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  19)</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113931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1060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7.5e+08 </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TABLE: TPCH5TB_PARQ</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CUSTOMER</a:t>
            </a:r>
            <a:endParaRPr lang="en-US" altLang="en-US" sz="533" b="1" dirty="0" smtClean="0">
              <a:latin typeface="Courier New" panose="02070309020205020404" pitchFamily="49" charset="0"/>
              <a:ea typeface="Calibri" panose="020F0502020204030204" pitchFamily="34" charset="0"/>
              <a:cs typeface="Arial" panose="020B0604020202020204" pitchFamily="34" charset="0"/>
            </a:endParaRPr>
          </a:p>
          <a:p>
            <a:pPr>
              <a:defRPr/>
            </a:pPr>
            <a:r>
              <a:rPr lang="en-US" altLang="en-US" sz="666" b="1" dirty="0" smtClean="0">
                <a:latin typeface="Courier New" panose="02070309020205020404" pitchFamily="49" charset="0"/>
                <a:ea typeface="Calibri" panose="020F0502020204030204" pitchFamily="34" charset="0"/>
                <a:cs typeface="Arial" panose="020B0604020202020204" pitchFamily="34" charset="0"/>
              </a:rPr>
              <a:t>                        Q2</a:t>
            </a:r>
            <a:endParaRPr lang="en-US" altLang="en-US" sz="1599" b="1" dirty="0" smtClean="0">
              <a:latin typeface="Courier New" panose="02070309020205020404" pitchFamily="49" charset="0"/>
              <a:ea typeface="Calibri" panose="020F0502020204030204" pitchFamily="34" charset="0"/>
              <a:cs typeface="Arial" panose="020B0604020202020204" pitchFamily="34" charset="0"/>
            </a:endParaRPr>
          </a:p>
        </p:txBody>
      </p:sp>
      <p:sp>
        <p:nvSpPr>
          <p:cNvPr id="178180" name="Rectangle 3"/>
          <p:cNvSpPr txBox="1">
            <a:spLocks/>
          </p:cNvSpPr>
          <p:nvPr/>
        </p:nvSpPr>
        <p:spPr bwMode="auto">
          <a:xfrm>
            <a:off x="1133475" y="1290638"/>
            <a:ext cx="6542088" cy="53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9713" indent="-239713" defTabSz="457200">
              <a:defRPr sz="2400">
                <a:solidFill>
                  <a:schemeClr val="tx1"/>
                </a:solidFill>
                <a:latin typeface="Century Gothic" pitchFamily="34" charset="0"/>
                <a:ea typeface="MS PGothic" pitchFamily="34" charset="-128"/>
              </a:defRPr>
            </a:lvl1pPr>
            <a:lvl2pPr marL="696913" indent="-239713"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spcBef>
                <a:spcPct val="20000"/>
              </a:spcBef>
              <a:buFontTx/>
              <a:buBlip>
                <a:blip r:embed="rId3"/>
              </a:buBlip>
            </a:pPr>
            <a:r>
              <a:rPr lang="en-US" altLang="en-US" sz="2100">
                <a:latin typeface="Arial" pitchFamily="34" charset="0"/>
                <a:cs typeface="Arial" pitchFamily="34" charset="0"/>
              </a:rPr>
              <a:t>Few extensions required to the Cost Model</a:t>
            </a:r>
          </a:p>
          <a:p>
            <a:pPr>
              <a:spcBef>
                <a:spcPct val="20000"/>
              </a:spcBef>
              <a:buFontTx/>
              <a:buBlip>
                <a:blip r:embed="rId3"/>
              </a:buBlip>
            </a:pPr>
            <a:r>
              <a:rPr lang="en-US" altLang="en-US" sz="2100">
                <a:latin typeface="Arial" pitchFamily="34" charset="0"/>
                <a:cs typeface="Arial" pitchFamily="34" charset="0"/>
              </a:rPr>
              <a:t>Scan operator cost model extended  to evaluate cost of reading from Hadoop</a:t>
            </a:r>
          </a:p>
          <a:p>
            <a:pPr lvl="1">
              <a:spcBef>
                <a:spcPct val="20000"/>
              </a:spcBef>
              <a:buFontTx/>
              <a:buBlip>
                <a:blip r:embed="rId3"/>
              </a:buBlip>
            </a:pPr>
            <a:r>
              <a:rPr lang="en-US" altLang="en-US" sz="2100">
                <a:latin typeface="Arial" pitchFamily="34" charset="0"/>
                <a:cs typeface="Arial" pitchFamily="34" charset="0"/>
              </a:rPr>
              <a:t> # of files, size of files,  # of partitions, # of nodes</a:t>
            </a:r>
          </a:p>
          <a:p>
            <a:pPr>
              <a:spcBef>
                <a:spcPct val="20000"/>
              </a:spcBef>
              <a:buFontTx/>
              <a:buBlip>
                <a:blip r:embed="rId3"/>
              </a:buBlip>
            </a:pPr>
            <a:r>
              <a:rPr lang="en-US" altLang="en-US" sz="2100">
                <a:latin typeface="Arial" pitchFamily="34" charset="0"/>
                <a:cs typeface="Arial" pitchFamily="34" charset="0"/>
              </a:rPr>
              <a:t> Data not hash partitioned on a particular columns (aka “Scattered partitioned”)</a:t>
            </a:r>
          </a:p>
          <a:p>
            <a:pPr>
              <a:spcBef>
                <a:spcPct val="20000"/>
              </a:spcBef>
              <a:buFontTx/>
              <a:buBlip>
                <a:blip r:embed="rId3"/>
              </a:buBlip>
            </a:pPr>
            <a:r>
              <a:rPr lang="en-US" altLang="en-US" sz="2100">
                <a:latin typeface="Arial" pitchFamily="34" charset="0"/>
                <a:cs typeface="Arial" pitchFamily="34" charset="0"/>
              </a:rPr>
              <a:t>New parallel join strategy</a:t>
            </a:r>
          </a:p>
          <a:p>
            <a:pPr lvl="1">
              <a:spcBef>
                <a:spcPct val="20000"/>
              </a:spcBef>
              <a:buFontTx/>
              <a:buBlip>
                <a:blip r:embed="rId3"/>
              </a:buBlip>
            </a:pPr>
            <a:r>
              <a:rPr lang="en-US" altLang="en-US" sz="2100">
                <a:latin typeface="Arial" pitchFamily="34" charset="0"/>
                <a:cs typeface="Arial" pitchFamily="34" charset="0"/>
              </a:rPr>
              <a:t>Every node read data from HDFS, instead of one reading and broadcasting</a:t>
            </a:r>
          </a:p>
          <a:p>
            <a:pPr>
              <a:spcBef>
                <a:spcPct val="20000"/>
              </a:spcBef>
              <a:buFontTx/>
              <a:buBlip>
                <a:blip r:embed="rId3"/>
              </a:buBlip>
            </a:pPr>
            <a:r>
              <a:rPr lang="en-US" altLang="en-US" sz="2100">
                <a:latin typeface="Arial" pitchFamily="34" charset="0"/>
                <a:cs typeface="Arial" pitchFamily="34" charset="0"/>
              </a:rPr>
              <a:t>Optimizer now knows in which subset of nodes the data resides =&gt; better costing!</a:t>
            </a:r>
          </a:p>
          <a:p>
            <a:pPr>
              <a:spcBef>
                <a:spcPct val="20000"/>
              </a:spcBef>
              <a:buFontTx/>
              <a:buBlip>
                <a:blip r:embed="rId3"/>
              </a:buBlip>
            </a:pPr>
            <a:r>
              <a:rPr lang="en-US" altLang="en-US" sz="2100">
                <a:latin typeface="Arial" pitchFamily="34" charset="0"/>
                <a:cs typeface="Arial" pitchFamily="34" charset="0"/>
              </a:rPr>
              <a:t>Sophisticated statistics for cardinality estimation</a:t>
            </a:r>
            <a:endParaRPr lang="en-US" altLang="en-US" sz="1800">
              <a:latin typeface="Arial" pitchFamily="34" charset="0"/>
              <a:cs typeface="Arial" pitchFamily="34" charset="0"/>
            </a:endParaRPr>
          </a:p>
        </p:txBody>
      </p:sp>
      <p:sp>
        <p:nvSpPr>
          <p:cNvPr id="178181"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ECB91D5-4E29-46D3-BD0E-9D52661A1A7D}" type="slidenum">
              <a:rPr lang="en-US" altLang="en-US" sz="2000">
                <a:solidFill>
                  <a:srgbClr val="FEFFFF"/>
                </a:solidFill>
              </a:rPr>
              <a:pPr/>
              <a:t>107</a:t>
            </a:fld>
            <a:endParaRPr lang="en-US" altLang="en-US" sz="2000">
              <a:solidFill>
                <a:srgbClr val="FE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p:cNvSpPr>
          <p:nvPr>
            <p:ph type="title" idx="4294967295"/>
          </p:nvPr>
        </p:nvSpPr>
        <p:spPr>
          <a:xfrm>
            <a:off x="1681163" y="498475"/>
            <a:ext cx="11331575" cy="558800"/>
          </a:xfrm>
        </p:spPr>
        <p:txBody>
          <a:bodyPr lIns="121807" anchor="ctr"/>
          <a:lstStyle/>
          <a:p>
            <a:r>
              <a:rPr lang="en-US" altLang="en-US" smtClean="0"/>
              <a:t>Statistics</a:t>
            </a:r>
          </a:p>
        </p:txBody>
      </p:sp>
      <p:sp>
        <p:nvSpPr>
          <p:cNvPr id="104451" name="Rectangle 3"/>
          <p:cNvSpPr>
            <a:spLocks noGrp="1"/>
          </p:cNvSpPr>
          <p:nvPr>
            <p:ph type="body" idx="4294967295"/>
          </p:nvPr>
        </p:nvSpPr>
        <p:spPr>
          <a:xfrm>
            <a:off x="1006475" y="1363663"/>
            <a:ext cx="5521325" cy="5214937"/>
          </a:xfrm>
        </p:spPr>
        <p:txBody>
          <a:bodyPr lIns="121807" rtlCol="0">
            <a:normAutofit fontScale="92500" lnSpcReduction="10000"/>
          </a:bodyPr>
          <a:lstStyle/>
          <a:p>
            <a:pPr marL="319322" indent="-319322" defTabSz="609036">
              <a:defRPr/>
            </a:pPr>
            <a:r>
              <a:rPr lang="en-US" altLang="en-US" sz="1900" dirty="0">
                <a:cs typeface="+mn-cs"/>
              </a:rPr>
              <a:t>Big SQL utilizes </a:t>
            </a:r>
            <a:r>
              <a:rPr lang="en-US" altLang="en-US" sz="1900" dirty="0">
                <a:solidFill>
                  <a:srgbClr val="00B0F0"/>
                </a:solidFill>
                <a:cs typeface="+mn-cs"/>
              </a:rPr>
              <a:t>Hive statistics </a:t>
            </a:r>
            <a:r>
              <a:rPr lang="en-US" altLang="en-US" sz="1900" dirty="0">
                <a:cs typeface="+mn-cs"/>
              </a:rPr>
              <a:t>collection with some extensions:</a:t>
            </a:r>
          </a:p>
          <a:p>
            <a:pPr marL="763411" lvl="1" indent="-228389" defTabSz="609036">
              <a:defRPr/>
            </a:pPr>
            <a:r>
              <a:rPr lang="en-US" altLang="en-US" sz="1900" dirty="0">
                <a:cs typeface="+mn-cs"/>
              </a:rPr>
              <a:t>Additional support for column groups, histograms and frequent values</a:t>
            </a:r>
          </a:p>
          <a:p>
            <a:pPr marL="763411" lvl="1" indent="-228389" defTabSz="609036">
              <a:defRPr/>
            </a:pPr>
            <a:r>
              <a:rPr lang="en-US" altLang="en-US" sz="1900" dirty="0">
                <a:cs typeface="+mn-cs"/>
              </a:rPr>
              <a:t>Automatic determination of partitions that require statistics collection vs. explicit</a:t>
            </a:r>
          </a:p>
          <a:p>
            <a:pPr marL="763411" lvl="1" indent="-228389" defTabSz="609036">
              <a:defRPr/>
            </a:pPr>
            <a:r>
              <a:rPr lang="en-US" altLang="en-US" sz="1900" dirty="0">
                <a:cs typeface="+mn-cs"/>
              </a:rPr>
              <a:t>Partitioned tables: added table-level versions of NDV, Min, Max, Null count, Average column length</a:t>
            </a:r>
          </a:p>
          <a:p>
            <a:pPr marL="763411" lvl="1" indent="-228389" defTabSz="609036">
              <a:defRPr/>
            </a:pPr>
            <a:r>
              <a:rPr lang="en-US" altLang="en-US" sz="1900" dirty="0">
                <a:cs typeface="+mn-cs"/>
              </a:rPr>
              <a:t>Hive catalogs as well as database engine catalogs are also populated</a:t>
            </a:r>
          </a:p>
          <a:p>
            <a:pPr marL="763411" lvl="1" indent="-228389" defTabSz="609036">
              <a:defRPr/>
            </a:pPr>
            <a:r>
              <a:rPr lang="en-US" altLang="en-US" sz="1900" dirty="0">
                <a:cs typeface="+mn-cs"/>
              </a:rPr>
              <a:t>We are restructuring the relevant code for submission back to Hive</a:t>
            </a:r>
          </a:p>
          <a:p>
            <a:pPr marL="319322" indent="-319322" defTabSz="609036">
              <a:defRPr/>
            </a:pPr>
            <a:r>
              <a:rPr lang="en-US" altLang="en-US" sz="1900" dirty="0">
                <a:cs typeface="+mn-cs"/>
              </a:rPr>
              <a:t>Capability for </a:t>
            </a:r>
            <a:r>
              <a:rPr lang="en-US" altLang="en-US" sz="1900" dirty="0">
                <a:solidFill>
                  <a:srgbClr val="00B0F0"/>
                </a:solidFill>
                <a:cs typeface="+mn-cs"/>
              </a:rPr>
              <a:t>statistic fabrication </a:t>
            </a:r>
            <a:r>
              <a:rPr lang="en-US" altLang="en-US" sz="1900" dirty="0">
                <a:cs typeface="+mn-cs"/>
              </a:rPr>
              <a:t>if no stats available at compile time</a:t>
            </a:r>
          </a:p>
          <a:p>
            <a:pPr marL="319322" indent="-319322" defTabSz="609036">
              <a:defRPr/>
            </a:pPr>
            <a:endParaRPr lang="en-US" altLang="en-US" sz="1465" dirty="0">
              <a:cs typeface="+mn-cs"/>
            </a:endParaRPr>
          </a:p>
        </p:txBody>
      </p:sp>
      <p:sp>
        <p:nvSpPr>
          <p:cNvPr id="104455" name="Rectangle 3"/>
          <p:cNvSpPr txBox="1">
            <a:spLocks/>
          </p:cNvSpPr>
          <p:nvPr/>
        </p:nvSpPr>
        <p:spPr bwMode="auto">
          <a:xfrm>
            <a:off x="6892925" y="1363663"/>
            <a:ext cx="5045075" cy="5100637"/>
          </a:xfrm>
          <a:prstGeom prst="rect">
            <a:avLst/>
          </a:prstGeom>
          <a:solidFill>
            <a:schemeClr val="accent4">
              <a:lumMod val="40000"/>
              <a:lumOff val="60000"/>
            </a:schemeClr>
          </a:solidFill>
          <a:ln>
            <a:noFill/>
          </a:ln>
        </p:spPr>
        <p:txBody>
          <a:bodyPr/>
          <a:lstStyle>
            <a:lvl1pPr marL="111125" indent="-111125" defTabSz="457200">
              <a:defRPr sz="2400">
                <a:solidFill>
                  <a:schemeClr val="tx1"/>
                </a:solidFill>
                <a:latin typeface="Century Gothic" pitchFamily="34" charset="0"/>
                <a:ea typeface="MS PGothic" pitchFamily="34" charset="-128"/>
              </a:defRPr>
            </a:lvl1pPr>
            <a:lvl2pPr marL="341313" indent="-109538"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nSpc>
                <a:spcPct val="80000"/>
              </a:lnSpc>
              <a:spcBef>
                <a:spcPct val="20000"/>
              </a:spcBef>
            </a:pPr>
            <a:r>
              <a:rPr lang="en-US" altLang="en-US" sz="2100">
                <a:latin typeface="Arial" pitchFamily="34" charset="0"/>
                <a:cs typeface="Arial" pitchFamily="34" charset="0"/>
              </a:rPr>
              <a:t>Table statistics</a:t>
            </a:r>
          </a:p>
          <a:p>
            <a:pPr lvl="1">
              <a:lnSpc>
                <a:spcPct val="80000"/>
              </a:lnSpc>
              <a:spcBef>
                <a:spcPct val="20000"/>
              </a:spcBef>
              <a:buFont typeface="Arial" pitchFamily="34" charset="0"/>
              <a:buChar char="•"/>
            </a:pPr>
            <a:r>
              <a:rPr lang="en-US" altLang="en-US" sz="1800">
                <a:latin typeface="Arial" pitchFamily="34" charset="0"/>
                <a:cs typeface="Arial" pitchFamily="34" charset="0"/>
              </a:rPr>
              <a:t>Cardinality (count)</a:t>
            </a:r>
          </a:p>
          <a:p>
            <a:pPr lvl="1">
              <a:lnSpc>
                <a:spcPct val="80000"/>
              </a:lnSpc>
              <a:spcBef>
                <a:spcPct val="20000"/>
              </a:spcBef>
              <a:buFont typeface="Arial" pitchFamily="34" charset="0"/>
              <a:buChar char="•"/>
            </a:pPr>
            <a:r>
              <a:rPr lang="en-US" altLang="en-US" sz="1800">
                <a:latin typeface="Arial" pitchFamily="34" charset="0"/>
                <a:cs typeface="Arial" pitchFamily="34" charset="0"/>
              </a:rPr>
              <a:t>Number of Files</a:t>
            </a:r>
          </a:p>
          <a:p>
            <a:pPr lvl="1">
              <a:lnSpc>
                <a:spcPct val="80000"/>
              </a:lnSpc>
              <a:spcBef>
                <a:spcPct val="20000"/>
              </a:spcBef>
              <a:buFont typeface="Arial" pitchFamily="34" charset="0"/>
              <a:buChar char="•"/>
            </a:pPr>
            <a:r>
              <a:rPr lang="en-US" altLang="en-US" sz="1800">
                <a:latin typeface="Arial" pitchFamily="34" charset="0"/>
                <a:cs typeface="Arial" pitchFamily="34" charset="0"/>
              </a:rPr>
              <a:t>Total File Size</a:t>
            </a:r>
          </a:p>
          <a:p>
            <a:pPr>
              <a:lnSpc>
                <a:spcPct val="80000"/>
              </a:lnSpc>
              <a:spcBef>
                <a:spcPct val="20000"/>
              </a:spcBef>
            </a:pPr>
            <a:r>
              <a:rPr lang="en-US" altLang="en-US" sz="2100">
                <a:latin typeface="Arial" pitchFamily="34" charset="0"/>
                <a:cs typeface="Arial" pitchFamily="34" charset="0"/>
              </a:rPr>
              <a:t>Column statistics</a:t>
            </a:r>
          </a:p>
          <a:p>
            <a:pPr lvl="1">
              <a:lnSpc>
                <a:spcPct val="80000"/>
              </a:lnSpc>
              <a:spcBef>
                <a:spcPct val="20000"/>
              </a:spcBef>
              <a:buFont typeface="Arial" pitchFamily="34" charset="0"/>
              <a:buChar char="•"/>
            </a:pPr>
            <a:r>
              <a:rPr lang="en-US" altLang="en-US" sz="1800">
                <a:latin typeface="Arial" pitchFamily="34" charset="0"/>
                <a:cs typeface="Arial" pitchFamily="34" charset="0"/>
              </a:rPr>
              <a:t>Minimum value (</a:t>
            </a:r>
            <a:r>
              <a:rPr lang="en-US" altLang="en-US" sz="1800" u="sng">
                <a:latin typeface="Arial" pitchFamily="34" charset="0"/>
                <a:cs typeface="Arial" pitchFamily="34" charset="0"/>
              </a:rPr>
              <a:t>all types</a:t>
            </a:r>
            <a:r>
              <a:rPr lang="en-US" altLang="en-US" sz="1800">
                <a:latin typeface="Arial" pitchFamily="34" charset="0"/>
                <a:cs typeface="Arial" pitchFamily="34" charset="0"/>
              </a:rPr>
              <a:t>)</a:t>
            </a:r>
          </a:p>
          <a:p>
            <a:pPr lvl="1">
              <a:lnSpc>
                <a:spcPct val="80000"/>
              </a:lnSpc>
              <a:spcBef>
                <a:spcPct val="20000"/>
              </a:spcBef>
              <a:buFont typeface="Arial" pitchFamily="34" charset="0"/>
              <a:buChar char="•"/>
            </a:pPr>
            <a:r>
              <a:rPr lang="en-US" altLang="en-US" sz="1800">
                <a:latin typeface="Arial" pitchFamily="34" charset="0"/>
                <a:cs typeface="Arial" pitchFamily="34" charset="0"/>
              </a:rPr>
              <a:t>Maximum value (</a:t>
            </a:r>
            <a:r>
              <a:rPr lang="en-US" altLang="en-US" sz="1800" u="sng">
                <a:latin typeface="Arial" pitchFamily="34" charset="0"/>
                <a:cs typeface="Arial" pitchFamily="34" charset="0"/>
              </a:rPr>
              <a:t>all types</a:t>
            </a:r>
            <a:r>
              <a:rPr lang="en-US" altLang="en-US" sz="1800">
                <a:latin typeface="Arial" pitchFamily="34" charset="0"/>
                <a:cs typeface="Arial" pitchFamily="34" charset="0"/>
              </a:rPr>
              <a:t>)</a:t>
            </a:r>
          </a:p>
          <a:p>
            <a:pPr lvl="1">
              <a:lnSpc>
                <a:spcPct val="80000"/>
              </a:lnSpc>
              <a:spcBef>
                <a:spcPct val="20000"/>
              </a:spcBef>
              <a:buFont typeface="Arial" pitchFamily="34" charset="0"/>
              <a:buChar char="•"/>
            </a:pPr>
            <a:r>
              <a:rPr lang="en-US" altLang="en-US" sz="1800">
                <a:latin typeface="Arial" pitchFamily="34" charset="0"/>
                <a:cs typeface="Arial" pitchFamily="34" charset="0"/>
              </a:rPr>
              <a:t>Cardinality (non-nulls)</a:t>
            </a:r>
          </a:p>
          <a:p>
            <a:pPr lvl="1">
              <a:lnSpc>
                <a:spcPct val="80000"/>
              </a:lnSpc>
              <a:spcBef>
                <a:spcPct val="20000"/>
              </a:spcBef>
              <a:buFont typeface="Arial" pitchFamily="34" charset="0"/>
              <a:buChar char="•"/>
            </a:pPr>
            <a:r>
              <a:rPr lang="en-US" altLang="en-US" sz="1800">
                <a:latin typeface="Arial" pitchFamily="34" charset="0"/>
                <a:cs typeface="Arial" pitchFamily="34" charset="0"/>
              </a:rPr>
              <a:t>Distribution (Number of Distinct Values NDV)</a:t>
            </a:r>
          </a:p>
          <a:p>
            <a:pPr lvl="1">
              <a:lnSpc>
                <a:spcPct val="80000"/>
              </a:lnSpc>
              <a:spcBef>
                <a:spcPct val="20000"/>
              </a:spcBef>
              <a:buFont typeface="Arial" pitchFamily="34" charset="0"/>
              <a:buChar char="•"/>
            </a:pPr>
            <a:r>
              <a:rPr lang="en-US" altLang="en-US" sz="1800">
                <a:latin typeface="Arial" pitchFamily="34" charset="0"/>
                <a:cs typeface="Arial" pitchFamily="34" charset="0"/>
              </a:rPr>
              <a:t>Number of null values</a:t>
            </a:r>
          </a:p>
          <a:p>
            <a:pPr lvl="1">
              <a:lnSpc>
                <a:spcPct val="80000"/>
              </a:lnSpc>
              <a:spcBef>
                <a:spcPct val="20000"/>
              </a:spcBef>
              <a:buFont typeface="Arial" pitchFamily="34" charset="0"/>
              <a:buChar char="•"/>
            </a:pPr>
            <a:r>
              <a:rPr lang="en-US" altLang="en-US" sz="1800">
                <a:latin typeface="Arial" pitchFamily="34" charset="0"/>
                <a:cs typeface="Arial" pitchFamily="34" charset="0"/>
              </a:rPr>
              <a:t>Average Length of the column value (</a:t>
            </a:r>
            <a:r>
              <a:rPr lang="en-US" altLang="en-US" sz="1800" u="sng">
                <a:latin typeface="Arial" pitchFamily="34" charset="0"/>
                <a:cs typeface="Arial" pitchFamily="34" charset="0"/>
              </a:rPr>
              <a:t>all types</a:t>
            </a:r>
            <a:r>
              <a:rPr lang="en-US" altLang="en-US" sz="1800">
                <a:latin typeface="Arial" pitchFamily="34" charset="0"/>
                <a:cs typeface="Arial" pitchFamily="34" charset="0"/>
              </a:rPr>
              <a:t>)</a:t>
            </a:r>
          </a:p>
          <a:p>
            <a:pPr lvl="1">
              <a:lnSpc>
                <a:spcPct val="80000"/>
              </a:lnSpc>
              <a:spcBef>
                <a:spcPct val="20000"/>
              </a:spcBef>
              <a:buFont typeface="Arial" pitchFamily="34" charset="0"/>
              <a:buChar char="•"/>
            </a:pPr>
            <a:r>
              <a:rPr lang="en-US" altLang="en-US" sz="1800">
                <a:latin typeface="Arial" pitchFamily="34" charset="0"/>
                <a:cs typeface="Arial" pitchFamily="34" charset="0"/>
              </a:rPr>
              <a:t>Histogram - </a:t>
            </a:r>
            <a:r>
              <a:rPr lang="en-US" altLang="en-US" sz="1500">
                <a:latin typeface="Arial" pitchFamily="34" charset="0"/>
                <a:cs typeface="Arial" pitchFamily="34" charset="0"/>
              </a:rPr>
              <a:t>Number of buckets configurable</a:t>
            </a:r>
          </a:p>
          <a:p>
            <a:pPr lvl="1">
              <a:lnSpc>
                <a:spcPct val="80000"/>
              </a:lnSpc>
              <a:spcBef>
                <a:spcPct val="20000"/>
              </a:spcBef>
              <a:buFont typeface="Arial" pitchFamily="34" charset="0"/>
              <a:buChar char="•"/>
            </a:pPr>
            <a:r>
              <a:rPr lang="en-US" altLang="en-US" sz="1800">
                <a:latin typeface="Arial" pitchFamily="34" charset="0"/>
                <a:cs typeface="Arial" pitchFamily="34" charset="0"/>
              </a:rPr>
              <a:t>Frequent Values (MFV) – Number configurable</a:t>
            </a:r>
          </a:p>
          <a:p>
            <a:pPr>
              <a:lnSpc>
                <a:spcPct val="80000"/>
              </a:lnSpc>
              <a:spcBef>
                <a:spcPct val="20000"/>
              </a:spcBef>
            </a:pPr>
            <a:r>
              <a:rPr lang="en-US" altLang="en-US" sz="2100">
                <a:latin typeface="Arial" pitchFamily="34" charset="0"/>
                <a:cs typeface="Arial" pitchFamily="34" charset="0"/>
              </a:rPr>
              <a:t>Column group statistics</a:t>
            </a:r>
            <a:endParaRPr lang="en-US" altLang="en-US" sz="2600">
              <a:latin typeface="Arial" pitchFamily="34" charset="0"/>
              <a:cs typeface="Arial" pitchFamily="34" charset="0"/>
            </a:endParaRPr>
          </a:p>
        </p:txBody>
      </p:sp>
      <p:sp>
        <p:nvSpPr>
          <p:cNvPr id="180228"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04CECE0-1619-4889-BF60-46060884448B}" type="slidenum">
              <a:rPr lang="en-US" altLang="en-US" sz="2000">
                <a:solidFill>
                  <a:srgbClr val="FEFFFF"/>
                </a:solidFill>
              </a:rPr>
              <a:pPr/>
              <a:t>108</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p:cNvSpPr>
            <a:spLocks noGrp="1"/>
          </p:cNvSpPr>
          <p:nvPr>
            <p:ph type="title"/>
          </p:nvPr>
        </p:nvSpPr>
        <p:spPr>
          <a:xfrm>
            <a:off x="2224088" y="503238"/>
            <a:ext cx="8912225" cy="1281112"/>
          </a:xfrm>
        </p:spPr>
        <p:txBody>
          <a:bodyPr/>
          <a:lstStyle/>
          <a:p>
            <a:r>
              <a:rPr lang="en-US" altLang="en-US" smtClean="0"/>
              <a:t>Big SQL supports HBase tables</a:t>
            </a:r>
          </a:p>
        </p:txBody>
      </p:sp>
      <p:sp>
        <p:nvSpPr>
          <p:cNvPr id="182274" name="Content Placeholder 2"/>
          <p:cNvSpPr>
            <a:spLocks noGrp="1"/>
          </p:cNvSpPr>
          <p:nvPr>
            <p:ph idx="1"/>
          </p:nvPr>
        </p:nvSpPr>
        <p:spPr>
          <a:xfrm>
            <a:off x="1647825" y="1565275"/>
            <a:ext cx="8915400" cy="4862513"/>
          </a:xfrm>
        </p:spPr>
        <p:txBody>
          <a:bodyPr/>
          <a:lstStyle/>
          <a:p>
            <a:r>
              <a:rPr lang="en-US" altLang="en-US" sz="2000" smtClean="0"/>
              <a:t>Big SQL with HBase – basic operations </a:t>
            </a:r>
          </a:p>
          <a:p>
            <a:pPr lvl="1">
              <a:buFont typeface="Arial" pitchFamily="34" charset="0"/>
              <a:buChar char="–"/>
            </a:pPr>
            <a:r>
              <a:rPr lang="en-US" altLang="en-US" sz="1800" smtClean="0"/>
              <a:t>Create tables and views </a:t>
            </a:r>
          </a:p>
          <a:p>
            <a:pPr lvl="1">
              <a:buFont typeface="Arial" pitchFamily="34" charset="0"/>
              <a:buChar char="–"/>
            </a:pPr>
            <a:r>
              <a:rPr lang="en-US" altLang="en-US" sz="1800" smtClean="0"/>
              <a:t>LOAD / INSERT data </a:t>
            </a:r>
          </a:p>
          <a:p>
            <a:pPr lvl="1">
              <a:buFont typeface="Arial" pitchFamily="34" charset="0"/>
              <a:buChar char="–"/>
            </a:pPr>
            <a:r>
              <a:rPr lang="en-US" altLang="en-US" sz="1800" smtClean="0"/>
              <a:t>Query data with full SQL breadth </a:t>
            </a:r>
          </a:p>
          <a:p>
            <a:pPr lvl="1">
              <a:buFont typeface="Wingdings 3" pitchFamily="18" charset="2"/>
              <a:buNone/>
            </a:pPr>
            <a:r>
              <a:rPr lang="en-US" altLang="en-US" sz="1800" smtClean="0"/>
              <a:t> </a:t>
            </a:r>
          </a:p>
          <a:p>
            <a:r>
              <a:rPr lang="en-US" altLang="en-US" sz="2000" smtClean="0"/>
              <a:t>HBase-specific design points </a:t>
            </a:r>
          </a:p>
          <a:p>
            <a:pPr lvl="1"/>
            <a:r>
              <a:rPr lang="en-US" altLang="en-US" sz="1800" smtClean="0"/>
              <a:t>Column mapping</a:t>
            </a:r>
          </a:p>
          <a:p>
            <a:pPr lvl="1"/>
            <a:r>
              <a:rPr lang="en-US" altLang="en-US" sz="1800" smtClean="0"/>
              <a:t>Dense / composite columns </a:t>
            </a:r>
          </a:p>
          <a:p>
            <a:pPr lvl="1">
              <a:buFont typeface="Arial" pitchFamily="34" charset="0"/>
              <a:buChar char="–"/>
            </a:pPr>
            <a:r>
              <a:rPr lang="en-US" altLang="en-US" sz="1800" smtClean="0"/>
              <a:t>FORCE KEY UNIQUE option </a:t>
            </a:r>
          </a:p>
          <a:p>
            <a:pPr lvl="1">
              <a:buFont typeface="Arial" pitchFamily="34" charset="0"/>
              <a:buChar char="–"/>
            </a:pPr>
            <a:r>
              <a:rPr lang="en-US" altLang="en-US" sz="1800" smtClean="0"/>
              <a:t>Secondary indexes </a:t>
            </a:r>
          </a:p>
          <a:p>
            <a:pPr lvl="1">
              <a:buFont typeface="Arial" pitchFamily="34" charset="0"/>
              <a:buChar char="–"/>
            </a:pPr>
            <a:r>
              <a:rPr lang="en-US" altLang="en-US" sz="1800" smtClean="0"/>
              <a:t>. . . . </a:t>
            </a:r>
          </a:p>
        </p:txBody>
      </p:sp>
      <p:pic>
        <p:nvPicPr>
          <p:cNvPr id="18227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763" y="2132013"/>
            <a:ext cx="2913062"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6" name="Picture 2" desc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7950" y="5630863"/>
            <a:ext cx="25431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7"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2324AD2-765A-4E69-A3F0-F208A892C07F}" type="slidenum">
              <a:rPr lang="en-US" altLang="en-US" sz="2000">
                <a:solidFill>
                  <a:srgbClr val="FEFFFF"/>
                </a:solidFill>
              </a:rPr>
              <a:pPr/>
              <a:t>109</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Content Placeholder 2"/>
          <p:cNvSpPr>
            <a:spLocks noGrp="1"/>
          </p:cNvSpPr>
          <p:nvPr>
            <p:ph idx="1"/>
          </p:nvPr>
        </p:nvSpPr>
        <p:spPr>
          <a:xfrm>
            <a:off x="1519238" y="1528763"/>
            <a:ext cx="8915400" cy="4762500"/>
          </a:xfrm>
        </p:spPr>
        <p:txBody>
          <a:bodyPr/>
          <a:lstStyle/>
          <a:p>
            <a:r>
              <a:rPr lang="en-US" altLang="en-US" sz="2800" smtClean="0">
                <a:solidFill>
                  <a:srgbClr val="FF0000"/>
                </a:solidFill>
              </a:rPr>
              <a:t>Good for</a:t>
            </a:r>
          </a:p>
          <a:p>
            <a:pPr lvl="1"/>
            <a:r>
              <a:rPr lang="en-US" altLang="en-US" sz="2400" smtClean="0"/>
              <a:t>Storing large files</a:t>
            </a:r>
          </a:p>
          <a:p>
            <a:pPr lvl="1"/>
            <a:r>
              <a:rPr lang="en-US" altLang="en-US" sz="2400" smtClean="0"/>
              <a:t>Write once and read many times</a:t>
            </a:r>
          </a:p>
          <a:p>
            <a:pPr lvl="1"/>
            <a:r>
              <a:rPr lang="ja-JP" altLang="en-US" sz="2400" smtClean="0"/>
              <a:t>“</a:t>
            </a:r>
            <a:r>
              <a:rPr lang="en-US" altLang="ja-JP" sz="2400" smtClean="0"/>
              <a:t>Cheap</a:t>
            </a:r>
            <a:r>
              <a:rPr lang="ja-JP" altLang="en-US" sz="2400" smtClean="0"/>
              <a:t>”</a:t>
            </a:r>
            <a:r>
              <a:rPr lang="en-US" altLang="ja-JP" sz="2400" smtClean="0"/>
              <a:t> commodity hardware</a:t>
            </a:r>
          </a:p>
          <a:p>
            <a:r>
              <a:rPr lang="en-US" altLang="en-US" sz="2800" smtClean="0">
                <a:solidFill>
                  <a:srgbClr val="FF0000"/>
                </a:solidFill>
              </a:rPr>
              <a:t>Not good for</a:t>
            </a:r>
          </a:p>
          <a:p>
            <a:pPr lvl="1"/>
            <a:r>
              <a:rPr lang="en-US" altLang="en-US" sz="2400" smtClean="0"/>
              <a:t>Low-latency reads</a:t>
            </a:r>
          </a:p>
          <a:p>
            <a:pPr lvl="2"/>
            <a:r>
              <a:rPr lang="en-US" altLang="en-US" sz="2200" smtClean="0"/>
              <a:t>Short-circuit reads and HDFS caching help</a:t>
            </a:r>
          </a:p>
          <a:p>
            <a:pPr lvl="1"/>
            <a:r>
              <a:rPr lang="en-US" altLang="en-US" sz="2400" smtClean="0"/>
              <a:t>Large amounts of small files</a:t>
            </a:r>
          </a:p>
          <a:p>
            <a:pPr lvl="1"/>
            <a:r>
              <a:rPr lang="en-US" altLang="en-US" sz="2400" smtClean="0"/>
              <a:t>Multiple writers</a:t>
            </a:r>
          </a:p>
        </p:txBody>
      </p:sp>
      <p:sp>
        <p:nvSpPr>
          <p:cNvPr id="3789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095EC827-4084-45CA-A4F4-9827A6BD98DC}"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3789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4B0BF58-92DC-432C-A625-651E6D21C481}" type="slidenum">
              <a:rPr lang="en-US" altLang="en-US" sz="2000">
                <a:solidFill>
                  <a:srgbClr val="FEFFFF"/>
                </a:solidFill>
              </a:rPr>
              <a:pPr/>
              <a:t>11</a:t>
            </a:fld>
            <a:endParaRPr lang="en-US" altLang="en-US" sz="2000">
              <a:solidFill>
                <a:srgbClr val="FEFFFF"/>
              </a:solidFill>
            </a:endParaRPr>
          </a:p>
        </p:txBody>
      </p:sp>
      <p:sp>
        <p:nvSpPr>
          <p:cNvPr id="37893" name="Title 1"/>
          <p:cNvSpPr>
            <a:spLocks noGrp="1"/>
          </p:cNvSpPr>
          <p:nvPr>
            <p:ph type="title"/>
          </p:nvPr>
        </p:nvSpPr>
        <p:spPr>
          <a:xfrm>
            <a:off x="2592388" y="623888"/>
            <a:ext cx="8912225" cy="1281112"/>
          </a:xfrm>
        </p:spPr>
        <p:txBody>
          <a:bodyPr/>
          <a:lstStyle/>
          <a:p>
            <a:r>
              <a:rPr lang="en-US" altLang="en-US" smtClean="0"/>
              <a:t>HDFS is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itle 1"/>
          <p:cNvSpPr>
            <a:spLocks noGrp="1"/>
          </p:cNvSpPr>
          <p:nvPr>
            <p:ph type="title"/>
          </p:nvPr>
        </p:nvSpPr>
        <p:spPr>
          <a:xfrm>
            <a:off x="1728788" y="566738"/>
            <a:ext cx="8505825" cy="677862"/>
          </a:xfrm>
        </p:spPr>
        <p:txBody>
          <a:bodyPr/>
          <a:lstStyle/>
          <a:p>
            <a:r>
              <a:rPr lang="en-US" altLang="en-US" smtClean="0"/>
              <a:t>Big SQL works under YARN  </a:t>
            </a:r>
          </a:p>
        </p:txBody>
      </p:sp>
      <p:sp>
        <p:nvSpPr>
          <p:cNvPr id="184322" name="Content Placeholder 2"/>
          <p:cNvSpPr>
            <a:spLocks noGrp="1"/>
          </p:cNvSpPr>
          <p:nvPr>
            <p:ph idx="1"/>
          </p:nvPr>
        </p:nvSpPr>
        <p:spPr>
          <a:xfrm>
            <a:off x="1662113" y="1384300"/>
            <a:ext cx="5535612" cy="5097463"/>
          </a:xfrm>
        </p:spPr>
        <p:txBody>
          <a:bodyPr/>
          <a:lstStyle/>
          <a:p>
            <a:r>
              <a:rPr lang="en-US" altLang="en-US" sz="2000" smtClean="0"/>
              <a:t>Big SQL integrates with YARN via the Slider project</a:t>
            </a:r>
          </a:p>
          <a:p>
            <a:pPr lvl="1"/>
            <a:r>
              <a:rPr lang="en-US" altLang="en-US" sz="1800" smtClean="0"/>
              <a:t>YARN chooses suitable hosts for Big SQL worker nodes</a:t>
            </a:r>
          </a:p>
          <a:p>
            <a:pPr lvl="1"/>
            <a:r>
              <a:rPr lang="en-US" altLang="en-US" sz="1800" smtClean="0"/>
              <a:t>Big SQL resources are accounted for by YARN</a:t>
            </a:r>
          </a:p>
          <a:p>
            <a:pPr lvl="1"/>
            <a:r>
              <a:rPr lang="en-US" altLang="en-US" sz="1800" smtClean="0"/>
              <a:t>Size of the Big SQL cluster may dynamically grow or shrink as needed</a:t>
            </a:r>
          </a:p>
          <a:p>
            <a:pPr lvl="1"/>
            <a:r>
              <a:rPr lang="en-US" altLang="en-US" sz="1800" smtClean="0"/>
              <a:t>Configured by user (not by installation default) </a:t>
            </a:r>
          </a:p>
          <a:p>
            <a:pPr lvl="1"/>
            <a:r>
              <a:rPr lang="en-US" altLang="en-US" sz="1800" smtClean="0"/>
              <a:t>More Big SQL workers are added when more resources are needed</a:t>
            </a:r>
          </a:p>
          <a:p>
            <a:pPr lvl="1"/>
            <a:r>
              <a:rPr lang="en-US" altLang="en-US" sz="1800" smtClean="0"/>
              <a:t>When demand wears off, Big SQL workers are shut down</a:t>
            </a:r>
          </a:p>
        </p:txBody>
      </p:sp>
      <p:sp>
        <p:nvSpPr>
          <p:cNvPr id="39" name="Rectangle 38"/>
          <p:cNvSpPr/>
          <p:nvPr/>
        </p:nvSpPr>
        <p:spPr>
          <a:xfrm>
            <a:off x="7521575" y="4179888"/>
            <a:ext cx="3038475" cy="1393825"/>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TextBox 99"/>
          <p:cNvSpPr txBox="1">
            <a:spLocks noChangeArrowheads="1"/>
          </p:cNvSpPr>
          <p:nvPr/>
        </p:nvSpPr>
        <p:spPr bwMode="auto">
          <a:xfrm>
            <a:off x="7527925" y="5160963"/>
            <a:ext cx="3032125" cy="292100"/>
          </a:xfrm>
          <a:prstGeom prst="rect">
            <a:avLst/>
          </a:prstGeom>
          <a:solidFill>
            <a:schemeClr val="accent6">
              <a:lumMod val="20000"/>
              <a:lumOff val="80000"/>
            </a:schemeClr>
          </a:solidFill>
          <a:ln>
            <a:noFill/>
          </a:ln>
        </p:spPr>
        <p:txBody>
          <a:bodyPr>
            <a:spAutoFit/>
          </a:bodyPr>
          <a:lstStyle>
            <a:lvl1pPr eaLnBrk="0" hangingPunct="0">
              <a:defRPr sz="6800">
                <a:solidFill>
                  <a:schemeClr val="tx1"/>
                </a:solidFill>
                <a:latin typeface="Arial" panose="020B0604020202020204" pitchFamily="34" charset="0"/>
                <a:cs typeface="Arial" panose="020B0604020202020204" pitchFamily="34" charset="0"/>
              </a:defRPr>
            </a:lvl1pPr>
            <a:lvl2pPr marL="742950" indent="-285750" eaLnBrk="0" hangingPunct="0">
              <a:defRPr sz="6800">
                <a:solidFill>
                  <a:schemeClr val="tx1"/>
                </a:solidFill>
                <a:latin typeface="Arial" panose="020B0604020202020204" pitchFamily="34" charset="0"/>
                <a:cs typeface="Arial" panose="020B0604020202020204" pitchFamily="34" charset="0"/>
              </a:defRPr>
            </a:lvl2pPr>
            <a:lvl3pPr marL="1143000" indent="-228600" eaLnBrk="0" hangingPunct="0">
              <a:defRPr sz="6800">
                <a:solidFill>
                  <a:schemeClr val="tx1"/>
                </a:solidFill>
                <a:latin typeface="Arial" panose="020B0604020202020204" pitchFamily="34" charset="0"/>
                <a:cs typeface="Arial" panose="020B0604020202020204" pitchFamily="34" charset="0"/>
              </a:defRPr>
            </a:lvl3pPr>
            <a:lvl4pPr marL="1600200" indent="-228600" eaLnBrk="0" hangingPunct="0">
              <a:defRPr sz="6800">
                <a:solidFill>
                  <a:schemeClr val="tx1"/>
                </a:solidFill>
                <a:latin typeface="Arial" panose="020B0604020202020204" pitchFamily="34" charset="0"/>
                <a:cs typeface="Arial" panose="020B0604020202020204" pitchFamily="34" charset="0"/>
              </a:defRPr>
            </a:lvl4pPr>
            <a:lvl5pPr marL="2057400" indent="-228600" eaLnBrk="0" hangingPunct="0">
              <a:defRPr sz="6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6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6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6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6800">
                <a:solidFill>
                  <a:schemeClr val="tx1"/>
                </a:solidFill>
                <a:latin typeface="Arial" panose="020B0604020202020204" pitchFamily="34" charset="0"/>
                <a:cs typeface="Arial" panose="020B0604020202020204" pitchFamily="34" charset="0"/>
              </a:defRPr>
            </a:lvl9pPr>
          </a:lstStyle>
          <a:p>
            <a:pPr algn="ctr" eaLnBrk="1" hangingPunct="1">
              <a:defRPr/>
            </a:pPr>
            <a:r>
              <a:rPr lang="de-DE" altLang="en-US" sz="1300" b="1" dirty="0">
                <a:solidFill>
                  <a:srgbClr val="002060"/>
                </a:solidFill>
              </a:rPr>
              <a:t>Data Management</a:t>
            </a:r>
            <a:endParaRPr lang="en-US" altLang="en-US" sz="1300" b="1" dirty="0">
              <a:solidFill>
                <a:srgbClr val="002060"/>
              </a:solidFill>
            </a:endParaRPr>
          </a:p>
        </p:txBody>
      </p:sp>
      <p:sp>
        <p:nvSpPr>
          <p:cNvPr id="42" name="Rectangle 41"/>
          <p:cNvSpPr/>
          <p:nvPr/>
        </p:nvSpPr>
        <p:spPr bwMode="auto">
          <a:xfrm>
            <a:off x="7505700" y="1436688"/>
            <a:ext cx="3044825" cy="2330450"/>
          </a:xfrm>
          <a:prstGeom prst="rect">
            <a:avLst/>
          </a:prstGeom>
          <a:solidFill>
            <a:schemeClr val="bg1"/>
          </a:solidFill>
          <a:ln w="9525" cap="flat" cmpd="sng" algn="ctr">
            <a:solidFill>
              <a:schemeClr val="bg2">
                <a:lumMod val="60000"/>
                <a:lumOff val="40000"/>
              </a:schemeClr>
            </a:solidFill>
            <a:prstDash val="solid"/>
            <a:round/>
            <a:headEnd type="none" w="med" len="med"/>
            <a:tailEnd type="none" w="med" len="med"/>
          </a:ln>
          <a:effectLst/>
        </p:spPr>
        <p:txBody>
          <a:bodyPr/>
          <a:lstStyle/>
          <a:p>
            <a:pPr defTabSz="2586498">
              <a:defRPr/>
            </a:pPr>
            <a:endParaRPr lang="en-US" dirty="0">
              <a:latin typeface="Arial" charset="0"/>
              <a:cs typeface="Arial" charset="0"/>
            </a:endParaRPr>
          </a:p>
        </p:txBody>
      </p:sp>
      <p:sp>
        <p:nvSpPr>
          <p:cNvPr id="47" name="Round Single Corner Rectangle 46"/>
          <p:cNvSpPr/>
          <p:nvPr/>
        </p:nvSpPr>
        <p:spPr bwMode="auto">
          <a:xfrm>
            <a:off x="8763000" y="1997075"/>
            <a:ext cx="565150" cy="1735138"/>
          </a:xfrm>
          <a:prstGeom prst="round1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de-DE" sz="1500" b="1" dirty="0"/>
              <a:t>SPARK</a:t>
            </a:r>
            <a:endParaRPr lang="en-US" sz="1500" b="1" dirty="0"/>
          </a:p>
        </p:txBody>
      </p:sp>
      <p:sp>
        <p:nvSpPr>
          <p:cNvPr id="49" name="Round Single Corner Rectangle 48"/>
          <p:cNvSpPr/>
          <p:nvPr/>
        </p:nvSpPr>
        <p:spPr bwMode="auto">
          <a:xfrm>
            <a:off x="8159750" y="2008188"/>
            <a:ext cx="565150" cy="1735137"/>
          </a:xfrm>
          <a:prstGeom prst="round1Rect">
            <a:avLst/>
          </a:prstGeom>
          <a:solidFill>
            <a:schemeClr val="accent5">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de-DE" sz="1500" b="1" dirty="0"/>
              <a:t>Hive</a:t>
            </a:r>
            <a:endParaRPr lang="en-US" sz="1500" b="1" dirty="0"/>
          </a:p>
        </p:txBody>
      </p:sp>
      <p:sp>
        <p:nvSpPr>
          <p:cNvPr id="50" name="Round Single Corner Rectangle 49"/>
          <p:cNvSpPr/>
          <p:nvPr/>
        </p:nvSpPr>
        <p:spPr bwMode="auto">
          <a:xfrm>
            <a:off x="7556500" y="2008188"/>
            <a:ext cx="565150" cy="1735137"/>
          </a:xfrm>
          <a:prstGeom prst="round1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de-DE" sz="1500" b="1" dirty="0"/>
              <a:t>Pig</a:t>
            </a:r>
            <a:endParaRPr lang="en-US" sz="1500" b="1" dirty="0"/>
          </a:p>
        </p:txBody>
      </p:sp>
      <p:sp>
        <p:nvSpPr>
          <p:cNvPr id="48" name="Round Single Corner Rectangle 47"/>
          <p:cNvSpPr/>
          <p:nvPr/>
        </p:nvSpPr>
        <p:spPr bwMode="auto">
          <a:xfrm>
            <a:off x="9963150" y="2000250"/>
            <a:ext cx="542925" cy="1731963"/>
          </a:xfrm>
          <a:prstGeom prst="round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de-DE" sz="1500" b="1" dirty="0">
                <a:solidFill>
                  <a:schemeClr val="tx1"/>
                </a:solidFill>
              </a:rPr>
              <a:t>Big SQL</a:t>
            </a:r>
            <a:endParaRPr lang="en-US" sz="1500" b="1" dirty="0">
              <a:solidFill>
                <a:schemeClr val="tx1"/>
              </a:solidFill>
            </a:endParaRPr>
          </a:p>
        </p:txBody>
      </p:sp>
      <p:sp>
        <p:nvSpPr>
          <p:cNvPr id="52" name="TextBox 99"/>
          <p:cNvSpPr txBox="1">
            <a:spLocks noChangeArrowheads="1"/>
          </p:cNvSpPr>
          <p:nvPr/>
        </p:nvSpPr>
        <p:spPr bwMode="auto">
          <a:xfrm>
            <a:off x="7519988" y="1516063"/>
            <a:ext cx="3024187" cy="292100"/>
          </a:xfrm>
          <a:prstGeom prst="rect">
            <a:avLst/>
          </a:prstGeom>
          <a:solidFill>
            <a:schemeClr val="accent6">
              <a:lumMod val="20000"/>
              <a:lumOff val="80000"/>
            </a:schemeClr>
          </a:solidFill>
          <a:ln>
            <a:noFill/>
          </a:ln>
        </p:spPr>
        <p:txBody>
          <a:bodyPr>
            <a:spAutoFit/>
          </a:bodyPr>
          <a:lstStyle>
            <a:lvl1pPr eaLnBrk="0" hangingPunct="0">
              <a:defRPr sz="6800">
                <a:solidFill>
                  <a:schemeClr val="tx1"/>
                </a:solidFill>
                <a:latin typeface="Arial" panose="020B0604020202020204" pitchFamily="34" charset="0"/>
                <a:cs typeface="Arial" panose="020B0604020202020204" pitchFamily="34" charset="0"/>
              </a:defRPr>
            </a:lvl1pPr>
            <a:lvl2pPr marL="742950" indent="-285750" eaLnBrk="0" hangingPunct="0">
              <a:defRPr sz="6800">
                <a:solidFill>
                  <a:schemeClr val="tx1"/>
                </a:solidFill>
                <a:latin typeface="Arial" panose="020B0604020202020204" pitchFamily="34" charset="0"/>
                <a:cs typeface="Arial" panose="020B0604020202020204" pitchFamily="34" charset="0"/>
              </a:defRPr>
            </a:lvl2pPr>
            <a:lvl3pPr marL="1143000" indent="-228600" eaLnBrk="0" hangingPunct="0">
              <a:defRPr sz="6800">
                <a:solidFill>
                  <a:schemeClr val="tx1"/>
                </a:solidFill>
                <a:latin typeface="Arial" panose="020B0604020202020204" pitchFamily="34" charset="0"/>
                <a:cs typeface="Arial" panose="020B0604020202020204" pitchFamily="34" charset="0"/>
              </a:defRPr>
            </a:lvl3pPr>
            <a:lvl4pPr marL="1600200" indent="-228600" eaLnBrk="0" hangingPunct="0">
              <a:defRPr sz="6800">
                <a:solidFill>
                  <a:schemeClr val="tx1"/>
                </a:solidFill>
                <a:latin typeface="Arial" panose="020B0604020202020204" pitchFamily="34" charset="0"/>
                <a:cs typeface="Arial" panose="020B0604020202020204" pitchFamily="34" charset="0"/>
              </a:defRPr>
            </a:lvl4pPr>
            <a:lvl5pPr marL="2057400" indent="-228600" eaLnBrk="0" hangingPunct="0">
              <a:defRPr sz="6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6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6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6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6800">
                <a:solidFill>
                  <a:schemeClr val="tx1"/>
                </a:solidFill>
                <a:latin typeface="Arial" panose="020B0604020202020204" pitchFamily="34" charset="0"/>
                <a:cs typeface="Arial" panose="020B0604020202020204" pitchFamily="34" charset="0"/>
              </a:defRPr>
            </a:lvl9pPr>
          </a:lstStyle>
          <a:p>
            <a:pPr algn="ctr" eaLnBrk="1" hangingPunct="1">
              <a:defRPr/>
            </a:pPr>
            <a:r>
              <a:rPr lang="de-DE" altLang="en-US" sz="1300" b="1" dirty="0">
                <a:solidFill>
                  <a:srgbClr val="002060"/>
                </a:solidFill>
              </a:rPr>
              <a:t>Data Access</a:t>
            </a:r>
            <a:endParaRPr lang="en-US" altLang="en-US" sz="1300" b="1" dirty="0">
              <a:solidFill>
                <a:srgbClr val="002060"/>
              </a:solidFill>
            </a:endParaRPr>
          </a:p>
        </p:txBody>
      </p:sp>
      <p:sp>
        <p:nvSpPr>
          <p:cNvPr id="46" name="Rectangle 45"/>
          <p:cNvSpPr/>
          <p:nvPr/>
        </p:nvSpPr>
        <p:spPr bwMode="auto">
          <a:xfrm>
            <a:off x="7518400" y="4256088"/>
            <a:ext cx="3032125" cy="6159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2100" b="1" dirty="0"/>
              <a:t>HDFS</a:t>
            </a:r>
            <a:endParaRPr lang="en-US" sz="2100" b="1" dirty="0"/>
          </a:p>
        </p:txBody>
      </p:sp>
      <p:sp>
        <p:nvSpPr>
          <p:cNvPr id="54" name="Round Single Corner Rectangle 53"/>
          <p:cNvSpPr/>
          <p:nvPr/>
        </p:nvSpPr>
        <p:spPr bwMode="auto">
          <a:xfrm>
            <a:off x="9366250" y="1998663"/>
            <a:ext cx="565150" cy="1735137"/>
          </a:xfrm>
          <a:prstGeom prst="round1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de-DE" sz="1500" b="1" dirty="0"/>
              <a:t>MapReduce</a:t>
            </a:r>
            <a:endParaRPr lang="en-US" sz="1500" b="1" dirty="0"/>
          </a:p>
        </p:txBody>
      </p:sp>
      <p:sp>
        <p:nvSpPr>
          <p:cNvPr id="53" name="Oval 52"/>
          <p:cNvSpPr/>
          <p:nvPr/>
        </p:nvSpPr>
        <p:spPr>
          <a:xfrm>
            <a:off x="7593013" y="3603625"/>
            <a:ext cx="2957512" cy="765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b="1" dirty="0"/>
              <a:t>YARN</a:t>
            </a:r>
            <a:endParaRPr lang="en-US" b="1" dirty="0"/>
          </a:p>
        </p:txBody>
      </p:sp>
      <p:sp>
        <p:nvSpPr>
          <p:cNvPr id="18433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2764F7E-0766-410F-8566-FC311C5B4DCB}" type="slidenum">
              <a:rPr lang="en-US" altLang="en-US" sz="2000">
                <a:solidFill>
                  <a:srgbClr val="FEFFFF"/>
                </a:solidFill>
              </a:rPr>
              <a:pPr/>
              <a:t>110</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title" idx="4294967295"/>
          </p:nvPr>
        </p:nvSpPr>
        <p:spPr>
          <a:xfrm>
            <a:off x="1662113" y="260350"/>
            <a:ext cx="8912225" cy="1281113"/>
          </a:xfrm>
        </p:spPr>
        <p:txBody>
          <a:bodyPr lIns="122653" tIns="61327" rIns="122653" bIns="61327"/>
          <a:lstStyle/>
          <a:p>
            <a:r>
              <a:rPr lang="en-US" altLang="en-US" smtClean="0"/>
              <a:t>Summary</a:t>
            </a:r>
          </a:p>
        </p:txBody>
      </p:sp>
      <p:sp>
        <p:nvSpPr>
          <p:cNvPr id="186370" name="Rectangle 3"/>
          <p:cNvSpPr>
            <a:spLocks noGrp="1" noChangeArrowheads="1"/>
          </p:cNvSpPr>
          <p:nvPr>
            <p:ph idx="4294967295"/>
          </p:nvPr>
        </p:nvSpPr>
        <p:spPr>
          <a:xfrm>
            <a:off x="1212850" y="1255713"/>
            <a:ext cx="10414000" cy="4962525"/>
          </a:xfrm>
        </p:spPr>
        <p:txBody>
          <a:bodyPr lIns="122653" tIns="61327" rIns="122653" bIns="61327"/>
          <a:lstStyle/>
          <a:p>
            <a:pPr>
              <a:lnSpc>
                <a:spcPct val="90000"/>
              </a:lnSpc>
            </a:pPr>
            <a:r>
              <a:rPr lang="en-US" altLang="en-US" sz="1700" smtClean="0"/>
              <a:t>Big SQL provides </a:t>
            </a:r>
            <a:r>
              <a:rPr lang="en-US" altLang="en-US" sz="1700" i="1" smtClean="0">
                <a:solidFill>
                  <a:srgbClr val="3333FF"/>
                </a:solidFill>
              </a:rPr>
              <a:t>rich, robust</a:t>
            </a:r>
            <a:r>
              <a:rPr lang="en-US" altLang="en-US" sz="1700" smtClean="0"/>
              <a:t>, </a:t>
            </a:r>
            <a:r>
              <a:rPr lang="en-US" altLang="en-US" sz="1700" i="1" smtClean="0">
                <a:solidFill>
                  <a:srgbClr val="3333FF"/>
                </a:solidFill>
              </a:rPr>
              <a:t>standards-based</a:t>
            </a:r>
            <a:r>
              <a:rPr lang="en-US" altLang="en-US" sz="1700" smtClean="0"/>
              <a:t> SQL support for data stored in HDFS and HBase</a:t>
            </a:r>
          </a:p>
          <a:p>
            <a:pPr lvl="1">
              <a:lnSpc>
                <a:spcPct val="90000"/>
              </a:lnSpc>
            </a:pPr>
            <a:r>
              <a:rPr lang="en-US" altLang="en-US" smtClean="0"/>
              <a:t>Uses IBM common client ODBC/JDBC drivers</a:t>
            </a:r>
          </a:p>
          <a:p>
            <a:pPr lvl="1">
              <a:lnSpc>
                <a:spcPct val="90000"/>
              </a:lnSpc>
              <a:buFont typeface="Symbol" pitchFamily="18" charset="2"/>
              <a:buNone/>
            </a:pPr>
            <a:endParaRPr lang="en-US" altLang="en-US" sz="1700" smtClean="0"/>
          </a:p>
          <a:p>
            <a:pPr>
              <a:lnSpc>
                <a:spcPct val="90000"/>
              </a:lnSpc>
            </a:pPr>
            <a:r>
              <a:rPr lang="en-US" altLang="en-US" sz="1700" smtClean="0"/>
              <a:t>Big SQL </a:t>
            </a:r>
            <a:r>
              <a:rPr lang="en-US" altLang="en-US" sz="1700" i="1" smtClean="0">
                <a:solidFill>
                  <a:srgbClr val="3333FF"/>
                </a:solidFill>
              </a:rPr>
              <a:t>fully integrates </a:t>
            </a:r>
            <a:r>
              <a:rPr lang="en-US" altLang="en-US" sz="1700" smtClean="0"/>
              <a:t>with SQL applications and tools</a:t>
            </a:r>
          </a:p>
          <a:p>
            <a:pPr lvl="1">
              <a:lnSpc>
                <a:spcPct val="90000"/>
              </a:lnSpc>
            </a:pPr>
            <a:r>
              <a:rPr lang="en-US" altLang="en-US" smtClean="0"/>
              <a:t>Existing queries run with no or few modifications*</a:t>
            </a:r>
          </a:p>
          <a:p>
            <a:pPr lvl="1">
              <a:lnSpc>
                <a:spcPct val="90000"/>
              </a:lnSpc>
            </a:pPr>
            <a:r>
              <a:rPr lang="en-US" altLang="en-US" smtClean="0"/>
              <a:t>Existing JDBC and ODBC compliant tools can be leveraged</a:t>
            </a:r>
          </a:p>
          <a:p>
            <a:pPr lvl="1">
              <a:lnSpc>
                <a:spcPct val="90000"/>
              </a:lnSpc>
              <a:buFont typeface="Symbol" pitchFamily="18" charset="2"/>
              <a:buNone/>
            </a:pPr>
            <a:endParaRPr lang="en-US" altLang="en-US" smtClean="0"/>
          </a:p>
          <a:p>
            <a:pPr>
              <a:lnSpc>
                <a:spcPct val="90000"/>
              </a:lnSpc>
            </a:pPr>
            <a:r>
              <a:rPr lang="en-US" altLang="en-US" sz="1700" smtClean="0"/>
              <a:t>Big SQL provides </a:t>
            </a:r>
            <a:r>
              <a:rPr lang="en-US" altLang="en-US" sz="1700" i="1" smtClean="0">
                <a:solidFill>
                  <a:srgbClr val="3333FF"/>
                </a:solidFill>
              </a:rPr>
              <a:t>faster</a:t>
            </a:r>
            <a:r>
              <a:rPr lang="en-US" altLang="en-US" sz="1700" smtClean="0">
                <a:solidFill>
                  <a:srgbClr val="3333FF"/>
                </a:solidFill>
              </a:rPr>
              <a:t> </a:t>
            </a:r>
            <a:r>
              <a:rPr lang="en-US" altLang="en-US" sz="1700" smtClean="0"/>
              <a:t>and</a:t>
            </a:r>
            <a:r>
              <a:rPr lang="en-US" altLang="en-US" sz="1700" smtClean="0">
                <a:solidFill>
                  <a:srgbClr val="3333FF"/>
                </a:solidFill>
              </a:rPr>
              <a:t> </a:t>
            </a:r>
            <a:r>
              <a:rPr lang="en-US" altLang="en-US" sz="1700" i="1" smtClean="0">
                <a:solidFill>
                  <a:srgbClr val="3333FF"/>
                </a:solidFill>
              </a:rPr>
              <a:t>more reliable performance</a:t>
            </a:r>
          </a:p>
          <a:p>
            <a:pPr lvl="1">
              <a:lnSpc>
                <a:spcPct val="90000"/>
              </a:lnSpc>
            </a:pPr>
            <a:r>
              <a:rPr lang="en-US" altLang="en-US" smtClean="0"/>
              <a:t>Big SQL uses more efficient access paths to the data</a:t>
            </a:r>
          </a:p>
          <a:p>
            <a:pPr lvl="1">
              <a:lnSpc>
                <a:spcPct val="90000"/>
              </a:lnSpc>
            </a:pPr>
            <a:r>
              <a:rPr lang="en-US" altLang="en-US" smtClean="0"/>
              <a:t>Big SQL is optimized to more efficiently move data over the network</a:t>
            </a:r>
          </a:p>
          <a:p>
            <a:pPr lvl="1">
              <a:lnSpc>
                <a:spcPct val="90000"/>
              </a:lnSpc>
            </a:pPr>
            <a:r>
              <a:rPr lang="en-US" altLang="en-US" sz="1700" smtClean="0"/>
              <a:t>Big SQL is capable of executing </a:t>
            </a:r>
            <a:r>
              <a:rPr lang="en-US" altLang="en-US" sz="1700" i="1" smtClean="0"/>
              <a:t>a</a:t>
            </a:r>
            <a:r>
              <a:rPr lang="en-US" altLang="en-US" i="1" smtClean="0"/>
              <a:t>ll 22 </a:t>
            </a:r>
            <a:r>
              <a:rPr lang="en-US" altLang="en-US" smtClean="0"/>
              <a:t>TPC-H and </a:t>
            </a:r>
            <a:r>
              <a:rPr lang="en-US" altLang="en-US" i="1" smtClean="0"/>
              <a:t>all 99</a:t>
            </a:r>
            <a:r>
              <a:rPr lang="en-US" altLang="en-US" smtClean="0"/>
              <a:t> TPC-DS queries without modification</a:t>
            </a:r>
          </a:p>
          <a:p>
            <a:pPr lvl="1">
              <a:lnSpc>
                <a:spcPct val="90000"/>
              </a:lnSpc>
              <a:buFont typeface="Symbol" pitchFamily="18" charset="2"/>
              <a:buNone/>
            </a:pPr>
            <a:endParaRPr lang="en-US" altLang="en-US" smtClean="0"/>
          </a:p>
          <a:p>
            <a:pPr>
              <a:lnSpc>
                <a:spcPct val="90000"/>
              </a:lnSpc>
            </a:pPr>
            <a:r>
              <a:rPr lang="en-US" altLang="en-US" sz="1700" smtClean="0"/>
              <a:t>Big SQL provides and</a:t>
            </a:r>
            <a:r>
              <a:rPr lang="en-US" altLang="en-US" sz="1700" smtClean="0">
                <a:solidFill>
                  <a:srgbClr val="3333FF"/>
                </a:solidFill>
              </a:rPr>
              <a:t> </a:t>
            </a:r>
            <a:r>
              <a:rPr lang="en-US" altLang="en-US" sz="1700" i="1" smtClean="0">
                <a:solidFill>
                  <a:srgbClr val="3333FF"/>
                </a:solidFill>
              </a:rPr>
              <a:t>enterprise grade data management</a:t>
            </a:r>
          </a:p>
          <a:p>
            <a:pPr lvl="1">
              <a:lnSpc>
                <a:spcPct val="90000"/>
              </a:lnSpc>
              <a:buClr>
                <a:srgbClr val="000000"/>
              </a:buClr>
            </a:pPr>
            <a:r>
              <a:rPr lang="en-US" altLang="en-US" smtClean="0">
                <a:solidFill>
                  <a:srgbClr val="000000"/>
                </a:solidFill>
              </a:rPr>
              <a:t>Security, Auditing, workload management …</a:t>
            </a:r>
            <a:endParaRPr lang="en-US" altLang="en-US" sz="1100" smtClean="0"/>
          </a:p>
        </p:txBody>
      </p:sp>
      <p:sp>
        <p:nvSpPr>
          <p:cNvPr id="186371"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E3F047D-9F92-4446-B069-5CA4D89D9166}" type="slidenum">
              <a:rPr lang="en-US" altLang="en-US" sz="2000">
                <a:solidFill>
                  <a:srgbClr val="FEFFFF"/>
                </a:solidFill>
              </a:rPr>
              <a:pPr/>
              <a:t>111</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6"/>
          <p:cNvSpPr>
            <a:spLocks noGrp="1"/>
          </p:cNvSpPr>
          <p:nvPr>
            <p:ph type="ctrTitle"/>
          </p:nvPr>
        </p:nvSpPr>
        <p:spPr>
          <a:xfrm>
            <a:off x="2589213" y="2514600"/>
            <a:ext cx="8915400" cy="2262188"/>
          </a:xfrm>
        </p:spPr>
        <p:txBody>
          <a:bodyPr/>
          <a:lstStyle/>
          <a:p>
            <a:pPr eaLnBrk="1" hangingPunct="1"/>
            <a:r>
              <a:rPr lang="en-US" altLang="en-US" smtClean="0"/>
              <a:t>SparkSQL</a:t>
            </a:r>
          </a:p>
        </p:txBody>
      </p:sp>
      <p:sp>
        <p:nvSpPr>
          <p:cNvPr id="8" name="Subtitle 7"/>
          <p:cNvSpPr>
            <a:spLocks noGrp="1"/>
          </p:cNvSpPr>
          <p:nvPr>
            <p:ph type="subTitle" idx="1"/>
          </p:nvPr>
        </p:nvSpPr>
        <p:spPr>
          <a:xfrm>
            <a:off x="2589213" y="4776788"/>
            <a:ext cx="8915400" cy="1127125"/>
          </a:xfrm>
        </p:spPr>
        <p:txBody>
          <a:bodyPr rtlCol="0">
            <a:normAutofit/>
          </a:bodyPr>
          <a:lstStyle/>
          <a:p>
            <a:pPr eaLnBrk="1" fontAlgn="auto" hangingPunct="1">
              <a:spcAft>
                <a:spcPts val="0"/>
              </a:spcAft>
              <a:buFont typeface="Wingdings 3" charset="2"/>
              <a:buNone/>
              <a:defRPr/>
            </a:pPr>
            <a:endParaRPr lang="en-US" dirty="0">
              <a:ea typeface="+mn-ea"/>
              <a:cs typeface="+mn-cs"/>
            </a:endParaRPr>
          </a:p>
        </p:txBody>
      </p:sp>
      <p:sp>
        <p:nvSpPr>
          <p:cNvPr id="18841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A5B3AF03-482C-4E9E-B7BD-94669EAFB5DF}"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8842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7A7B299-10F2-4EE3-8DF8-EB78A65D74EE}" type="slidenum">
              <a:rPr lang="en-US" altLang="en-US" sz="2000">
                <a:solidFill>
                  <a:srgbClr val="FEFFFF"/>
                </a:solidFill>
              </a:rPr>
              <a:pPr/>
              <a:t>112</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1" name="Picture 8" descr="Screen Shot 2015-06-09 at 7.18.1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813" y="1952625"/>
            <a:ext cx="108013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2" name="Picture 10" descr="Screen Shot 2015-06-09 at 10.23.08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5500" y="4510088"/>
            <a:ext cx="471646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3" name="TextBox 11"/>
          <p:cNvSpPr txBox="1">
            <a:spLocks noChangeArrowheads="1"/>
          </p:cNvSpPr>
          <p:nvPr/>
        </p:nvSpPr>
        <p:spPr bwMode="auto">
          <a:xfrm>
            <a:off x="6167438" y="4421188"/>
            <a:ext cx="7048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19" tIns="22859" rIns="45719" bIns="22859">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800"/>
              <a:t>From:</a:t>
            </a:r>
          </a:p>
        </p:txBody>
      </p:sp>
      <p:sp>
        <p:nvSpPr>
          <p:cNvPr id="13" name="Rectangle 12"/>
          <p:cNvSpPr>
            <a:spLocks noChangeArrowheads="1"/>
          </p:cNvSpPr>
          <p:nvPr/>
        </p:nvSpPr>
        <p:spPr bwMode="auto">
          <a:xfrm flipH="1">
            <a:off x="658813" y="2528888"/>
            <a:ext cx="7632700" cy="565150"/>
          </a:xfrm>
          <a:prstGeom prst="rect">
            <a:avLst/>
          </a:prstGeom>
          <a:noFill/>
          <a:ln w="63500">
            <a:solidFill>
              <a:srgbClr val="800000"/>
            </a:solidFill>
            <a:miter lim="0"/>
            <a:headEnd/>
            <a:tailEnd/>
          </a:ln>
          <a:effectLst>
            <a:outerShdw blurRad="38100"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txBody>
          <a:bodyPr lIns="25399" tIns="25399" rIns="25399" bIns="25399" anchor="ctr"/>
          <a:lstStyle/>
          <a:p>
            <a:pPr marL="171446" algn="ctr" eaLnBrk="1">
              <a:defRPr/>
            </a:pPr>
            <a:endParaRPr lang="en-US">
              <a:latin typeface="Century Gothic" charset="0"/>
              <a:ea typeface="MS PGothic" charset="0"/>
            </a:endParaRPr>
          </a:p>
        </p:txBody>
      </p:sp>
      <p:sp>
        <p:nvSpPr>
          <p:cNvPr id="189445" name="Title 1"/>
          <p:cNvSpPr>
            <a:spLocks noGrp="1"/>
          </p:cNvSpPr>
          <p:nvPr>
            <p:ph type="title"/>
          </p:nvPr>
        </p:nvSpPr>
        <p:spPr>
          <a:xfrm>
            <a:off x="2070100" y="623888"/>
            <a:ext cx="9890125" cy="1281112"/>
          </a:xfrm>
        </p:spPr>
        <p:txBody>
          <a:bodyPr/>
          <a:lstStyle/>
          <a:p>
            <a:r>
              <a:rPr lang="en-US" altLang="en-US" smtClean="0">
                <a:sym typeface="Wingdings" pitchFamily="2" charset="2"/>
              </a:rPr>
              <a:t>What is so great about Spark?</a:t>
            </a:r>
            <a:endParaRPr lang="en-US" altLang="en-US" smtClean="0"/>
          </a:p>
        </p:txBody>
      </p:sp>
      <p:sp>
        <p:nvSpPr>
          <p:cNvPr id="189446"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AFC845DF-F15A-4757-AA88-F05560532321}" type="slidenum">
              <a:rPr lang="en-US" altLang="en-US" sz="2000">
                <a:solidFill>
                  <a:srgbClr val="FEFFFF"/>
                </a:solidFill>
              </a:rPr>
              <a:pPr/>
              <a:t>113</a:t>
            </a:fld>
            <a:endParaRPr lang="en-US" altLang="en-US" sz="2000">
              <a:solidFill>
                <a:srgbClr val="FEFFFF"/>
              </a:solidFill>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600200"/>
            <a:ext cx="11244263" cy="4525963"/>
          </a:xfrm>
        </p:spPr>
        <p:txBody>
          <a:bodyPr/>
          <a:lstStyle/>
          <a:p>
            <a:pPr eaLnBrk="1" hangingPunct="1"/>
            <a:r>
              <a:rPr lang="en-US" altLang="en-US" sz="2000" smtClean="0"/>
              <a:t>Distributed data analytics engine, generalizing Map Reduce</a:t>
            </a:r>
          </a:p>
          <a:p>
            <a:pPr eaLnBrk="1" hangingPunct="1"/>
            <a:r>
              <a:rPr lang="en-US" altLang="en-US" sz="2000" smtClean="0"/>
              <a:t>Core engine, with streaming, SQL, machine learning, and graph processing modules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3425825"/>
            <a:ext cx="8516938"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7"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A0AEFA1-EFA7-4B08-B20C-CAF6BAE2AAB4}" type="slidenum">
              <a:rPr lang="en-US" altLang="en-US" sz="2000">
                <a:solidFill>
                  <a:srgbClr val="FEFFFF"/>
                </a:solidFill>
              </a:rPr>
              <a:pPr/>
              <a:t>114</a:t>
            </a:fld>
            <a:endParaRPr lang="en-US" altLang="en-US" sz="2000">
              <a:solidFill>
                <a:srgbClr val="FEFFFF"/>
              </a:solidFill>
            </a:endParaRPr>
          </a:p>
        </p:txBody>
      </p:sp>
      <p:sp>
        <p:nvSpPr>
          <p:cNvPr id="190468" name="Title 1"/>
          <p:cNvSpPr>
            <a:spLocks noGrp="1"/>
          </p:cNvSpPr>
          <p:nvPr>
            <p:ph type="title"/>
          </p:nvPr>
        </p:nvSpPr>
        <p:spPr>
          <a:xfrm>
            <a:off x="2070100" y="623888"/>
            <a:ext cx="9890125" cy="1281112"/>
          </a:xfrm>
        </p:spPr>
        <p:txBody>
          <a:bodyPr/>
          <a:lstStyle/>
          <a:p>
            <a:r>
              <a:rPr lang="en-US" altLang="en-US" smtClean="0">
                <a:sym typeface="Wingdings" pitchFamily="2" charset="2"/>
              </a:rPr>
              <a:t>OK, but what exactly is Spark?</a:t>
            </a:r>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6375" y="1852613"/>
            <a:ext cx="10385425" cy="4883150"/>
          </a:xfrm>
        </p:spPr>
        <p:txBody>
          <a:bodyPr/>
          <a:lstStyle/>
          <a:p>
            <a:pPr eaLnBrk="1" hangingPunct="1"/>
            <a:r>
              <a:rPr lang="en-US" altLang="en-US" sz="2800" smtClean="0">
                <a:solidFill>
                  <a:srgbClr val="800000"/>
                </a:solidFill>
              </a:rPr>
              <a:t>RDDs</a:t>
            </a:r>
          </a:p>
          <a:p>
            <a:pPr lvl="1" eaLnBrk="1" hangingPunct="1"/>
            <a:r>
              <a:rPr lang="en-US" altLang="en-US" sz="2800" smtClean="0"/>
              <a:t>Distributed collection of objects </a:t>
            </a:r>
          </a:p>
          <a:p>
            <a:pPr lvl="1" eaLnBrk="1" hangingPunct="1"/>
            <a:r>
              <a:rPr lang="en-US" altLang="en-US" sz="2800" smtClean="0"/>
              <a:t>Can be cached in memory</a:t>
            </a:r>
          </a:p>
          <a:p>
            <a:pPr eaLnBrk="1" hangingPunct="1"/>
            <a:r>
              <a:rPr lang="en-US" altLang="en-US" sz="3000" smtClean="0"/>
              <a:t>Built via parallel </a:t>
            </a:r>
            <a:r>
              <a:rPr lang="en-US" altLang="en-US" sz="3000" smtClean="0">
                <a:solidFill>
                  <a:srgbClr val="800000"/>
                </a:solidFill>
              </a:rPr>
              <a:t>transformations</a:t>
            </a:r>
            <a:r>
              <a:rPr lang="en-US" altLang="en-US" sz="3000" smtClean="0"/>
              <a:t> (map, filter, …)</a:t>
            </a:r>
          </a:p>
          <a:p>
            <a:pPr lvl="1" eaLnBrk="1" hangingPunct="1"/>
            <a:r>
              <a:rPr lang="en-US" altLang="en-US" sz="2800" smtClean="0"/>
              <a:t>Automatically rebuilt on failure based on lineage</a:t>
            </a:r>
          </a:p>
          <a:p>
            <a:pPr eaLnBrk="1" hangingPunct="1"/>
            <a:r>
              <a:rPr lang="en-US" altLang="en-US" sz="3000" smtClean="0"/>
              <a:t>DAGs of RDDs and Transformations can be (lazily) executed via actions</a:t>
            </a:r>
          </a:p>
          <a:p>
            <a:pPr lvl="1" eaLnBrk="1" hangingPunct="1"/>
            <a:r>
              <a:rPr lang="en-US" altLang="en-US" sz="2800" smtClean="0"/>
              <a:t>Examples: Export to HDFS, count number of objects</a:t>
            </a:r>
          </a:p>
          <a:p>
            <a:pPr lvl="1" eaLnBrk="1" hangingPunct="1"/>
            <a:endParaRPr lang="en-US" altLang="en-US" sz="2800" smtClean="0"/>
          </a:p>
          <a:p>
            <a:pPr lvl="1" eaLnBrk="1" hangingPunct="1"/>
            <a:endParaRPr lang="en-US" altLang="en-US" sz="2800" smtClean="0"/>
          </a:p>
        </p:txBody>
      </p:sp>
      <p:sp>
        <p:nvSpPr>
          <p:cNvPr id="191490" name="Title 1"/>
          <p:cNvSpPr>
            <a:spLocks noGrp="1"/>
          </p:cNvSpPr>
          <p:nvPr>
            <p:ph type="title"/>
          </p:nvPr>
        </p:nvSpPr>
        <p:spPr>
          <a:xfrm>
            <a:off x="2070100" y="623888"/>
            <a:ext cx="9890125" cy="1281112"/>
          </a:xfrm>
        </p:spPr>
        <p:txBody>
          <a:bodyPr/>
          <a:lstStyle/>
          <a:p>
            <a:r>
              <a:rPr lang="en-US" altLang="en-US" smtClean="0">
                <a:sym typeface="Wingdings" pitchFamily="2" charset="2"/>
              </a:rPr>
              <a:t>Spark Core:</a:t>
            </a:r>
            <a:br>
              <a:rPr lang="en-US" altLang="en-US" smtClean="0">
                <a:sym typeface="Wingdings" pitchFamily="2" charset="2"/>
              </a:rPr>
            </a:br>
            <a:r>
              <a:rPr lang="en-US" altLang="en-US" smtClean="0">
                <a:sym typeface="Wingdings" pitchFamily="2" charset="2"/>
              </a:rPr>
              <a:t>RDDs, Transformations &amp; Actions</a:t>
            </a:r>
            <a:endParaRPr lang="en-US" altLang="en-US" smtClean="0"/>
          </a:p>
        </p:txBody>
      </p:sp>
      <p:sp>
        <p:nvSpPr>
          <p:cNvPr id="191491"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26B757C-101D-4C51-8CFD-BB18A0D89680}" type="slidenum">
              <a:rPr lang="en-US" altLang="en-US" sz="2000">
                <a:solidFill>
                  <a:srgbClr val="FEFFFF"/>
                </a:solidFill>
              </a:rPr>
              <a:pPr/>
              <a:t>115</a:t>
            </a:fld>
            <a:endParaRPr lang="en-US" altLang="en-US" sz="2000">
              <a:solidFill>
                <a:srgbClr val="FEFF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39FD5F2-2649-4B11-9B9A-FFBDCDA02872}"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19251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CB74B69-EEBD-42D0-907A-84FCA0F9A4D3}" type="slidenum">
              <a:rPr lang="en-US" altLang="en-US" sz="2000">
                <a:solidFill>
                  <a:srgbClr val="FEFFFF"/>
                </a:solidFill>
              </a:rPr>
              <a:pPr/>
              <a:t>116</a:t>
            </a:fld>
            <a:endParaRPr lang="en-US" altLang="en-US" sz="2000">
              <a:solidFill>
                <a:srgbClr val="FEFFFF"/>
              </a:solidFill>
            </a:endParaRPr>
          </a:p>
        </p:txBody>
      </p:sp>
      <p:pic>
        <p:nvPicPr>
          <p:cNvPr id="192516" name="Picture 3" descr="Screen Shot 2015-09-01 at 9.50.35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3513" y="1660525"/>
            <a:ext cx="9394825"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7" name="Title 1"/>
          <p:cNvSpPr>
            <a:spLocks noGrp="1"/>
          </p:cNvSpPr>
          <p:nvPr>
            <p:ph type="title"/>
          </p:nvPr>
        </p:nvSpPr>
        <p:spPr>
          <a:xfrm>
            <a:off x="2592388" y="623888"/>
            <a:ext cx="8912225" cy="1281112"/>
          </a:xfrm>
        </p:spPr>
        <p:txBody>
          <a:bodyPr/>
          <a:lstStyle/>
          <a:p>
            <a:r>
              <a:rPr lang="en-US" altLang="en-US" smtClean="0">
                <a:sym typeface="Wingdings" pitchFamily="2" charset="2"/>
              </a:rPr>
              <a:t>Spark’s DAG Execution</a:t>
            </a:r>
            <a:endParaRPr lang="en-US" altLang="en-US"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Content Placeholder 2"/>
          <p:cNvSpPr>
            <a:spLocks noGrp="1"/>
          </p:cNvSpPr>
          <p:nvPr>
            <p:ph idx="1"/>
          </p:nvPr>
        </p:nvSpPr>
        <p:spPr>
          <a:xfrm>
            <a:off x="625475" y="1544638"/>
            <a:ext cx="10972800" cy="868362"/>
          </a:xfrm>
        </p:spPr>
        <p:txBody>
          <a:bodyPr/>
          <a:lstStyle/>
          <a:p>
            <a:pPr eaLnBrk="1" hangingPunct="1"/>
            <a:r>
              <a:rPr lang="en-US" altLang="en-US" sz="2400" smtClean="0"/>
              <a:t>Building a real-world big data application without and with Spark: </a:t>
            </a:r>
          </a:p>
        </p:txBody>
      </p:sp>
      <p:sp>
        <p:nvSpPr>
          <p:cNvPr id="194562" name="TextBox 20"/>
          <p:cNvSpPr txBox="1">
            <a:spLocks noChangeArrowheads="1"/>
          </p:cNvSpPr>
          <p:nvPr/>
        </p:nvSpPr>
        <p:spPr bwMode="auto">
          <a:xfrm>
            <a:off x="11053763" y="31321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800">
                <a:latin typeface="Helvetica Neue Light" charset="0"/>
              </a:rPr>
              <a:t>…</a:t>
            </a:r>
          </a:p>
        </p:txBody>
      </p:sp>
      <p:grpSp>
        <p:nvGrpSpPr>
          <p:cNvPr id="194563" name="Group 11"/>
          <p:cNvGrpSpPr>
            <a:grpSpLocks/>
          </p:cNvGrpSpPr>
          <p:nvPr/>
        </p:nvGrpSpPr>
        <p:grpSpPr bwMode="auto">
          <a:xfrm>
            <a:off x="754063" y="2819400"/>
            <a:ext cx="3206750" cy="762000"/>
            <a:chOff x="609600" y="2971800"/>
            <a:chExt cx="2208692" cy="762000"/>
          </a:xfrm>
        </p:grpSpPr>
        <p:sp>
          <p:nvSpPr>
            <p:cNvPr id="4" name="Rectangle 3"/>
            <p:cNvSpPr/>
            <p:nvPr/>
          </p:nvSpPr>
          <p:spPr>
            <a:xfrm>
              <a:off x="609600" y="2971800"/>
              <a:ext cx="939240" cy="762000"/>
            </a:xfrm>
            <a:prstGeom prst="rect">
              <a:avLst/>
            </a:prstGeom>
            <a:ln w="12700" cmpd="sng">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100" dirty="0">
                  <a:latin typeface="Helvetica Neue Light"/>
                  <a:cs typeface="Helvetica Neue Light"/>
                </a:rPr>
                <a:t>HDFS read</a:t>
              </a:r>
            </a:p>
          </p:txBody>
        </p:sp>
        <p:sp>
          <p:nvSpPr>
            <p:cNvPr id="6" name="Rectangle 5"/>
            <p:cNvSpPr/>
            <p:nvPr/>
          </p:nvSpPr>
          <p:spPr>
            <a:xfrm>
              <a:off x="1879051" y="2971800"/>
              <a:ext cx="939241" cy="762000"/>
            </a:xfrm>
            <a:prstGeom prst="rect">
              <a:avLst/>
            </a:prstGeom>
            <a:ln w="12700" cmpd="sng">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100" dirty="0">
                  <a:latin typeface="Helvetica Neue Light"/>
                  <a:cs typeface="Helvetica Neue Light"/>
                </a:rPr>
                <a:t>HDFS write</a:t>
              </a:r>
            </a:p>
          </p:txBody>
        </p:sp>
        <p:sp>
          <p:nvSpPr>
            <p:cNvPr id="5" name="Rectangle 4"/>
            <p:cNvSpPr/>
            <p:nvPr/>
          </p:nvSpPr>
          <p:spPr>
            <a:xfrm>
              <a:off x="1545708" y="2971800"/>
              <a:ext cx="331906" cy="762000"/>
            </a:xfrm>
            <a:prstGeom prst="rect">
              <a:avLst/>
            </a:prstGeom>
            <a:ln w="12700" cmpd="sng">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vert="vert270" anchor="ctr"/>
            <a:lstStyle/>
            <a:p>
              <a:pPr algn="ctr">
                <a:defRPr/>
              </a:pPr>
              <a:r>
                <a:rPr lang="en-US" sz="2100" dirty="0">
                  <a:latin typeface="Helvetica Neue Light"/>
                  <a:cs typeface="Helvetica Neue Light"/>
                </a:rPr>
                <a:t>ETL</a:t>
              </a:r>
            </a:p>
          </p:txBody>
        </p:sp>
      </p:grpSp>
      <p:grpSp>
        <p:nvGrpSpPr>
          <p:cNvPr id="194564" name="Group 12"/>
          <p:cNvGrpSpPr>
            <a:grpSpLocks/>
          </p:cNvGrpSpPr>
          <p:nvPr/>
        </p:nvGrpSpPr>
        <p:grpSpPr bwMode="auto">
          <a:xfrm>
            <a:off x="4294188" y="2819400"/>
            <a:ext cx="3213100" cy="762000"/>
            <a:chOff x="609600" y="2971800"/>
            <a:chExt cx="2211886" cy="762000"/>
          </a:xfrm>
        </p:grpSpPr>
        <p:sp>
          <p:nvSpPr>
            <p:cNvPr id="14" name="Rectangle 13"/>
            <p:cNvSpPr/>
            <p:nvPr/>
          </p:nvSpPr>
          <p:spPr>
            <a:xfrm>
              <a:off x="609600" y="2971800"/>
              <a:ext cx="938740" cy="762000"/>
            </a:xfrm>
            <a:prstGeom prst="rect">
              <a:avLst/>
            </a:prstGeom>
            <a:ln w="12700" cmpd="sng">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100" dirty="0">
                  <a:latin typeface="Helvetica Neue Light"/>
                  <a:cs typeface="Helvetica Neue Light"/>
                </a:rPr>
                <a:t>HDFS read</a:t>
              </a:r>
            </a:p>
          </p:txBody>
        </p:sp>
        <p:sp>
          <p:nvSpPr>
            <p:cNvPr id="15" name="Rectangle 14"/>
            <p:cNvSpPr/>
            <p:nvPr/>
          </p:nvSpPr>
          <p:spPr>
            <a:xfrm>
              <a:off x="1882746" y="2971800"/>
              <a:ext cx="938740" cy="762000"/>
            </a:xfrm>
            <a:prstGeom prst="rect">
              <a:avLst/>
            </a:prstGeom>
            <a:ln w="12700" cmpd="sng">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100" dirty="0">
                  <a:latin typeface="Helvetica Neue Light"/>
                  <a:cs typeface="Helvetica Neue Light"/>
                </a:rPr>
                <a:t>HDFS write</a:t>
              </a:r>
            </a:p>
          </p:txBody>
        </p:sp>
        <p:sp>
          <p:nvSpPr>
            <p:cNvPr id="16" name="Rectangle 15"/>
            <p:cNvSpPr/>
            <p:nvPr/>
          </p:nvSpPr>
          <p:spPr>
            <a:xfrm>
              <a:off x="1548902" y="2971800"/>
              <a:ext cx="331906" cy="762000"/>
            </a:xfrm>
            <a:prstGeom prst="rect">
              <a:avLst/>
            </a:prstGeom>
            <a:ln w="12700" cmpd="sng">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2100" dirty="0">
                  <a:latin typeface="Helvetica Neue Light"/>
                  <a:cs typeface="Helvetica Neue Light"/>
                </a:rPr>
                <a:t>train</a:t>
              </a:r>
            </a:p>
          </p:txBody>
        </p:sp>
      </p:grpSp>
      <p:grpSp>
        <p:nvGrpSpPr>
          <p:cNvPr id="194565" name="Group 16"/>
          <p:cNvGrpSpPr>
            <a:grpSpLocks/>
          </p:cNvGrpSpPr>
          <p:nvPr/>
        </p:nvGrpSpPr>
        <p:grpSpPr bwMode="auto">
          <a:xfrm>
            <a:off x="7793038" y="2819400"/>
            <a:ext cx="3208337" cy="762000"/>
            <a:chOff x="609600" y="2971800"/>
            <a:chExt cx="2208692" cy="762000"/>
          </a:xfrm>
        </p:grpSpPr>
        <p:sp>
          <p:nvSpPr>
            <p:cNvPr id="18" name="Rectangle 17"/>
            <p:cNvSpPr/>
            <p:nvPr/>
          </p:nvSpPr>
          <p:spPr>
            <a:xfrm>
              <a:off x="609600" y="2971800"/>
              <a:ext cx="938776" cy="762000"/>
            </a:xfrm>
            <a:prstGeom prst="rect">
              <a:avLst/>
            </a:prstGeom>
            <a:ln w="12700" cmpd="sng">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100" dirty="0">
                  <a:latin typeface="Helvetica Neue Light"/>
                  <a:cs typeface="Helvetica Neue Light"/>
                </a:rPr>
                <a:t>HDFS read</a:t>
              </a:r>
            </a:p>
          </p:txBody>
        </p:sp>
        <p:sp>
          <p:nvSpPr>
            <p:cNvPr id="19" name="Rectangle 18"/>
            <p:cNvSpPr/>
            <p:nvPr/>
          </p:nvSpPr>
          <p:spPr>
            <a:xfrm>
              <a:off x="1879516" y="2971800"/>
              <a:ext cx="938776" cy="762000"/>
            </a:xfrm>
            <a:prstGeom prst="rect">
              <a:avLst/>
            </a:prstGeom>
            <a:ln w="12700" cmpd="sng">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100" dirty="0">
                  <a:latin typeface="Helvetica Neue Light"/>
                  <a:cs typeface="Helvetica Neue Light"/>
                </a:rPr>
                <a:t>HDFS write</a:t>
              </a:r>
            </a:p>
          </p:txBody>
        </p:sp>
        <p:sp>
          <p:nvSpPr>
            <p:cNvPr id="20" name="Rectangle 19"/>
            <p:cNvSpPr/>
            <p:nvPr/>
          </p:nvSpPr>
          <p:spPr>
            <a:xfrm>
              <a:off x="1548902" y="2971800"/>
              <a:ext cx="331906" cy="762000"/>
            </a:xfrm>
            <a:prstGeom prst="rect">
              <a:avLst/>
            </a:prstGeom>
            <a:ln w="12700" cmpd="sng">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vert="vert270" anchor="ctr"/>
            <a:lstStyle/>
            <a:p>
              <a:pPr algn="ctr">
                <a:defRPr/>
              </a:pPr>
              <a:r>
                <a:rPr lang="en-US" sz="2100" dirty="0">
                  <a:latin typeface="Helvetica Neue Light"/>
                  <a:cs typeface="Helvetica Neue Light"/>
                </a:rPr>
                <a:t>query</a:t>
              </a:r>
            </a:p>
          </p:txBody>
        </p:sp>
      </p:grpSp>
      <p:grpSp>
        <p:nvGrpSpPr>
          <p:cNvPr id="43" name="Group 42"/>
          <p:cNvGrpSpPr>
            <a:grpSpLocks/>
          </p:cNvGrpSpPr>
          <p:nvPr/>
        </p:nvGrpSpPr>
        <p:grpSpPr bwMode="auto">
          <a:xfrm>
            <a:off x="3844925" y="5613400"/>
            <a:ext cx="4270375" cy="838200"/>
            <a:chOff x="2936557" y="5486400"/>
            <a:chExt cx="3203022" cy="838200"/>
          </a:xfrm>
        </p:grpSpPr>
        <p:cxnSp>
          <p:nvCxnSpPr>
            <p:cNvPr id="31" name="Straight Arrow Connector 30"/>
            <p:cNvCxnSpPr/>
            <p:nvPr/>
          </p:nvCxnSpPr>
          <p:spPr>
            <a:xfrm>
              <a:off x="2936557" y="5486400"/>
              <a:ext cx="1165710" cy="457200"/>
            </a:xfrm>
            <a:prstGeom prst="straightConnector1">
              <a:avLst/>
            </a:prstGeom>
            <a:ln w="3810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3" name="Can 32"/>
            <p:cNvSpPr/>
            <p:nvPr/>
          </p:nvSpPr>
          <p:spPr>
            <a:xfrm>
              <a:off x="4458290" y="5638800"/>
              <a:ext cx="722764" cy="685800"/>
            </a:xfrm>
            <a:prstGeom prst="can">
              <a:avLst/>
            </a:prstGeom>
            <a:ln w="12700" cmpd="sng">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latin typeface="Helvetica Neue Light"/>
                <a:cs typeface="Helvetica Neue Light"/>
              </a:endParaRPr>
            </a:p>
          </p:txBody>
        </p:sp>
        <p:sp>
          <p:nvSpPr>
            <p:cNvPr id="194583" name="TextBox 33"/>
            <p:cNvSpPr txBox="1">
              <a:spLocks noChangeArrowheads="1"/>
            </p:cNvSpPr>
            <p:nvPr/>
          </p:nvSpPr>
          <p:spPr bwMode="auto">
            <a:xfrm>
              <a:off x="5558579" y="5715000"/>
              <a:ext cx="5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800">
                  <a:latin typeface="Helvetica Neue Light" charset="0"/>
                </a:rPr>
                <a:t>HDFS</a:t>
              </a:r>
            </a:p>
          </p:txBody>
        </p:sp>
      </p:grpSp>
      <p:grpSp>
        <p:nvGrpSpPr>
          <p:cNvPr id="42" name="Group 41"/>
          <p:cNvGrpSpPr>
            <a:grpSpLocks/>
          </p:cNvGrpSpPr>
          <p:nvPr/>
        </p:nvGrpSpPr>
        <p:grpSpPr bwMode="auto">
          <a:xfrm>
            <a:off x="3844925" y="4470400"/>
            <a:ext cx="5076825" cy="939800"/>
            <a:chOff x="2936557" y="4343400"/>
            <a:chExt cx="3807143" cy="939800"/>
          </a:xfrm>
        </p:grpSpPr>
        <p:pic>
          <p:nvPicPr>
            <p:cNvPr id="194577" name="Picture 31" descr="Screen Shot 2013-11-15 at 4.32.12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6109" y="4343400"/>
              <a:ext cx="1027891" cy="87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Arrow Connector 28"/>
            <p:cNvCxnSpPr/>
            <p:nvPr/>
          </p:nvCxnSpPr>
          <p:spPr>
            <a:xfrm flipV="1">
              <a:off x="2936557" y="4876800"/>
              <a:ext cx="1155953" cy="381000"/>
            </a:xfrm>
            <a:prstGeom prst="straightConnector1">
              <a:avLst/>
            </a:prstGeom>
            <a:ln w="3810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194579" name="Picture 37" descr="Screen Shot 2013-11-15 at 4.36.47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9048" y="4790982"/>
              <a:ext cx="1185173" cy="49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0" name="Picture 38" descr="Screen Shot 2013-11-15 at 4.38.02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4353309"/>
              <a:ext cx="1397000" cy="47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609600" y="4267200"/>
            <a:ext cx="10972800" cy="1614488"/>
            <a:chOff x="457200" y="4140200"/>
            <a:chExt cx="8229600" cy="1614784"/>
          </a:xfrm>
        </p:grpSpPr>
        <p:sp>
          <p:nvSpPr>
            <p:cNvPr id="23" name="Rectangle 22"/>
            <p:cNvSpPr/>
            <p:nvPr/>
          </p:nvSpPr>
          <p:spPr>
            <a:xfrm>
              <a:off x="533400" y="4992844"/>
              <a:ext cx="1022747" cy="762140"/>
            </a:xfrm>
            <a:prstGeom prst="rect">
              <a:avLst/>
            </a:prstGeom>
            <a:ln w="12700" cmpd="sng">
              <a:headEnd type="none" w="med" len="med"/>
              <a:tailEnd type="none"/>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100" dirty="0">
                  <a:latin typeface="Helvetica Neue Light"/>
                  <a:cs typeface="Helvetica Neue Light"/>
                </a:rPr>
                <a:t>HDFS read</a:t>
              </a:r>
            </a:p>
          </p:txBody>
        </p:sp>
        <p:sp>
          <p:nvSpPr>
            <p:cNvPr id="25" name="Rectangle 24"/>
            <p:cNvSpPr/>
            <p:nvPr/>
          </p:nvSpPr>
          <p:spPr>
            <a:xfrm>
              <a:off x="1554226" y="4992984"/>
              <a:ext cx="361512" cy="762000"/>
            </a:xfrm>
            <a:prstGeom prst="rect">
              <a:avLst/>
            </a:prstGeom>
            <a:ln w="12700" cmpd="sng">
              <a:headEnd type="none" w="med" len="med"/>
              <a:tailEnd type="none"/>
            </a:ln>
          </p:spPr>
          <p:style>
            <a:lnRef idx="2">
              <a:schemeClr val="accent2">
                <a:shade val="50000"/>
              </a:schemeClr>
            </a:lnRef>
            <a:fillRef idx="1">
              <a:schemeClr val="accent2"/>
            </a:fillRef>
            <a:effectRef idx="0">
              <a:schemeClr val="accent2"/>
            </a:effectRef>
            <a:fontRef idx="minor">
              <a:schemeClr val="lt1"/>
            </a:fontRef>
          </p:style>
          <p:txBody>
            <a:bodyPr vert="vert270" anchor="ctr"/>
            <a:lstStyle/>
            <a:p>
              <a:pPr algn="ctr">
                <a:defRPr/>
              </a:pPr>
              <a:r>
                <a:rPr lang="en-US" sz="2100" dirty="0">
                  <a:latin typeface="Helvetica Neue Light"/>
                  <a:cs typeface="Helvetica Neue Light"/>
                </a:rPr>
                <a:t>ETL</a:t>
              </a:r>
            </a:p>
          </p:txBody>
        </p:sp>
        <p:sp>
          <p:nvSpPr>
            <p:cNvPr id="26" name="Rectangle 25"/>
            <p:cNvSpPr/>
            <p:nvPr/>
          </p:nvSpPr>
          <p:spPr>
            <a:xfrm>
              <a:off x="1915164" y="4992984"/>
              <a:ext cx="361512" cy="760116"/>
            </a:xfrm>
            <a:prstGeom prst="rect">
              <a:avLst/>
            </a:prstGeom>
            <a:ln w="12700" cmpd="sng">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2100" dirty="0">
                  <a:latin typeface="Helvetica Neue Light"/>
                  <a:cs typeface="Helvetica Neue Light"/>
                </a:rPr>
                <a:t>train</a:t>
              </a:r>
            </a:p>
          </p:txBody>
        </p:sp>
        <p:sp>
          <p:nvSpPr>
            <p:cNvPr id="27" name="Rectangle 26"/>
            <p:cNvSpPr/>
            <p:nvPr/>
          </p:nvSpPr>
          <p:spPr>
            <a:xfrm>
              <a:off x="2276677" y="4992984"/>
              <a:ext cx="361512" cy="760116"/>
            </a:xfrm>
            <a:prstGeom prst="rect">
              <a:avLst/>
            </a:prstGeom>
            <a:ln w="12700" cmpd="sng">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vert="vert270" anchor="ctr"/>
            <a:lstStyle/>
            <a:p>
              <a:pPr algn="ctr">
                <a:defRPr/>
              </a:pPr>
              <a:r>
                <a:rPr lang="en-US" sz="2100" dirty="0">
                  <a:latin typeface="Helvetica Neue Light"/>
                  <a:cs typeface="Helvetica Neue Light"/>
                </a:rPr>
                <a:t>query</a:t>
              </a:r>
            </a:p>
          </p:txBody>
        </p:sp>
        <p:sp>
          <p:nvSpPr>
            <p:cNvPr id="194576" name="Content Placeholder 2"/>
            <p:cNvSpPr txBox="1">
              <a:spLocks/>
            </p:cNvSpPr>
            <p:nvPr/>
          </p:nvSpPr>
          <p:spPr bwMode="auto">
            <a:xfrm>
              <a:off x="457200" y="4140200"/>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spcBef>
                  <a:spcPts val="2000"/>
                </a:spcBef>
              </a:pPr>
              <a:r>
                <a:rPr lang="en-US" altLang="en-US" sz="3200">
                  <a:latin typeface="Helvetica Neue Light" charset="0"/>
                </a:rPr>
                <a:t>With Spark:</a:t>
              </a:r>
            </a:p>
            <a:p>
              <a:pPr>
                <a:spcBef>
                  <a:spcPts val="2000"/>
                </a:spcBef>
              </a:pPr>
              <a:endParaRPr lang="en-US" altLang="en-US" sz="3200">
                <a:latin typeface="Helvetica Neue Light" charset="0"/>
              </a:endParaRPr>
            </a:p>
          </p:txBody>
        </p:sp>
      </p:grpSp>
      <p:sp>
        <p:nvSpPr>
          <p:cNvPr id="35" name="TextBox 34"/>
          <p:cNvSpPr txBox="1">
            <a:spLocks noChangeArrowheads="1"/>
          </p:cNvSpPr>
          <p:nvPr/>
        </p:nvSpPr>
        <p:spPr bwMode="auto">
          <a:xfrm>
            <a:off x="9786938" y="4481513"/>
            <a:ext cx="1198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800">
                <a:latin typeface="Helvetica Neue Light" charset="0"/>
              </a:rPr>
              <a:t>Interactive</a:t>
            </a:r>
            <a:br>
              <a:rPr lang="en-US" altLang="en-US" sz="1800">
                <a:latin typeface="Helvetica Neue Light" charset="0"/>
              </a:rPr>
            </a:br>
            <a:r>
              <a:rPr lang="en-US" altLang="en-US" sz="1800">
                <a:latin typeface="Helvetica Neue Light" charset="0"/>
              </a:rPr>
              <a:t>analysis</a:t>
            </a:r>
          </a:p>
        </p:txBody>
      </p:sp>
      <p:sp>
        <p:nvSpPr>
          <p:cNvPr id="194570" name="Title 1"/>
          <p:cNvSpPr>
            <a:spLocks noGrp="1"/>
          </p:cNvSpPr>
          <p:nvPr>
            <p:ph type="title"/>
          </p:nvPr>
        </p:nvSpPr>
        <p:spPr>
          <a:xfrm>
            <a:off x="2592388" y="623888"/>
            <a:ext cx="8912225" cy="1281112"/>
          </a:xfrm>
        </p:spPr>
        <p:txBody>
          <a:bodyPr/>
          <a:lstStyle/>
          <a:p>
            <a:r>
              <a:rPr lang="en-US" altLang="en-US" smtClean="0"/>
              <a:t>Why Application Developers love Spark</a:t>
            </a:r>
          </a:p>
        </p:txBody>
      </p:sp>
      <p:sp>
        <p:nvSpPr>
          <p:cNvPr id="194571"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0FC5582-A525-444D-B049-B9CD9D1D54CF}" type="slidenum">
              <a:rPr lang="en-US" altLang="en-US" sz="2000">
                <a:solidFill>
                  <a:srgbClr val="FEFFFF"/>
                </a:solidFill>
              </a:rPr>
              <a:pPr/>
              <a:t>117</a:t>
            </a:fld>
            <a:endParaRPr lang="en-US" altLang="en-US" sz="2000">
              <a:solidFill>
                <a:srgbClr val="FEFF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noChangeArrowheads="1"/>
          </p:cNvSpPr>
          <p:nvPr/>
        </p:nvSpPr>
        <p:spPr bwMode="auto">
          <a:xfrm>
            <a:off x="2438400" y="2238375"/>
            <a:ext cx="2946400" cy="990600"/>
          </a:xfrm>
          <a:prstGeom prst="roundRect">
            <a:avLst>
              <a:gd name="adj" fmla="val 16667"/>
            </a:avLst>
          </a:prstGeom>
          <a:gradFill rotWithShape="1">
            <a:gsLst>
              <a:gs pos="0">
                <a:srgbClr val="8D5DD1"/>
              </a:gs>
              <a:gs pos="100000">
                <a:srgbClr val="7536C4"/>
              </a:gs>
            </a:gsLst>
            <a:lin ang="5400000"/>
          </a:gradFill>
          <a:ln w="9525" cap="rnd">
            <a:solidFill>
              <a:srgbClr val="783DC3"/>
            </a:solidFill>
            <a:round/>
            <a:headEnd/>
            <a:tailEnd/>
          </a:ln>
          <a:effectLst>
            <a:outerShdw blurRad="38100" dist="25400" dir="5400000" rotWithShape="0">
              <a:srgbClr val="808080">
                <a:alpha val="25000"/>
              </a:srgbClr>
            </a:outerShdw>
          </a:effectLst>
        </p:spPr>
        <p:txBody>
          <a:bodyPr anchor="ctr"/>
          <a:lstStyle/>
          <a:p>
            <a:pPr algn="ctr">
              <a:defRPr/>
            </a:pPr>
            <a:r>
              <a:rPr lang="en-US" sz="2400" dirty="0">
                <a:solidFill>
                  <a:schemeClr val="lt1"/>
                </a:solidFill>
                <a:latin typeface="+mn-lt"/>
                <a:ea typeface="+mn-ea"/>
              </a:rPr>
              <a:t>Raw JSON Tweets</a:t>
            </a:r>
          </a:p>
        </p:txBody>
      </p:sp>
      <p:sp>
        <p:nvSpPr>
          <p:cNvPr id="5" name="Rounded Rectangle 4"/>
          <p:cNvSpPr>
            <a:spLocks noChangeArrowheads="1"/>
          </p:cNvSpPr>
          <p:nvPr/>
        </p:nvSpPr>
        <p:spPr bwMode="auto">
          <a:xfrm>
            <a:off x="2438400" y="3762375"/>
            <a:ext cx="2946400" cy="990600"/>
          </a:xfrm>
          <a:prstGeom prst="roundRect">
            <a:avLst>
              <a:gd name="adj" fmla="val 16667"/>
            </a:avLst>
          </a:prstGeom>
          <a:gradFill rotWithShape="1">
            <a:gsLst>
              <a:gs pos="0">
                <a:srgbClr val="8D5DD1"/>
              </a:gs>
              <a:gs pos="100000">
                <a:srgbClr val="7536C4"/>
              </a:gs>
            </a:gsLst>
            <a:lin ang="5400000"/>
          </a:gradFill>
          <a:ln w="9525" cap="rnd">
            <a:solidFill>
              <a:srgbClr val="783DC3"/>
            </a:solidFill>
            <a:round/>
            <a:headEnd/>
            <a:tailEnd/>
          </a:ln>
          <a:effectLst>
            <a:outerShdw blurRad="38100" dist="25400" dir="5400000" rotWithShape="0">
              <a:srgbClr val="808080">
                <a:alpha val="25000"/>
              </a:srgbClr>
            </a:outerShdw>
          </a:effectLst>
        </p:spPr>
        <p:txBody>
          <a:bodyPr anchor="ctr"/>
          <a:lstStyle/>
          <a:p>
            <a:pPr algn="ctr">
              <a:defRPr/>
            </a:pPr>
            <a:r>
              <a:rPr lang="en-US" sz="2400" dirty="0">
                <a:solidFill>
                  <a:schemeClr val="lt1"/>
                </a:solidFill>
                <a:latin typeface="+mn-lt"/>
                <a:ea typeface="+mn-ea"/>
              </a:rPr>
              <a:t>SQL</a:t>
            </a:r>
          </a:p>
        </p:txBody>
      </p:sp>
      <p:sp>
        <p:nvSpPr>
          <p:cNvPr id="6" name="Rounded Rectangle 5"/>
          <p:cNvSpPr>
            <a:spLocks noChangeArrowheads="1"/>
          </p:cNvSpPr>
          <p:nvPr/>
        </p:nvSpPr>
        <p:spPr bwMode="auto">
          <a:xfrm>
            <a:off x="6299200" y="3762375"/>
            <a:ext cx="2946400" cy="990600"/>
          </a:xfrm>
          <a:prstGeom prst="roundRect">
            <a:avLst>
              <a:gd name="adj" fmla="val 16667"/>
            </a:avLst>
          </a:prstGeom>
          <a:gradFill rotWithShape="1">
            <a:gsLst>
              <a:gs pos="0">
                <a:srgbClr val="8D5DD1"/>
              </a:gs>
              <a:gs pos="100000">
                <a:srgbClr val="7536C4"/>
              </a:gs>
            </a:gsLst>
            <a:lin ang="5400000"/>
          </a:gradFill>
          <a:ln w="9525" cap="rnd">
            <a:solidFill>
              <a:srgbClr val="783DC3"/>
            </a:solidFill>
            <a:round/>
            <a:headEnd/>
            <a:tailEnd/>
          </a:ln>
          <a:effectLst>
            <a:outerShdw blurRad="38100" dist="25400" dir="5400000" rotWithShape="0">
              <a:srgbClr val="808080">
                <a:alpha val="25000"/>
              </a:srgbClr>
            </a:outerShdw>
          </a:effectLst>
        </p:spPr>
        <p:txBody>
          <a:bodyPr anchor="ctr"/>
          <a:lstStyle/>
          <a:p>
            <a:pPr algn="ctr">
              <a:defRPr/>
            </a:pPr>
            <a:r>
              <a:rPr lang="en-US" sz="2400" dirty="0">
                <a:solidFill>
                  <a:schemeClr val="lt1"/>
                </a:solidFill>
                <a:latin typeface="+mn-lt"/>
                <a:ea typeface="+mn-ea"/>
              </a:rPr>
              <a:t>Machine Learning</a:t>
            </a:r>
          </a:p>
        </p:txBody>
      </p:sp>
      <p:sp>
        <p:nvSpPr>
          <p:cNvPr id="7" name="Rounded Rectangle 6"/>
          <p:cNvSpPr>
            <a:spLocks noChangeArrowheads="1"/>
          </p:cNvSpPr>
          <p:nvPr/>
        </p:nvSpPr>
        <p:spPr bwMode="auto">
          <a:xfrm>
            <a:off x="6299200" y="2238375"/>
            <a:ext cx="2946400" cy="990600"/>
          </a:xfrm>
          <a:prstGeom prst="roundRect">
            <a:avLst>
              <a:gd name="adj" fmla="val 16667"/>
            </a:avLst>
          </a:prstGeom>
          <a:gradFill rotWithShape="1">
            <a:gsLst>
              <a:gs pos="0">
                <a:srgbClr val="8D5DD1"/>
              </a:gs>
              <a:gs pos="100000">
                <a:srgbClr val="7536C4"/>
              </a:gs>
            </a:gsLst>
            <a:lin ang="5400000"/>
          </a:gradFill>
          <a:ln w="9525" cap="rnd">
            <a:solidFill>
              <a:srgbClr val="783DC3"/>
            </a:solidFill>
            <a:round/>
            <a:headEnd/>
            <a:tailEnd/>
          </a:ln>
          <a:effectLst>
            <a:outerShdw blurRad="38100" dist="25400" dir="5400000" rotWithShape="0">
              <a:srgbClr val="808080">
                <a:alpha val="25000"/>
              </a:srgbClr>
            </a:outerShdw>
          </a:effectLst>
        </p:spPr>
        <p:txBody>
          <a:bodyPr anchor="ctr"/>
          <a:lstStyle/>
          <a:p>
            <a:pPr algn="ctr">
              <a:defRPr/>
            </a:pPr>
            <a:r>
              <a:rPr lang="en-US" sz="2400" dirty="0">
                <a:solidFill>
                  <a:schemeClr val="lt1"/>
                </a:solidFill>
                <a:latin typeface="+mn-lt"/>
                <a:ea typeface="+mn-ea"/>
              </a:rPr>
              <a:t>Streaming</a:t>
            </a:r>
          </a:p>
        </p:txBody>
      </p:sp>
      <p:cxnSp>
        <p:nvCxnSpPr>
          <p:cNvPr id="8" name="Straight Arrow Connector 7"/>
          <p:cNvCxnSpPr>
            <a:stCxn id="4" idx="2"/>
            <a:endCxn id="5" idx="0"/>
          </p:cNvCxnSpPr>
          <p:nvPr/>
        </p:nvCxnSpPr>
        <p:spPr>
          <a:xfrm>
            <a:off x="3911600" y="3228975"/>
            <a:ext cx="0" cy="533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a:endCxn id="6" idx="1"/>
          </p:cNvCxnSpPr>
          <p:nvPr/>
        </p:nvCxnSpPr>
        <p:spPr>
          <a:xfrm>
            <a:off x="5384800" y="4257675"/>
            <a:ext cx="9144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0"/>
            <a:endCxn id="7" idx="2"/>
          </p:cNvCxnSpPr>
          <p:nvPr/>
        </p:nvCxnSpPr>
        <p:spPr>
          <a:xfrm flipV="1">
            <a:off x="7772400" y="3228975"/>
            <a:ext cx="0" cy="533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5592" name="Title 1"/>
          <p:cNvSpPr>
            <a:spLocks noGrp="1"/>
          </p:cNvSpPr>
          <p:nvPr>
            <p:ph type="title"/>
          </p:nvPr>
        </p:nvSpPr>
        <p:spPr>
          <a:xfrm>
            <a:off x="2592388" y="623888"/>
            <a:ext cx="8912225" cy="1281112"/>
          </a:xfrm>
        </p:spPr>
        <p:txBody>
          <a:bodyPr/>
          <a:lstStyle/>
          <a:p>
            <a:r>
              <a:rPr lang="en-US" altLang="en-US" smtClean="0"/>
              <a:t>An Example App</a:t>
            </a:r>
          </a:p>
        </p:txBody>
      </p:sp>
      <p:sp>
        <p:nvSpPr>
          <p:cNvPr id="195593"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6F4A2E3-3083-4C72-8A6F-0BBD537A02E6}" type="slidenum">
              <a:rPr lang="en-US" altLang="en-US" sz="2000">
                <a:solidFill>
                  <a:srgbClr val="FEFFFF"/>
                </a:solidFill>
              </a:rPr>
              <a:pPr/>
              <a:t>118</a:t>
            </a:fld>
            <a:endParaRPr lang="en-US" altLang="en-US" sz="2000">
              <a:solidFill>
                <a:srgbClr val="FE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11"/>
          <p:cNvSpPr>
            <a:spLocks noChangeArrowheads="1"/>
          </p:cNvSpPr>
          <p:nvPr/>
        </p:nvSpPr>
        <p:spPr bwMode="auto">
          <a:xfrm>
            <a:off x="2552700" y="-47625"/>
            <a:ext cx="14020800" cy="724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500">
                <a:solidFill>
                  <a:srgbClr val="C70040"/>
                </a:solidFill>
                <a:latin typeface="Consolas" pitchFamily="49" charset="0"/>
              </a:rPr>
              <a:t>import</a:t>
            </a:r>
            <a:r>
              <a:rPr lang="en-US" altLang="en-US" sz="1500">
                <a:solidFill>
                  <a:srgbClr val="000000"/>
                </a:solidFill>
                <a:latin typeface="Consolas" pitchFamily="49" charset="0"/>
              </a:rPr>
              <a:t> org.apache.spark.sql._ </a:t>
            </a: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ctx = </a:t>
            </a:r>
            <a:r>
              <a:rPr lang="en-US" altLang="en-US" sz="1500">
                <a:solidFill>
                  <a:srgbClr val="C70040"/>
                </a:solidFill>
                <a:latin typeface="Consolas" pitchFamily="49" charset="0"/>
              </a:rPr>
              <a:t>new</a:t>
            </a:r>
            <a:r>
              <a:rPr lang="en-US" altLang="en-US" sz="1500">
                <a:solidFill>
                  <a:srgbClr val="000000"/>
                </a:solidFill>
                <a:latin typeface="Consolas" pitchFamily="49" charset="0"/>
              </a:rPr>
              <a:t> </a:t>
            </a:r>
            <a:r>
              <a:rPr lang="en-US" altLang="en-US" sz="1500">
                <a:solidFill>
                  <a:srgbClr val="427E00"/>
                </a:solidFill>
                <a:latin typeface="Consolas" pitchFamily="49" charset="0"/>
              </a:rPr>
              <a:t>org.apache.spark.sql.SQLContext</a:t>
            </a:r>
            <a:r>
              <a:rPr lang="en-US" altLang="en-US" sz="1500">
                <a:solidFill>
                  <a:srgbClr val="000000"/>
                </a:solidFill>
                <a:latin typeface="Consolas" pitchFamily="49" charset="0"/>
              </a:rPr>
              <a:t>(sc) </a:t>
            </a: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tweets = sc.textFile(</a:t>
            </a:r>
            <a:r>
              <a:rPr lang="en-US" altLang="en-US" sz="1500">
                <a:solidFill>
                  <a:srgbClr val="8F8634"/>
                </a:solidFill>
                <a:latin typeface="Consolas" pitchFamily="49" charset="0"/>
              </a:rPr>
              <a:t>"hdfs:/twitter"</a:t>
            </a:r>
            <a:r>
              <a:rPr lang="en-US" altLang="en-US" sz="1500">
                <a:solidFill>
                  <a:srgbClr val="000000"/>
                </a:solidFill>
                <a:latin typeface="Consolas" pitchFamily="49" charset="0"/>
              </a:rPr>
              <a:t>) </a:t>
            </a: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tweetTable = </a:t>
            </a:r>
            <a:r>
              <a:rPr lang="en-US" altLang="en-US" sz="1500">
                <a:solidFill>
                  <a:srgbClr val="427E00"/>
                </a:solidFill>
                <a:latin typeface="Consolas" pitchFamily="49" charset="0"/>
              </a:rPr>
              <a:t>JsonTable</a:t>
            </a:r>
            <a:r>
              <a:rPr lang="en-US" altLang="en-US" sz="1500">
                <a:solidFill>
                  <a:srgbClr val="000000"/>
                </a:solidFill>
                <a:latin typeface="Consolas" pitchFamily="49" charset="0"/>
              </a:rPr>
              <a:t>.fromRDD(sqlContext, tweets, </a:t>
            </a:r>
            <a:r>
              <a:rPr lang="en-US" altLang="en-US" sz="1500">
                <a:solidFill>
                  <a:srgbClr val="427E00"/>
                </a:solidFill>
                <a:latin typeface="Consolas" pitchFamily="49" charset="0"/>
              </a:rPr>
              <a:t>Some</a:t>
            </a:r>
            <a:r>
              <a:rPr lang="en-US" altLang="en-US" sz="1500">
                <a:solidFill>
                  <a:srgbClr val="000000"/>
                </a:solidFill>
                <a:latin typeface="Consolas" pitchFamily="49" charset="0"/>
              </a:rPr>
              <a:t>(</a:t>
            </a:r>
            <a:r>
              <a:rPr lang="en-US" altLang="en-US" sz="1500">
                <a:solidFill>
                  <a:srgbClr val="7C4FCD"/>
                </a:solidFill>
                <a:latin typeface="Consolas" pitchFamily="49" charset="0"/>
              </a:rPr>
              <a:t>0.1</a:t>
            </a:r>
            <a:r>
              <a:rPr lang="en-US" altLang="en-US" sz="1500">
                <a:solidFill>
                  <a:srgbClr val="000000"/>
                </a:solidFill>
                <a:latin typeface="Consolas" pitchFamily="49" charset="0"/>
              </a:rPr>
              <a:t>)) </a:t>
            </a:r>
          </a:p>
          <a:p>
            <a:pPr eaLnBrk="1" hangingPunct="1"/>
            <a:r>
              <a:rPr lang="en-US" altLang="en-US" sz="1500">
                <a:solidFill>
                  <a:srgbClr val="000000"/>
                </a:solidFill>
                <a:latin typeface="Consolas" pitchFamily="49" charset="0"/>
              </a:rPr>
              <a:t>tweetTable.registerAsTable(</a:t>
            </a:r>
            <a:r>
              <a:rPr lang="en-US" altLang="en-US" sz="1500">
                <a:solidFill>
                  <a:srgbClr val="8F8634"/>
                </a:solidFill>
                <a:latin typeface="Consolas" pitchFamily="49" charset="0"/>
              </a:rPr>
              <a:t>"tweetTable"</a:t>
            </a:r>
            <a:r>
              <a:rPr lang="en-US" altLang="en-US" sz="1500">
                <a:solidFill>
                  <a:srgbClr val="000000"/>
                </a:solidFill>
                <a:latin typeface="Consolas" pitchFamily="49" charset="0"/>
              </a:rPr>
              <a:t>) </a:t>
            </a:r>
          </a:p>
          <a:p>
            <a:pPr eaLnBrk="1" hangingPunct="1"/>
            <a:endParaRPr lang="en-US" altLang="en-US" sz="1500">
              <a:solidFill>
                <a:srgbClr val="000000"/>
              </a:solidFill>
              <a:latin typeface="Consolas" pitchFamily="49" charset="0"/>
            </a:endParaRPr>
          </a:p>
          <a:p>
            <a:pPr eaLnBrk="1" hangingPunct="1"/>
            <a:r>
              <a:rPr lang="en-US" altLang="en-US" sz="1500">
                <a:solidFill>
                  <a:srgbClr val="000000"/>
                </a:solidFill>
                <a:latin typeface="Consolas" pitchFamily="49" charset="0"/>
              </a:rPr>
              <a:t>ctx.sql(</a:t>
            </a:r>
            <a:r>
              <a:rPr lang="en-US" altLang="en-US" sz="1500">
                <a:solidFill>
                  <a:srgbClr val="8F8634"/>
                </a:solidFill>
                <a:latin typeface="Consolas" pitchFamily="49" charset="0"/>
              </a:rPr>
              <a:t>"SELECT text FROM tweetTable LIMIT 5"</a:t>
            </a:r>
            <a:r>
              <a:rPr lang="en-US" altLang="en-US" sz="1500">
                <a:solidFill>
                  <a:srgbClr val="000000"/>
                </a:solidFill>
                <a:latin typeface="Consolas" pitchFamily="49" charset="0"/>
              </a:rPr>
              <a:t>).collect.foreach(println) </a:t>
            </a:r>
          </a:p>
          <a:p>
            <a:pPr eaLnBrk="1" hangingPunct="1"/>
            <a:r>
              <a:rPr lang="en-US" altLang="en-US" sz="1500">
                <a:solidFill>
                  <a:srgbClr val="000000"/>
                </a:solidFill>
                <a:latin typeface="Consolas" pitchFamily="49" charset="0"/>
              </a:rPr>
              <a:t>ctx.sql(</a:t>
            </a:r>
            <a:r>
              <a:rPr lang="en-US" altLang="en-US" sz="1500">
                <a:solidFill>
                  <a:srgbClr val="8F8634"/>
                </a:solidFill>
                <a:latin typeface="Consolas" pitchFamily="49" charset="0"/>
              </a:rPr>
              <a:t>"SELECT lang, COUNT(*) AS cnt FROM tweetTable \</a:t>
            </a:r>
          </a:p>
          <a:p>
            <a:pPr eaLnBrk="1" hangingPunct="1"/>
            <a:r>
              <a:rPr lang="en-US" altLang="en-US" sz="1500">
                <a:solidFill>
                  <a:srgbClr val="8F8634"/>
                </a:solidFill>
                <a:latin typeface="Consolas" pitchFamily="49" charset="0"/>
              </a:rPr>
              <a:t>  GROUP BY lang ORDER BY cnt DESC LIMIT 10"</a:t>
            </a:r>
            <a:r>
              <a:rPr lang="en-US" altLang="en-US" sz="1500">
                <a:solidFill>
                  <a:srgbClr val="000000"/>
                </a:solidFill>
                <a:latin typeface="Consolas" pitchFamily="49" charset="0"/>
              </a:rPr>
              <a:t>).collect.foreach(println) </a:t>
            </a: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texts = sql(</a:t>
            </a:r>
            <a:r>
              <a:rPr lang="en-US" altLang="en-US" sz="1500">
                <a:solidFill>
                  <a:srgbClr val="8F8634"/>
                </a:solidFill>
                <a:latin typeface="Consolas" pitchFamily="49" charset="0"/>
              </a:rPr>
              <a:t>"SELECT text FROM tweetTable"</a:t>
            </a:r>
            <a:r>
              <a:rPr lang="en-US" altLang="en-US" sz="1500">
                <a:solidFill>
                  <a:srgbClr val="000000"/>
                </a:solidFill>
                <a:latin typeface="Consolas" pitchFamily="49" charset="0"/>
              </a:rPr>
              <a:t>).map(_.head.toString) </a:t>
            </a:r>
          </a:p>
          <a:p>
            <a:pPr eaLnBrk="1" hangingPunct="1"/>
            <a:endParaRPr lang="en-US" altLang="en-US" sz="1500">
              <a:solidFill>
                <a:srgbClr val="000000"/>
              </a:solidFill>
              <a:latin typeface="Consolas" pitchFamily="49" charset="0"/>
            </a:endParaRPr>
          </a:p>
          <a:p>
            <a:pPr eaLnBrk="1" hangingPunct="1"/>
            <a:r>
              <a:rPr lang="en-US" altLang="en-US" sz="1500">
                <a:solidFill>
                  <a:srgbClr val="C70040"/>
                </a:solidFill>
                <a:latin typeface="Consolas" pitchFamily="49" charset="0"/>
              </a:rPr>
              <a:t>def</a:t>
            </a:r>
            <a:r>
              <a:rPr lang="en-US" altLang="en-US" sz="1500">
                <a:solidFill>
                  <a:srgbClr val="000000"/>
                </a:solidFill>
                <a:latin typeface="Consolas" pitchFamily="49" charset="0"/>
              </a:rPr>
              <a:t> </a:t>
            </a:r>
            <a:r>
              <a:rPr lang="en-US" altLang="en-US" sz="1500">
                <a:solidFill>
                  <a:srgbClr val="427E00"/>
                </a:solidFill>
                <a:latin typeface="Consolas" pitchFamily="49" charset="0"/>
              </a:rPr>
              <a:t>featurize</a:t>
            </a:r>
            <a:r>
              <a:rPr lang="en-US" altLang="en-US" sz="1500">
                <a:solidFill>
                  <a:srgbClr val="000000"/>
                </a:solidFill>
                <a:latin typeface="Consolas" pitchFamily="49" charset="0"/>
              </a:rPr>
              <a:t>(</a:t>
            </a:r>
            <a:r>
              <a:rPr lang="en-US" altLang="en-US" sz="1500" i="1">
                <a:solidFill>
                  <a:srgbClr val="CB6500"/>
                </a:solidFill>
                <a:latin typeface="Consolas" pitchFamily="49" charset="0"/>
              </a:rPr>
              <a:t>str</a:t>
            </a:r>
            <a:r>
              <a:rPr lang="en-US" altLang="en-US" sz="1500">
                <a:solidFill>
                  <a:srgbClr val="000000"/>
                </a:solidFill>
                <a:latin typeface="Consolas" pitchFamily="49" charset="0"/>
              </a:rPr>
              <a:t>: </a:t>
            </a:r>
            <a:r>
              <a:rPr lang="en-US" altLang="en-US" sz="1500">
                <a:solidFill>
                  <a:srgbClr val="427E00"/>
                </a:solidFill>
                <a:latin typeface="Consolas" pitchFamily="49" charset="0"/>
              </a:rPr>
              <a:t>String</a:t>
            </a:r>
            <a:r>
              <a:rPr lang="en-US" altLang="en-US" sz="1500">
                <a:solidFill>
                  <a:srgbClr val="000000"/>
                </a:solidFill>
                <a:latin typeface="Consolas" pitchFamily="49" charset="0"/>
              </a:rPr>
              <a:t>): </a:t>
            </a:r>
            <a:r>
              <a:rPr lang="en-US" altLang="en-US" sz="1500">
                <a:solidFill>
                  <a:srgbClr val="427E00"/>
                </a:solidFill>
                <a:latin typeface="Consolas" pitchFamily="49" charset="0"/>
              </a:rPr>
              <a:t>Vector</a:t>
            </a:r>
            <a:r>
              <a:rPr lang="en-US" altLang="en-US" sz="1500">
                <a:solidFill>
                  <a:srgbClr val="000000"/>
                </a:solidFill>
                <a:latin typeface="Consolas" pitchFamily="49" charset="0"/>
              </a:rPr>
              <a:t> = { ... } </a:t>
            </a: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vectors = texts.map(featurize).cache() </a:t>
            </a:r>
          </a:p>
          <a:p>
            <a:pPr eaLnBrk="1" hangingPunct="1"/>
            <a:r>
              <a:rPr lang="sv-SE" altLang="en-US" sz="1500">
                <a:solidFill>
                  <a:srgbClr val="C70040"/>
                </a:solidFill>
                <a:latin typeface="Consolas" pitchFamily="49" charset="0"/>
              </a:rPr>
              <a:t>val</a:t>
            </a:r>
            <a:r>
              <a:rPr lang="sv-SE" altLang="en-US" sz="1500">
                <a:solidFill>
                  <a:srgbClr val="000000"/>
                </a:solidFill>
                <a:latin typeface="Consolas" pitchFamily="49" charset="0"/>
              </a:rPr>
              <a:t> model = </a:t>
            </a:r>
            <a:r>
              <a:rPr lang="sv-SE" altLang="en-US" sz="1500">
                <a:solidFill>
                  <a:srgbClr val="427E00"/>
                </a:solidFill>
                <a:latin typeface="Consolas" pitchFamily="49" charset="0"/>
              </a:rPr>
              <a:t>KMeans</a:t>
            </a:r>
            <a:r>
              <a:rPr lang="sv-SE" altLang="en-US" sz="1500">
                <a:solidFill>
                  <a:srgbClr val="000000"/>
                </a:solidFill>
                <a:latin typeface="Consolas" pitchFamily="49" charset="0"/>
              </a:rPr>
              <a:t>.train(vectors, </a:t>
            </a:r>
            <a:r>
              <a:rPr lang="sv-SE" altLang="en-US" sz="1500">
                <a:solidFill>
                  <a:srgbClr val="7C4FCD"/>
                </a:solidFill>
                <a:latin typeface="Consolas" pitchFamily="49" charset="0"/>
              </a:rPr>
              <a:t>10</a:t>
            </a:r>
            <a:r>
              <a:rPr lang="sv-SE" altLang="en-US" sz="1500">
                <a:solidFill>
                  <a:srgbClr val="000000"/>
                </a:solidFill>
                <a:latin typeface="Consolas" pitchFamily="49" charset="0"/>
              </a:rPr>
              <a:t>, </a:t>
            </a:r>
            <a:r>
              <a:rPr lang="sv-SE" altLang="en-US" sz="1500">
                <a:solidFill>
                  <a:srgbClr val="7C4FCD"/>
                </a:solidFill>
                <a:latin typeface="Consolas" pitchFamily="49" charset="0"/>
              </a:rPr>
              <a:t>10</a:t>
            </a:r>
            <a:r>
              <a:rPr lang="sv-SE" altLang="en-US" sz="1500">
                <a:solidFill>
                  <a:srgbClr val="000000"/>
                </a:solidFill>
                <a:latin typeface="Consolas" pitchFamily="49" charset="0"/>
              </a:rPr>
              <a:t>) </a:t>
            </a:r>
          </a:p>
          <a:p>
            <a:pPr eaLnBrk="1" hangingPunct="1"/>
            <a:endParaRPr lang="sv-SE" altLang="en-US" sz="1500">
              <a:solidFill>
                <a:srgbClr val="000000"/>
              </a:solidFill>
              <a:latin typeface="Consolas" pitchFamily="49" charset="0"/>
            </a:endParaRPr>
          </a:p>
          <a:p>
            <a:pPr eaLnBrk="1" hangingPunct="1"/>
            <a:r>
              <a:rPr lang="en-US" altLang="en-US" sz="1500">
                <a:solidFill>
                  <a:srgbClr val="000000"/>
                </a:solidFill>
                <a:latin typeface="Consolas" pitchFamily="49" charset="0"/>
              </a:rPr>
              <a:t>sc.makeRDD(model.clusterCenters, </a:t>
            </a:r>
            <a:r>
              <a:rPr lang="en-US" altLang="en-US" sz="1500">
                <a:solidFill>
                  <a:srgbClr val="7C4FCD"/>
                </a:solidFill>
                <a:latin typeface="Consolas" pitchFamily="49" charset="0"/>
              </a:rPr>
              <a:t>10</a:t>
            </a:r>
            <a:r>
              <a:rPr lang="en-US" altLang="en-US" sz="1500">
                <a:solidFill>
                  <a:srgbClr val="000000"/>
                </a:solidFill>
                <a:latin typeface="Consolas" pitchFamily="49" charset="0"/>
              </a:rPr>
              <a:t>).saveAsObjectFile(</a:t>
            </a:r>
            <a:r>
              <a:rPr lang="en-US" altLang="en-US" sz="1500">
                <a:solidFill>
                  <a:srgbClr val="8F8634"/>
                </a:solidFill>
                <a:latin typeface="Consolas" pitchFamily="49" charset="0"/>
              </a:rPr>
              <a:t>"hdfs:/model"</a:t>
            </a:r>
            <a:r>
              <a:rPr lang="en-US" altLang="en-US" sz="1500">
                <a:solidFill>
                  <a:srgbClr val="000000"/>
                </a:solidFill>
                <a:latin typeface="Consolas" pitchFamily="49" charset="0"/>
              </a:rPr>
              <a:t>)</a:t>
            </a: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ssc = </a:t>
            </a:r>
            <a:r>
              <a:rPr lang="en-US" altLang="en-US" sz="1500">
                <a:solidFill>
                  <a:srgbClr val="C70040"/>
                </a:solidFill>
                <a:latin typeface="Consolas" pitchFamily="49" charset="0"/>
              </a:rPr>
              <a:t>new</a:t>
            </a:r>
            <a:r>
              <a:rPr lang="en-US" altLang="en-US" sz="1500">
                <a:solidFill>
                  <a:srgbClr val="000000"/>
                </a:solidFill>
                <a:latin typeface="Consolas" pitchFamily="49" charset="0"/>
              </a:rPr>
              <a:t> </a:t>
            </a:r>
            <a:r>
              <a:rPr lang="en-US" altLang="en-US" sz="1500">
                <a:solidFill>
                  <a:srgbClr val="427E00"/>
                </a:solidFill>
                <a:latin typeface="Consolas" pitchFamily="49" charset="0"/>
              </a:rPr>
              <a:t>StreamingContext</a:t>
            </a:r>
            <a:r>
              <a:rPr lang="en-US" altLang="en-US" sz="1500">
                <a:solidFill>
                  <a:srgbClr val="000000"/>
                </a:solidFill>
                <a:latin typeface="Consolas" pitchFamily="49" charset="0"/>
              </a:rPr>
              <a:t>(</a:t>
            </a:r>
            <a:r>
              <a:rPr lang="en-US" altLang="en-US" sz="1500">
                <a:solidFill>
                  <a:srgbClr val="C70040"/>
                </a:solidFill>
                <a:latin typeface="Consolas" pitchFamily="49" charset="0"/>
              </a:rPr>
              <a:t>new</a:t>
            </a:r>
            <a:r>
              <a:rPr lang="en-US" altLang="en-US" sz="1500">
                <a:solidFill>
                  <a:srgbClr val="000000"/>
                </a:solidFill>
                <a:latin typeface="Consolas" pitchFamily="49" charset="0"/>
              </a:rPr>
              <a:t> </a:t>
            </a:r>
            <a:r>
              <a:rPr lang="en-US" altLang="en-US" sz="1500">
                <a:solidFill>
                  <a:srgbClr val="427E00"/>
                </a:solidFill>
                <a:latin typeface="Consolas" pitchFamily="49" charset="0"/>
              </a:rPr>
              <a:t>SparkConf</a:t>
            </a:r>
            <a:r>
              <a:rPr lang="en-US" altLang="en-US" sz="1500">
                <a:solidFill>
                  <a:srgbClr val="000000"/>
                </a:solidFill>
                <a:latin typeface="Consolas" pitchFamily="49" charset="0"/>
              </a:rPr>
              <a:t>(), </a:t>
            </a:r>
            <a:r>
              <a:rPr lang="en-US" altLang="en-US" sz="1500">
                <a:solidFill>
                  <a:srgbClr val="427E00"/>
                </a:solidFill>
                <a:latin typeface="Consolas" pitchFamily="49" charset="0"/>
              </a:rPr>
              <a:t>Seconds</a:t>
            </a:r>
            <a:r>
              <a:rPr lang="en-US" altLang="en-US" sz="1500">
                <a:solidFill>
                  <a:srgbClr val="000000"/>
                </a:solidFill>
                <a:latin typeface="Consolas" pitchFamily="49" charset="0"/>
              </a:rPr>
              <a:t>(</a:t>
            </a:r>
            <a:r>
              <a:rPr lang="en-US" altLang="en-US" sz="1500">
                <a:solidFill>
                  <a:srgbClr val="7C4FCD"/>
                </a:solidFill>
                <a:latin typeface="Consolas" pitchFamily="49" charset="0"/>
              </a:rPr>
              <a:t>1</a:t>
            </a:r>
            <a:r>
              <a:rPr lang="en-US" altLang="en-US" sz="1500">
                <a:solidFill>
                  <a:srgbClr val="000000"/>
                </a:solidFill>
                <a:latin typeface="Consolas" pitchFamily="49" charset="0"/>
              </a:rPr>
              <a:t>)) </a:t>
            </a:r>
          </a:p>
          <a:p>
            <a:pPr eaLnBrk="1" hangingPunct="1"/>
            <a:r>
              <a:rPr lang="en-US" altLang="en-US" sz="1500">
                <a:solidFill>
                  <a:srgbClr val="000000"/>
                </a:solidFill>
                <a:latin typeface="Consolas" pitchFamily="49" charset="0"/>
              </a:rPr>
              <a:t>  </a:t>
            </a: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model = </a:t>
            </a:r>
            <a:r>
              <a:rPr lang="en-US" altLang="en-US" sz="1500">
                <a:solidFill>
                  <a:srgbClr val="C70040"/>
                </a:solidFill>
                <a:latin typeface="Consolas" pitchFamily="49" charset="0"/>
              </a:rPr>
              <a:t>new</a:t>
            </a:r>
            <a:r>
              <a:rPr lang="en-US" altLang="en-US" sz="1500">
                <a:solidFill>
                  <a:srgbClr val="000000"/>
                </a:solidFill>
                <a:latin typeface="Consolas" pitchFamily="49" charset="0"/>
              </a:rPr>
              <a:t> </a:t>
            </a:r>
            <a:r>
              <a:rPr lang="en-US" altLang="en-US" sz="1500">
                <a:solidFill>
                  <a:srgbClr val="427E00"/>
                </a:solidFill>
                <a:latin typeface="Consolas" pitchFamily="49" charset="0"/>
              </a:rPr>
              <a:t>KMeansModel</a:t>
            </a:r>
            <a:r>
              <a:rPr lang="en-US" altLang="en-US" sz="1500">
                <a:solidFill>
                  <a:srgbClr val="000000"/>
                </a:solidFill>
                <a:latin typeface="Consolas" pitchFamily="49" charset="0"/>
              </a:rPr>
              <a:t>(</a:t>
            </a:r>
          </a:p>
          <a:p>
            <a:pPr eaLnBrk="1" hangingPunct="1"/>
            <a:r>
              <a:rPr lang="en-US" altLang="en-US" sz="1500">
                <a:solidFill>
                  <a:srgbClr val="000000"/>
                </a:solidFill>
                <a:latin typeface="Consolas" pitchFamily="49" charset="0"/>
              </a:rPr>
              <a:t>    ssc.sparkContext.objectFile(modelFile).collect())</a:t>
            </a:r>
          </a:p>
          <a:p>
            <a:pPr eaLnBrk="1" hangingPunct="1"/>
            <a:endParaRPr lang="en-US" altLang="en-US" sz="1500">
              <a:solidFill>
                <a:srgbClr val="000000"/>
              </a:solidFill>
              <a:latin typeface="Consolas" pitchFamily="49" charset="0"/>
            </a:endParaRPr>
          </a:p>
          <a:p>
            <a:pPr eaLnBrk="1" hangingPunct="1"/>
            <a:r>
              <a:rPr lang="en-US" altLang="en-US" sz="1500">
                <a:solidFill>
                  <a:srgbClr val="A5A5A5"/>
                </a:solidFill>
                <a:latin typeface="Consolas" pitchFamily="49" charset="0"/>
              </a:rPr>
              <a:t>// Streaming</a:t>
            </a:r>
            <a:endParaRPr lang="en-US" altLang="en-US" sz="1500">
              <a:solidFill>
                <a:srgbClr val="000000"/>
              </a:solidFill>
              <a:latin typeface="Consolas" pitchFamily="49" charset="0"/>
            </a:endParaRP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tweets = </a:t>
            </a:r>
            <a:r>
              <a:rPr lang="en-US" altLang="en-US" sz="1500">
                <a:solidFill>
                  <a:srgbClr val="427E00"/>
                </a:solidFill>
                <a:latin typeface="Consolas" pitchFamily="49" charset="0"/>
              </a:rPr>
              <a:t>TwitterUtils</a:t>
            </a:r>
            <a:r>
              <a:rPr lang="en-US" altLang="en-US" sz="1500">
                <a:solidFill>
                  <a:srgbClr val="000000"/>
                </a:solidFill>
                <a:latin typeface="Consolas" pitchFamily="49" charset="0"/>
              </a:rPr>
              <a:t>.createStream(ssc, </a:t>
            </a:r>
            <a:r>
              <a:rPr lang="en-US" altLang="en-US" sz="1500">
                <a:solidFill>
                  <a:srgbClr val="A5A5A5"/>
                </a:solidFill>
                <a:latin typeface="Consolas" pitchFamily="49" charset="0"/>
              </a:rPr>
              <a:t>/* auth */</a:t>
            </a:r>
            <a:r>
              <a:rPr lang="en-US" altLang="en-US" sz="1500">
                <a:solidFill>
                  <a:srgbClr val="000000"/>
                </a:solidFill>
                <a:latin typeface="Consolas" pitchFamily="49" charset="0"/>
              </a:rPr>
              <a:t>) </a:t>
            </a: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statuses = tweets.map(_.getText) </a:t>
            </a:r>
          </a:p>
          <a:p>
            <a:pPr eaLnBrk="1" hangingPunct="1"/>
            <a:r>
              <a:rPr lang="en-US" altLang="en-US" sz="1500">
                <a:solidFill>
                  <a:srgbClr val="C70040"/>
                </a:solidFill>
                <a:latin typeface="Consolas" pitchFamily="49" charset="0"/>
              </a:rPr>
              <a:t>val</a:t>
            </a:r>
            <a:r>
              <a:rPr lang="en-US" altLang="en-US" sz="1500">
                <a:solidFill>
                  <a:srgbClr val="000000"/>
                </a:solidFill>
                <a:latin typeface="Consolas" pitchFamily="49" charset="0"/>
              </a:rPr>
              <a:t> filteredTweets = statuses.filter { </a:t>
            </a:r>
          </a:p>
          <a:p>
            <a:pPr eaLnBrk="1" hangingPunct="1"/>
            <a:r>
              <a:rPr lang="en-US" altLang="en-US" sz="1500">
                <a:solidFill>
                  <a:srgbClr val="000000"/>
                </a:solidFill>
                <a:latin typeface="Consolas" pitchFamily="49" charset="0"/>
              </a:rPr>
              <a:t>    t =&gt; model.predict(featurize(t)) == clusterNumber </a:t>
            </a:r>
          </a:p>
          <a:p>
            <a:pPr eaLnBrk="1" hangingPunct="1"/>
            <a:r>
              <a:rPr lang="en-US" altLang="en-US" sz="1500">
                <a:solidFill>
                  <a:srgbClr val="000000"/>
                </a:solidFill>
                <a:latin typeface="Consolas" pitchFamily="49" charset="0"/>
              </a:rPr>
              <a:t>} </a:t>
            </a:r>
          </a:p>
          <a:p>
            <a:pPr eaLnBrk="1" hangingPunct="1"/>
            <a:r>
              <a:rPr lang="en-US" altLang="en-US" sz="1500">
                <a:solidFill>
                  <a:srgbClr val="000000"/>
                </a:solidFill>
                <a:latin typeface="Consolas" pitchFamily="49" charset="0"/>
              </a:rPr>
              <a:t>filteredTweets.print() </a:t>
            </a:r>
          </a:p>
          <a:p>
            <a:pPr eaLnBrk="1" hangingPunct="1"/>
            <a:r>
              <a:rPr lang="en-US" altLang="en-US" sz="1500">
                <a:solidFill>
                  <a:srgbClr val="000000"/>
                </a:solidFill>
                <a:latin typeface="Consolas" pitchFamily="49" charset="0"/>
              </a:rPr>
              <a:t>  </a:t>
            </a:r>
          </a:p>
          <a:p>
            <a:pPr eaLnBrk="1" hangingPunct="1"/>
            <a:r>
              <a:rPr lang="en-US" altLang="en-US" sz="1500">
                <a:solidFill>
                  <a:srgbClr val="000000"/>
                </a:solidFill>
                <a:latin typeface="Consolas" pitchFamily="49" charset="0"/>
              </a:rPr>
              <a:t>ssc.start()</a:t>
            </a:r>
          </a:p>
          <a:p>
            <a:pPr eaLnBrk="1" hangingPunct="1"/>
            <a:r>
              <a:rPr lang="en-US" altLang="en-US" sz="1500">
                <a:solidFill>
                  <a:srgbClr val="000000"/>
                </a:solidFill>
                <a:latin typeface="Consolas" pitchFamily="49" charset="0"/>
              </a:rPr>
              <a:t> </a:t>
            </a:r>
          </a:p>
        </p:txBody>
      </p:sp>
      <p:sp>
        <p:nvSpPr>
          <p:cNvPr id="196610" name="Rectangle 2"/>
          <p:cNvSpPr txBox="1">
            <a:spLocks/>
          </p:cNvSpPr>
          <p:nvPr/>
        </p:nvSpPr>
        <p:spPr bwMode="auto">
          <a:xfrm rot="-5400000">
            <a:off x="-855662" y="2749550"/>
            <a:ext cx="4300537"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3600" b="1">
                <a:solidFill>
                  <a:srgbClr val="800000"/>
                </a:solidFill>
              </a:rPr>
              <a:t>Fits on one slide</a:t>
            </a:r>
          </a:p>
        </p:txBody>
      </p:sp>
      <p:sp>
        <p:nvSpPr>
          <p:cNvPr id="196611"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B161803B-02EC-4338-A7AE-2090149D9463}" type="slidenum">
              <a:rPr lang="en-US" altLang="en-US" sz="2000">
                <a:solidFill>
                  <a:srgbClr val="FEFFFF"/>
                </a:solidFill>
              </a:rPr>
              <a:pPr/>
              <a:t>119</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2592388" y="623888"/>
            <a:ext cx="8912225" cy="1281112"/>
          </a:xfrm>
        </p:spPr>
        <p:txBody>
          <a:bodyPr/>
          <a:lstStyle/>
          <a:p>
            <a:r>
              <a:rPr lang="en-US" altLang="en-US" smtClean="0"/>
              <a:t>In-situ Data Processing</a:t>
            </a:r>
          </a:p>
        </p:txBody>
      </p:sp>
      <p:sp>
        <p:nvSpPr>
          <p:cNvPr id="38914" name="Content Placeholder 2"/>
          <p:cNvSpPr>
            <a:spLocks noGrp="1"/>
          </p:cNvSpPr>
          <p:nvPr>
            <p:ph idx="1"/>
          </p:nvPr>
        </p:nvSpPr>
        <p:spPr>
          <a:xfrm>
            <a:off x="1482725" y="1628775"/>
            <a:ext cx="9504363" cy="4673600"/>
          </a:xfrm>
        </p:spPr>
        <p:txBody>
          <a:bodyPr/>
          <a:lstStyle/>
          <a:p>
            <a:r>
              <a:rPr lang="en-US" altLang="en-US" sz="2800" smtClean="0"/>
              <a:t>HDFS as the data dump	</a:t>
            </a:r>
          </a:p>
          <a:p>
            <a:pPr lvl="1"/>
            <a:r>
              <a:rPr lang="en-US" altLang="en-US" sz="2400" smtClean="0"/>
              <a:t>Store the data first, figure out what to do later</a:t>
            </a:r>
          </a:p>
          <a:p>
            <a:r>
              <a:rPr lang="en-US" altLang="en-US" sz="2800" smtClean="0"/>
              <a:t>Most data arrive in text format</a:t>
            </a:r>
          </a:p>
          <a:p>
            <a:pPr lvl="1"/>
            <a:r>
              <a:rPr lang="en-US" altLang="en-US" sz="2400" smtClean="0"/>
              <a:t>Transform, cleanse the data</a:t>
            </a:r>
          </a:p>
          <a:p>
            <a:pPr lvl="1"/>
            <a:r>
              <a:rPr lang="en-US" altLang="en-US" sz="2400" smtClean="0"/>
              <a:t>Create data marts in columnar formats</a:t>
            </a:r>
          </a:p>
          <a:p>
            <a:r>
              <a:rPr lang="en-US" altLang="en-US" sz="2800" smtClean="0"/>
              <a:t>Lost of nested, JSON data</a:t>
            </a:r>
          </a:p>
          <a:p>
            <a:r>
              <a:rPr lang="en-US" altLang="en-US" sz="2800" smtClean="0"/>
              <a:t>Some SQL in data transformations, but mostly other languages, such as Pig, Cascading, etc..</a:t>
            </a:r>
          </a:p>
          <a:p>
            <a:r>
              <a:rPr lang="en-US" altLang="en-US" sz="2800" smtClean="0"/>
              <a:t>Columnar formats are good for analytics</a:t>
            </a:r>
            <a:endParaRPr lang="en-US" altLang="en-US" sz="2000" smtClean="0"/>
          </a:p>
        </p:txBody>
      </p:sp>
      <p:sp>
        <p:nvSpPr>
          <p:cNvPr id="3891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617EE0E-E213-4EF4-B35B-1A05A8D65154}"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3891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37EFBC5-AD5B-4F9D-9289-9E4384A1E22E}" type="slidenum">
              <a:rPr lang="en-US" altLang="en-US" sz="2000">
                <a:solidFill>
                  <a:srgbClr val="FEFFFF"/>
                </a:solidFill>
              </a:rPr>
              <a:pPr/>
              <a:t>12</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35C0BA1-E95F-4346-B467-409BA8632A57}"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19763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EAB59E45-3247-4E10-916E-0FD5ACAB1768}" type="slidenum">
              <a:rPr lang="en-US" altLang="en-US" sz="2000">
                <a:solidFill>
                  <a:srgbClr val="FEFFFF"/>
                </a:solidFill>
              </a:rPr>
              <a:pPr/>
              <a:t>120</a:t>
            </a:fld>
            <a:endParaRPr lang="en-US" altLang="en-US" sz="2000">
              <a:solidFill>
                <a:srgbClr val="FEFFFF"/>
              </a:solidFill>
            </a:endParaRPr>
          </a:p>
        </p:txBody>
      </p:sp>
      <p:sp>
        <p:nvSpPr>
          <p:cNvPr id="197636" name="Content Placeholder 2"/>
          <p:cNvSpPr>
            <a:spLocks noGrp="1"/>
          </p:cNvSpPr>
          <p:nvPr>
            <p:ph idx="1"/>
          </p:nvPr>
        </p:nvSpPr>
        <p:spPr>
          <a:xfrm>
            <a:off x="1465263" y="1531938"/>
            <a:ext cx="8915400" cy="3778250"/>
          </a:xfrm>
        </p:spPr>
        <p:txBody>
          <a:bodyPr/>
          <a:lstStyle/>
          <a:p>
            <a:pPr eaLnBrk="1" hangingPunct="1"/>
            <a:r>
              <a:rPr lang="en-US" altLang="en-US" sz="2800" smtClean="0"/>
              <a:t>SQL, SQL, SQL, …</a:t>
            </a:r>
          </a:p>
          <a:p>
            <a:pPr lvl="1" eaLnBrk="1" hangingPunct="1"/>
            <a:r>
              <a:rPr lang="en-US" altLang="en-US" sz="2800" smtClean="0"/>
              <a:t>Databricks says that 100% of their customers use some SQL</a:t>
            </a:r>
          </a:p>
          <a:p>
            <a:pPr eaLnBrk="1" hangingPunct="1"/>
            <a:r>
              <a:rPr lang="en-US" altLang="en-US" sz="2800" smtClean="0"/>
              <a:t>Schema is very useful</a:t>
            </a:r>
          </a:p>
          <a:p>
            <a:pPr lvl="1" eaLnBrk="1" hangingPunct="1"/>
            <a:r>
              <a:rPr lang="en-US" altLang="en-US" sz="2800" smtClean="0"/>
              <a:t>Even in complex pipelines that process a lot of un/semi-structured data</a:t>
            </a:r>
          </a:p>
          <a:p>
            <a:pPr eaLnBrk="1" hangingPunct="1"/>
            <a:r>
              <a:rPr lang="en-US" altLang="en-US" sz="2800" smtClean="0"/>
              <a:t>Separation of logical from physical plan is critical for performance and scalability</a:t>
            </a:r>
          </a:p>
        </p:txBody>
      </p:sp>
      <p:sp>
        <p:nvSpPr>
          <p:cNvPr id="197637" name="Title 1"/>
          <p:cNvSpPr>
            <a:spLocks noGrp="1"/>
          </p:cNvSpPr>
          <p:nvPr>
            <p:ph type="title"/>
          </p:nvPr>
        </p:nvSpPr>
        <p:spPr>
          <a:xfrm>
            <a:off x="2592388" y="623888"/>
            <a:ext cx="8912225" cy="1281112"/>
          </a:xfrm>
        </p:spPr>
        <p:txBody>
          <a:bodyPr/>
          <a:lstStyle/>
          <a:p>
            <a:r>
              <a:rPr lang="en-US" altLang="en-US" smtClean="0"/>
              <a:t>Why SparkSQL?</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888163" y="3259138"/>
            <a:ext cx="1352550" cy="81597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anchor="ctr"/>
          <a:lstStyle/>
          <a:p>
            <a:pPr algn="ctr">
              <a:defRPr/>
            </a:pPr>
            <a:endParaRPr lang="en-US" sz="1700" dirty="0">
              <a:latin typeface="Source Sans Pro Light"/>
              <a:cs typeface="Source Sans Pro"/>
            </a:endParaRPr>
          </a:p>
        </p:txBody>
      </p:sp>
      <p:sp>
        <p:nvSpPr>
          <p:cNvPr id="12" name="Rounded Rectangle 11"/>
          <p:cNvSpPr/>
          <p:nvPr/>
        </p:nvSpPr>
        <p:spPr>
          <a:xfrm>
            <a:off x="6962775" y="3324225"/>
            <a:ext cx="1352550" cy="81597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anchor="ctr"/>
          <a:lstStyle/>
          <a:p>
            <a:pPr algn="ctr">
              <a:defRPr/>
            </a:pPr>
            <a:endParaRPr lang="en-US" sz="1700" dirty="0">
              <a:latin typeface="Source Sans Pro Light"/>
              <a:cs typeface="Source Sans Pro"/>
            </a:endParaRPr>
          </a:p>
        </p:txBody>
      </p:sp>
      <p:sp>
        <p:nvSpPr>
          <p:cNvPr id="199683" name="Title 1"/>
          <p:cNvSpPr>
            <a:spLocks noGrp="1"/>
          </p:cNvSpPr>
          <p:nvPr>
            <p:ph type="title"/>
          </p:nvPr>
        </p:nvSpPr>
        <p:spPr>
          <a:xfrm>
            <a:off x="2592388" y="623888"/>
            <a:ext cx="8912225" cy="1281112"/>
          </a:xfrm>
        </p:spPr>
        <p:txBody>
          <a:bodyPr/>
          <a:lstStyle/>
          <a:p>
            <a:pPr eaLnBrk="1" hangingPunct="1"/>
            <a:r>
              <a:rPr lang="en-US" altLang="en-US" smtClean="0"/>
              <a:t>Plan Optimization &amp; Execution</a:t>
            </a:r>
          </a:p>
        </p:txBody>
      </p:sp>
      <p:sp>
        <p:nvSpPr>
          <p:cNvPr id="199684" name="Slide Number Placeholder 3"/>
          <p:cNvSpPr>
            <a:spLocks noGrp="1"/>
          </p:cNvSpPr>
          <p:nvPr>
            <p:ph type="sldNum" sz="quarter" idx="12"/>
          </p:nvPr>
        </p:nvSpPr>
        <p:spPr>
          <a:xfrm>
            <a:off x="11280775" y="6380163"/>
            <a:ext cx="744538"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3793BF9-58FD-4875-9799-FEF2AAF81116}" type="slidenum">
              <a:rPr lang="en-US" altLang="en-US" sz="2000">
                <a:solidFill>
                  <a:srgbClr val="FEFFFF"/>
                </a:solidFill>
              </a:rPr>
              <a:pPr/>
              <a:t>121</a:t>
            </a:fld>
            <a:endParaRPr lang="en-US" altLang="en-US" sz="2000">
              <a:solidFill>
                <a:srgbClr val="FEFFFF"/>
              </a:solidFill>
            </a:endParaRPr>
          </a:p>
        </p:txBody>
      </p:sp>
      <p:sp>
        <p:nvSpPr>
          <p:cNvPr id="6" name="Rectangle 5"/>
          <p:cNvSpPr/>
          <p:nvPr/>
        </p:nvSpPr>
        <p:spPr>
          <a:xfrm>
            <a:off x="188913" y="2863850"/>
            <a:ext cx="1281112" cy="735013"/>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anchor="ctr"/>
          <a:lstStyle/>
          <a:p>
            <a:pPr algn="ctr">
              <a:defRPr/>
            </a:pPr>
            <a:r>
              <a:rPr lang="en-US" sz="1700" dirty="0">
                <a:latin typeface="Source Sans Pro Light"/>
                <a:cs typeface="Source Sans Pro"/>
              </a:rPr>
              <a:t>SQL AST</a:t>
            </a:r>
          </a:p>
        </p:txBody>
      </p:sp>
      <p:sp>
        <p:nvSpPr>
          <p:cNvPr id="7" name="Rectangle 6"/>
          <p:cNvSpPr/>
          <p:nvPr/>
        </p:nvSpPr>
        <p:spPr>
          <a:xfrm>
            <a:off x="188913" y="3829050"/>
            <a:ext cx="1281112" cy="735013"/>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anchor="ctr"/>
          <a:lstStyle/>
          <a:p>
            <a:pPr algn="ctr">
              <a:defRPr/>
            </a:pPr>
            <a:r>
              <a:rPr lang="en-US" sz="1700" dirty="0" err="1">
                <a:latin typeface="Source Sans Pro Light"/>
                <a:cs typeface="Source Sans Pro"/>
              </a:rPr>
              <a:t>DataFrame</a:t>
            </a:r>
            <a:endParaRPr lang="en-US" sz="1700" dirty="0">
              <a:latin typeface="Source Sans Pro Light"/>
              <a:cs typeface="Source Sans Pro"/>
            </a:endParaRPr>
          </a:p>
        </p:txBody>
      </p:sp>
      <p:sp>
        <p:nvSpPr>
          <p:cNvPr id="8" name="Rounded Rectangle 7"/>
          <p:cNvSpPr/>
          <p:nvPr/>
        </p:nvSpPr>
        <p:spPr>
          <a:xfrm>
            <a:off x="1916113" y="3314700"/>
            <a:ext cx="1354137" cy="81597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anchor="ctr"/>
          <a:lstStyle/>
          <a:p>
            <a:pPr algn="ctr">
              <a:defRPr/>
            </a:pPr>
            <a:r>
              <a:rPr lang="en-US" sz="1700" dirty="0">
                <a:latin typeface="Source Sans Pro Light"/>
                <a:cs typeface="Source Sans Pro"/>
              </a:rPr>
              <a:t>Unresolved Logical Plan</a:t>
            </a:r>
          </a:p>
        </p:txBody>
      </p:sp>
      <p:sp>
        <p:nvSpPr>
          <p:cNvPr id="9" name="Rounded Rectangle 8"/>
          <p:cNvSpPr/>
          <p:nvPr/>
        </p:nvSpPr>
        <p:spPr>
          <a:xfrm>
            <a:off x="3608388" y="3314700"/>
            <a:ext cx="1352550" cy="81597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anchor="ctr"/>
          <a:lstStyle/>
          <a:p>
            <a:pPr algn="ctr">
              <a:defRPr/>
            </a:pPr>
            <a:r>
              <a:rPr lang="en-US" sz="1700" dirty="0">
                <a:latin typeface="Source Sans Pro Light"/>
                <a:cs typeface="Source Sans Pro"/>
              </a:rPr>
              <a:t>Logical Plan</a:t>
            </a:r>
          </a:p>
        </p:txBody>
      </p:sp>
      <p:sp>
        <p:nvSpPr>
          <p:cNvPr id="10" name="Rounded Rectangle 9"/>
          <p:cNvSpPr/>
          <p:nvPr/>
        </p:nvSpPr>
        <p:spPr>
          <a:xfrm>
            <a:off x="5299075" y="3314700"/>
            <a:ext cx="1352550" cy="81597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anchor="ctr"/>
          <a:lstStyle/>
          <a:p>
            <a:pPr algn="ctr">
              <a:defRPr/>
            </a:pPr>
            <a:r>
              <a:rPr lang="en-US" sz="1700" dirty="0">
                <a:latin typeface="Source Sans Pro Light"/>
                <a:cs typeface="Source Sans Pro"/>
              </a:rPr>
              <a:t>Optimized Logical Plan</a:t>
            </a:r>
          </a:p>
        </p:txBody>
      </p:sp>
      <p:sp>
        <p:nvSpPr>
          <p:cNvPr id="13" name="Rectangle 12"/>
          <p:cNvSpPr/>
          <p:nvPr/>
        </p:nvSpPr>
        <p:spPr>
          <a:xfrm>
            <a:off x="11074400" y="3363913"/>
            <a:ext cx="950913" cy="735012"/>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anchor="ctr"/>
          <a:lstStyle/>
          <a:p>
            <a:pPr algn="ctr">
              <a:defRPr/>
            </a:pPr>
            <a:r>
              <a:rPr lang="en-US" sz="1700" dirty="0">
                <a:latin typeface="Source Sans Pro Light"/>
                <a:cs typeface="Source Sans Pro"/>
              </a:rPr>
              <a:t>RDDs</a:t>
            </a:r>
          </a:p>
        </p:txBody>
      </p:sp>
      <p:sp>
        <p:nvSpPr>
          <p:cNvPr id="14" name="Rounded Rectangle 13"/>
          <p:cNvSpPr/>
          <p:nvPr/>
        </p:nvSpPr>
        <p:spPr>
          <a:xfrm>
            <a:off x="9356725" y="3322638"/>
            <a:ext cx="1352550" cy="81597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anchor="ctr"/>
          <a:lstStyle/>
          <a:p>
            <a:pPr algn="ctr">
              <a:defRPr/>
            </a:pPr>
            <a:r>
              <a:rPr lang="en-US" sz="1700" dirty="0">
                <a:latin typeface="Source Sans Pro Light"/>
                <a:cs typeface="Source Sans Pro"/>
              </a:rPr>
              <a:t>Selected Physical Plan</a:t>
            </a:r>
          </a:p>
        </p:txBody>
      </p:sp>
      <p:cxnSp>
        <p:nvCxnSpPr>
          <p:cNvPr id="15" name="Straight Arrow Connector 14"/>
          <p:cNvCxnSpPr>
            <a:stCxn id="6" idx="3"/>
            <a:endCxn id="8" idx="1"/>
          </p:cNvCxnSpPr>
          <p:nvPr/>
        </p:nvCxnSpPr>
        <p:spPr>
          <a:xfrm>
            <a:off x="1470025" y="3230563"/>
            <a:ext cx="446088" cy="492125"/>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1"/>
          </p:cNvCxnSpPr>
          <p:nvPr/>
        </p:nvCxnSpPr>
        <p:spPr>
          <a:xfrm flipV="1">
            <a:off x="1470025" y="3722688"/>
            <a:ext cx="446088" cy="473075"/>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3"/>
            <a:endCxn id="9" idx="1"/>
          </p:cNvCxnSpPr>
          <p:nvPr/>
        </p:nvCxnSpPr>
        <p:spPr>
          <a:xfrm>
            <a:off x="3270250" y="3722688"/>
            <a:ext cx="338138"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9" idx="3"/>
            <a:endCxn id="10" idx="1"/>
          </p:cNvCxnSpPr>
          <p:nvPr/>
        </p:nvCxnSpPr>
        <p:spPr>
          <a:xfrm>
            <a:off x="4960938" y="3722688"/>
            <a:ext cx="338137"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4" idx="1"/>
          </p:cNvCxnSpPr>
          <p:nvPr/>
        </p:nvCxnSpPr>
        <p:spPr>
          <a:xfrm flipV="1">
            <a:off x="8315325" y="3730625"/>
            <a:ext cx="1041400" cy="158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3"/>
            <a:endCxn id="13" idx="1"/>
          </p:cNvCxnSpPr>
          <p:nvPr/>
        </p:nvCxnSpPr>
        <p:spPr>
          <a:xfrm>
            <a:off x="10709275" y="3730625"/>
            <a:ext cx="36512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9698" name="TextBox 21"/>
          <p:cNvSpPr txBox="1">
            <a:spLocks noChangeArrowheads="1"/>
          </p:cNvSpPr>
          <p:nvPr/>
        </p:nvSpPr>
        <p:spPr bwMode="auto">
          <a:xfrm>
            <a:off x="2789238" y="2549525"/>
            <a:ext cx="1262062"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2100">
                <a:latin typeface="Source Sans Pro Light" charset="0"/>
              </a:rPr>
              <a:t>Analysis</a:t>
            </a:r>
          </a:p>
        </p:txBody>
      </p:sp>
      <p:sp>
        <p:nvSpPr>
          <p:cNvPr id="199699" name="TextBox 22"/>
          <p:cNvSpPr txBox="1">
            <a:spLocks noChangeArrowheads="1"/>
          </p:cNvSpPr>
          <p:nvPr/>
        </p:nvSpPr>
        <p:spPr bwMode="auto">
          <a:xfrm>
            <a:off x="4137025" y="2386013"/>
            <a:ext cx="1743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2100">
                <a:latin typeface="Source Sans Pro Light" charset="0"/>
              </a:rPr>
              <a:t>Logical</a:t>
            </a:r>
          </a:p>
          <a:p>
            <a:pPr algn="ctr"/>
            <a:r>
              <a:rPr lang="en-US" altLang="en-US" sz="2100">
                <a:latin typeface="Source Sans Pro Light" charset="0"/>
              </a:rPr>
              <a:t>Optimization</a:t>
            </a:r>
          </a:p>
        </p:txBody>
      </p:sp>
      <p:sp>
        <p:nvSpPr>
          <p:cNvPr id="199700" name="TextBox 23"/>
          <p:cNvSpPr txBox="1">
            <a:spLocks noChangeArrowheads="1"/>
          </p:cNvSpPr>
          <p:nvPr/>
        </p:nvSpPr>
        <p:spPr bwMode="auto">
          <a:xfrm>
            <a:off x="6048375" y="2386013"/>
            <a:ext cx="12938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2100">
                <a:latin typeface="Source Sans Pro Light" charset="0"/>
              </a:rPr>
              <a:t>Physical</a:t>
            </a:r>
          </a:p>
          <a:p>
            <a:pPr algn="ctr"/>
            <a:r>
              <a:rPr lang="en-US" altLang="en-US" sz="2100">
                <a:latin typeface="Source Sans Pro Light" charset="0"/>
              </a:rPr>
              <a:t>Planning</a:t>
            </a:r>
          </a:p>
        </p:txBody>
      </p:sp>
      <p:cxnSp>
        <p:nvCxnSpPr>
          <p:cNvPr id="25" name="Straight Arrow Connector 24"/>
          <p:cNvCxnSpPr>
            <a:stCxn id="12" idx="3"/>
          </p:cNvCxnSpPr>
          <p:nvPr/>
        </p:nvCxnSpPr>
        <p:spPr>
          <a:xfrm>
            <a:off x="8315325" y="3732213"/>
            <a:ext cx="733425" cy="823912"/>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2" idx="3"/>
          </p:cNvCxnSpPr>
          <p:nvPr/>
        </p:nvCxnSpPr>
        <p:spPr>
          <a:xfrm flipV="1">
            <a:off x="8315325" y="2887663"/>
            <a:ext cx="733425" cy="84455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rot="16200000">
            <a:off x="8089900" y="3524250"/>
            <a:ext cx="1700213" cy="379413"/>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anchor="ctr"/>
          <a:lstStyle/>
          <a:p>
            <a:pPr algn="ctr">
              <a:defRPr/>
            </a:pPr>
            <a:r>
              <a:rPr lang="en-US" sz="1700" dirty="0">
                <a:latin typeface="Source Sans Pro Light"/>
                <a:cs typeface="Source Sans Pro"/>
              </a:rPr>
              <a:t>Cost Model</a:t>
            </a:r>
          </a:p>
        </p:txBody>
      </p:sp>
      <p:sp>
        <p:nvSpPr>
          <p:cNvPr id="28" name="Rounded Rectangle 27"/>
          <p:cNvSpPr/>
          <p:nvPr/>
        </p:nvSpPr>
        <p:spPr>
          <a:xfrm>
            <a:off x="7037388" y="3389313"/>
            <a:ext cx="1354137" cy="81597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anchor="ctr"/>
          <a:lstStyle/>
          <a:p>
            <a:pPr algn="ctr">
              <a:defRPr/>
            </a:pPr>
            <a:r>
              <a:rPr lang="en-US" sz="1700" dirty="0">
                <a:latin typeface="Source Sans Pro Light"/>
                <a:cs typeface="Source Sans Pro"/>
              </a:rPr>
              <a:t>Physical </a:t>
            </a:r>
            <a:br>
              <a:rPr lang="en-US" sz="1700" dirty="0">
                <a:latin typeface="Source Sans Pro Light"/>
                <a:cs typeface="Source Sans Pro"/>
              </a:rPr>
            </a:br>
            <a:r>
              <a:rPr lang="en-US" sz="1700" dirty="0">
                <a:latin typeface="Source Sans Pro Light"/>
                <a:cs typeface="Source Sans Pro"/>
              </a:rPr>
              <a:t>Plans</a:t>
            </a:r>
          </a:p>
        </p:txBody>
      </p:sp>
      <p:sp>
        <p:nvSpPr>
          <p:cNvPr id="199705" name="TextBox 28"/>
          <p:cNvSpPr txBox="1">
            <a:spLocks noChangeArrowheads="1"/>
          </p:cNvSpPr>
          <p:nvPr/>
        </p:nvSpPr>
        <p:spPr bwMode="auto">
          <a:xfrm>
            <a:off x="10163175" y="2425700"/>
            <a:ext cx="1452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900">
                <a:latin typeface="Source Sans Pro Light" charset="0"/>
              </a:rPr>
              <a:t>Code</a:t>
            </a:r>
          </a:p>
          <a:p>
            <a:pPr algn="ctr"/>
            <a:r>
              <a:rPr lang="en-US" altLang="en-US" sz="1900">
                <a:latin typeface="Source Sans Pro Light" charset="0"/>
              </a:rPr>
              <a:t>Generation</a:t>
            </a:r>
          </a:p>
        </p:txBody>
      </p:sp>
      <p:sp>
        <p:nvSpPr>
          <p:cNvPr id="30" name="Rectangle 29"/>
          <p:cNvSpPr/>
          <p:nvPr/>
        </p:nvSpPr>
        <p:spPr>
          <a:xfrm>
            <a:off x="2779713" y="4392613"/>
            <a:ext cx="1281112" cy="48418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anchor="ctr"/>
          <a:lstStyle/>
          <a:p>
            <a:pPr algn="ctr">
              <a:defRPr/>
            </a:pPr>
            <a:r>
              <a:rPr lang="en-US" sz="1700" dirty="0">
                <a:latin typeface="Source Sans Pro Light"/>
                <a:cs typeface="Source Sans Pro"/>
              </a:rPr>
              <a:t>Catalog</a:t>
            </a:r>
          </a:p>
        </p:txBody>
      </p:sp>
      <p:cxnSp>
        <p:nvCxnSpPr>
          <p:cNvPr id="31" name="Straight Arrow Connector 30"/>
          <p:cNvCxnSpPr>
            <a:stCxn id="30" idx="0"/>
          </p:cNvCxnSpPr>
          <p:nvPr/>
        </p:nvCxnSpPr>
        <p:spPr>
          <a:xfrm flipV="1">
            <a:off x="3421063" y="3748088"/>
            <a:ext cx="0" cy="644525"/>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9708" name="TextBox 32"/>
          <p:cNvSpPr txBox="1">
            <a:spLocks noChangeArrowheads="1"/>
          </p:cNvSpPr>
          <p:nvPr/>
        </p:nvSpPr>
        <p:spPr bwMode="auto">
          <a:xfrm>
            <a:off x="1916113" y="5551488"/>
            <a:ext cx="734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800">
                <a:latin typeface="Source Sans Pro Light" charset="0"/>
              </a:rPr>
              <a:t>DataFrames and SQL share the same optimization/execution pipeline</a:t>
            </a:r>
          </a:p>
        </p:txBody>
      </p:sp>
      <p:cxnSp>
        <p:nvCxnSpPr>
          <p:cNvPr id="19" name="Straight Arrow Connector 18"/>
          <p:cNvCxnSpPr/>
          <p:nvPr/>
        </p:nvCxnSpPr>
        <p:spPr>
          <a:xfrm>
            <a:off x="6651625" y="3735388"/>
            <a:ext cx="34131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Number Placeholder 4"/>
          <p:cNvSpPr>
            <a:spLocks noGrp="1"/>
          </p:cNvSpPr>
          <p:nvPr>
            <p:ph type="sldNum" sz="quarter" idx="12"/>
          </p:nvPr>
        </p:nvSpPr>
        <p:spPr>
          <a:xfrm>
            <a:off x="11280775" y="6380163"/>
            <a:ext cx="744538"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BCFBDD4-1E4A-4C6E-8FD7-29DFBC93FA93}" type="slidenum">
              <a:rPr lang="en-US" altLang="en-US" sz="2000">
                <a:solidFill>
                  <a:srgbClr val="FEFFFF"/>
                </a:solidFill>
              </a:rPr>
              <a:pPr/>
              <a:t>122</a:t>
            </a:fld>
            <a:endParaRPr lang="en-US" altLang="en-US" sz="2000">
              <a:solidFill>
                <a:srgbClr val="FEFFFF"/>
              </a:solidFill>
            </a:endParaRPr>
          </a:p>
        </p:txBody>
      </p:sp>
      <p:sp>
        <p:nvSpPr>
          <p:cNvPr id="8" name="TextBox 7"/>
          <p:cNvSpPr txBox="1"/>
          <p:nvPr/>
        </p:nvSpPr>
        <p:spPr>
          <a:xfrm>
            <a:off x="1539875" y="2005013"/>
            <a:ext cx="9564688" cy="1933575"/>
          </a:xfrm>
          <a:prstGeom prst="rect">
            <a:avLst/>
          </a:prstGeom>
          <a:noFill/>
        </p:spPr>
        <p:txBody>
          <a:bodyPr lIns="121917" tIns="60958" rIns="121917" bIns="60958">
            <a:spAutoFit/>
          </a:bodyPr>
          <a:lstStyle/>
          <a:p>
            <a:pPr marL="609585" indent="-609585">
              <a:spcBef>
                <a:spcPct val="20000"/>
              </a:spcBef>
              <a:buSzPct val="90000"/>
              <a:buFont typeface="Arial"/>
              <a:buAutoNum type="arabicPeriod"/>
              <a:defRPr/>
            </a:pPr>
            <a:r>
              <a:rPr lang="en-US" sz="2800" dirty="0">
                <a:solidFill>
                  <a:prstClr val="black">
                    <a:lumMod val="75000"/>
                    <a:lumOff val="25000"/>
                  </a:prstClr>
                </a:solidFill>
                <a:latin typeface="+mn-lt"/>
                <a:ea typeface="MS PGothic" charset="0"/>
              </a:rPr>
              <a:t>A distributed collection of rows organized into named columns</a:t>
            </a:r>
          </a:p>
          <a:p>
            <a:pPr marL="609585" indent="-609585">
              <a:spcBef>
                <a:spcPct val="20000"/>
              </a:spcBef>
              <a:buSzPct val="90000"/>
              <a:buFont typeface="Arial"/>
              <a:buAutoNum type="arabicPeriod"/>
              <a:defRPr/>
            </a:pPr>
            <a:r>
              <a:rPr lang="en-US" sz="2800" dirty="0">
                <a:solidFill>
                  <a:prstClr val="black">
                    <a:lumMod val="75000"/>
                    <a:lumOff val="25000"/>
                  </a:prstClr>
                </a:solidFill>
                <a:latin typeface="+mn-lt"/>
                <a:ea typeface="MS PGothic" charset="0"/>
              </a:rPr>
              <a:t>An abstraction for selecting, filtering, aggregating and plotting structured data  (</a:t>
            </a:r>
            <a:r>
              <a:rPr lang="en-US" sz="2800" i="1" dirty="0">
                <a:solidFill>
                  <a:prstClr val="black">
                    <a:lumMod val="75000"/>
                    <a:lumOff val="25000"/>
                  </a:prstClr>
                </a:solidFill>
                <a:latin typeface="+mn-lt"/>
                <a:ea typeface="MS PGothic" charset="0"/>
              </a:rPr>
              <a:t>cf. R, Pandas, Ibis</a:t>
            </a:r>
            <a:r>
              <a:rPr lang="en-US" sz="2800" dirty="0">
                <a:solidFill>
                  <a:prstClr val="black">
                    <a:lumMod val="75000"/>
                    <a:lumOff val="25000"/>
                  </a:prstClr>
                </a:solidFill>
                <a:latin typeface="+mn-lt"/>
                <a:ea typeface="MS PGothic" charset="0"/>
              </a:rPr>
              <a:t>)</a:t>
            </a:r>
          </a:p>
        </p:txBody>
      </p:sp>
      <p:sp>
        <p:nvSpPr>
          <p:cNvPr id="200707" name="Title 1"/>
          <p:cNvSpPr>
            <a:spLocks noGrp="1"/>
          </p:cNvSpPr>
          <p:nvPr>
            <p:ph type="title"/>
          </p:nvPr>
        </p:nvSpPr>
        <p:spPr>
          <a:xfrm>
            <a:off x="2592388" y="623888"/>
            <a:ext cx="8912225" cy="1281112"/>
          </a:xfrm>
        </p:spPr>
        <p:txBody>
          <a:bodyPr/>
          <a:lstStyle/>
          <a:p>
            <a:pPr eaLnBrk="1" hangingPunct="1"/>
            <a:r>
              <a:rPr lang="en-US" altLang="en-US" smtClean="0"/>
              <a:t>DataFrame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Title 1"/>
          <p:cNvSpPr>
            <a:spLocks noGrp="1"/>
          </p:cNvSpPr>
          <p:nvPr>
            <p:ph type="title"/>
          </p:nvPr>
        </p:nvSpPr>
        <p:spPr>
          <a:xfrm>
            <a:off x="1889125" y="623888"/>
            <a:ext cx="9615488" cy="1281112"/>
          </a:xfrm>
        </p:spPr>
        <p:txBody>
          <a:bodyPr/>
          <a:lstStyle/>
          <a:p>
            <a:pPr eaLnBrk="1" hangingPunct="1"/>
            <a:r>
              <a:rPr lang="en-US" altLang="en-US" smtClean="0"/>
              <a:t>Catalyst Optimizer: Tree Transformations</a:t>
            </a:r>
          </a:p>
        </p:txBody>
      </p:sp>
      <p:sp>
        <p:nvSpPr>
          <p:cNvPr id="3" name="Content Placeholder 2"/>
          <p:cNvSpPr>
            <a:spLocks noGrp="1"/>
          </p:cNvSpPr>
          <p:nvPr>
            <p:ph idx="1"/>
          </p:nvPr>
        </p:nvSpPr>
        <p:spPr>
          <a:xfrm>
            <a:off x="698500" y="1951038"/>
            <a:ext cx="10883900" cy="4221162"/>
          </a:xfrm>
        </p:spPr>
        <p:txBody>
          <a:bodyPr>
            <a:normAutofit/>
          </a:bodyPr>
          <a:lstStyle/>
          <a:p>
            <a:pPr eaLnBrk="1" hangingPunct="1">
              <a:buFont typeface="Wingdings 3" charset="0"/>
              <a:buChar char=""/>
              <a:defRPr/>
            </a:pPr>
            <a:r>
              <a:rPr lang="en-US" sz="2000" dirty="0" smtClean="0">
                <a:cs typeface="+mn-cs"/>
              </a:rPr>
              <a:t>Developers express tree transformations as </a:t>
            </a:r>
            <a:r>
              <a:rPr lang="en-US" sz="2000" dirty="0" err="1" smtClean="0">
                <a:latin typeface="Consolas"/>
                <a:cs typeface="Consolas"/>
              </a:rPr>
              <a:t>PartialFunction</a:t>
            </a:r>
            <a:r>
              <a:rPr lang="en-US" sz="2000" dirty="0" smtClean="0">
                <a:latin typeface="Consolas"/>
                <a:cs typeface="Consolas"/>
              </a:rPr>
              <a:t>[</a:t>
            </a:r>
            <a:r>
              <a:rPr lang="en-US" sz="2000" dirty="0" err="1" smtClean="0">
                <a:latin typeface="Consolas"/>
                <a:cs typeface="Consolas"/>
              </a:rPr>
              <a:t>TreeType,TreeType</a:t>
            </a:r>
            <a:r>
              <a:rPr lang="en-US" sz="2000" dirty="0" smtClean="0">
                <a:latin typeface="Consolas"/>
                <a:cs typeface="Consolas"/>
              </a:rPr>
              <a:t>]</a:t>
            </a:r>
            <a:endParaRPr lang="en-US" sz="2000" dirty="0" smtClean="0">
              <a:cs typeface="+mn-cs"/>
            </a:endParaRPr>
          </a:p>
          <a:p>
            <a:pPr marL="685783" indent="-685783" eaLnBrk="1" hangingPunct="1">
              <a:buFont typeface="+mj-lt"/>
              <a:buAutoNum type="arabicPeriod"/>
              <a:defRPr/>
            </a:pPr>
            <a:r>
              <a:rPr lang="en-US" sz="2000" dirty="0" smtClean="0">
                <a:cs typeface="+mn-cs"/>
              </a:rPr>
              <a:t>If the function </a:t>
            </a:r>
            <a:r>
              <a:rPr lang="en-US" sz="2000" b="1" dirty="0" smtClean="0">
                <a:latin typeface="Helvetica Neue"/>
                <a:cs typeface="Helvetica Neue"/>
              </a:rPr>
              <a:t>does apply </a:t>
            </a:r>
            <a:r>
              <a:rPr lang="en-US" sz="2000" dirty="0" smtClean="0">
                <a:cs typeface="+mn-cs"/>
              </a:rPr>
              <a:t>to an operator, that operator is </a:t>
            </a:r>
            <a:r>
              <a:rPr lang="en-US" sz="2000" b="1" dirty="0" smtClean="0">
                <a:latin typeface="Helvetica Neue"/>
                <a:cs typeface="Helvetica Neue"/>
              </a:rPr>
              <a:t>replaced</a:t>
            </a:r>
            <a:r>
              <a:rPr lang="en-US" sz="2000" dirty="0" smtClean="0">
                <a:cs typeface="+mn-cs"/>
              </a:rPr>
              <a:t> with the result.</a:t>
            </a:r>
          </a:p>
          <a:p>
            <a:pPr marL="685783" indent="-685783" eaLnBrk="1" hangingPunct="1">
              <a:buFont typeface="+mj-lt"/>
              <a:buAutoNum type="arabicPeriod"/>
              <a:defRPr/>
            </a:pPr>
            <a:r>
              <a:rPr lang="en-US" sz="2000" dirty="0" smtClean="0">
                <a:cs typeface="+mn-cs"/>
              </a:rPr>
              <a:t>When the function </a:t>
            </a:r>
            <a:r>
              <a:rPr lang="en-US" sz="2000" b="1" dirty="0" smtClean="0">
                <a:latin typeface="Helvetica Neue"/>
                <a:cs typeface="Helvetica Neue"/>
              </a:rPr>
              <a:t>does not apply </a:t>
            </a:r>
            <a:r>
              <a:rPr lang="en-US" sz="2000" dirty="0" smtClean="0">
                <a:cs typeface="+mn-cs"/>
              </a:rPr>
              <a:t>to an operator, that operator is </a:t>
            </a:r>
            <a:r>
              <a:rPr lang="en-US" sz="2000" b="1" dirty="0" smtClean="0">
                <a:latin typeface="Helvetica Neue"/>
                <a:cs typeface="Helvetica Neue"/>
              </a:rPr>
              <a:t>left unchanged</a:t>
            </a:r>
            <a:r>
              <a:rPr lang="en-US" sz="2000" dirty="0" smtClean="0">
                <a:cs typeface="+mn-cs"/>
              </a:rPr>
              <a:t>.</a:t>
            </a:r>
          </a:p>
          <a:p>
            <a:pPr marL="685783" indent="-685783" eaLnBrk="1" hangingPunct="1">
              <a:buFont typeface="+mj-lt"/>
              <a:buAutoNum type="arabicPeriod"/>
              <a:defRPr/>
            </a:pPr>
            <a:r>
              <a:rPr lang="en-US" sz="2000" dirty="0">
                <a:cs typeface="+mn-cs"/>
              </a:rPr>
              <a:t>T</a:t>
            </a:r>
            <a:r>
              <a:rPr lang="en-US" sz="2000" dirty="0" smtClean="0">
                <a:cs typeface="+mn-cs"/>
              </a:rPr>
              <a:t>he transformation is </a:t>
            </a:r>
            <a:r>
              <a:rPr lang="en-US" sz="2000" b="1" dirty="0" smtClean="0">
                <a:latin typeface="Helvetica Neue"/>
                <a:cs typeface="Helvetica Neue"/>
              </a:rPr>
              <a:t>applied</a:t>
            </a:r>
            <a:r>
              <a:rPr lang="en-US" sz="2000" dirty="0" smtClean="0">
                <a:latin typeface="Helvetica Neue"/>
                <a:cs typeface="Helvetica Neue"/>
              </a:rPr>
              <a:t> </a:t>
            </a:r>
            <a:r>
              <a:rPr lang="en-US" sz="2000" b="1" dirty="0" smtClean="0">
                <a:latin typeface="Helvetica Neue"/>
                <a:cs typeface="Helvetica Neue"/>
              </a:rPr>
              <a:t>recursively </a:t>
            </a:r>
            <a:r>
              <a:rPr lang="en-US" sz="2000" b="1" dirty="0" smtClean="0">
                <a:cs typeface="+mn-cs"/>
              </a:rPr>
              <a:t>to all children</a:t>
            </a:r>
            <a:r>
              <a:rPr lang="en-US" sz="2000" dirty="0" smtClean="0">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itle 1"/>
          <p:cNvSpPr>
            <a:spLocks noGrp="1"/>
          </p:cNvSpPr>
          <p:nvPr>
            <p:ph type="title"/>
          </p:nvPr>
        </p:nvSpPr>
        <p:spPr>
          <a:xfrm>
            <a:off x="2592388" y="623888"/>
            <a:ext cx="8912225" cy="1281112"/>
          </a:xfrm>
        </p:spPr>
        <p:txBody>
          <a:bodyPr/>
          <a:lstStyle/>
          <a:p>
            <a:pPr eaLnBrk="1" hangingPunct="1"/>
            <a:r>
              <a:rPr lang="en-US" altLang="en-US" smtClean="0"/>
              <a:t>Prior Work: Optimizer Generators</a:t>
            </a:r>
          </a:p>
        </p:txBody>
      </p:sp>
      <p:sp>
        <p:nvSpPr>
          <p:cNvPr id="3" name="Content Placeholder 2"/>
          <p:cNvSpPr>
            <a:spLocks noGrp="1"/>
          </p:cNvSpPr>
          <p:nvPr>
            <p:ph idx="1"/>
          </p:nvPr>
        </p:nvSpPr>
        <p:spPr>
          <a:xfrm>
            <a:off x="609600" y="1951038"/>
            <a:ext cx="11277600" cy="3233737"/>
          </a:xfrm>
        </p:spPr>
        <p:txBody>
          <a:bodyPr>
            <a:normAutofit/>
          </a:bodyPr>
          <a:lstStyle/>
          <a:p>
            <a:pPr eaLnBrk="1" hangingPunct="1">
              <a:buFont typeface="Wingdings 3" charset="0"/>
              <a:buChar char=""/>
              <a:defRPr/>
            </a:pPr>
            <a:r>
              <a:rPr lang="en-US" sz="2400" dirty="0" smtClean="0">
                <a:cs typeface="+mn-cs"/>
              </a:rPr>
              <a:t>Volcano / Cascades: </a:t>
            </a:r>
            <a:endParaRPr lang="en-US" sz="2400" dirty="0">
              <a:cs typeface="+mn-cs"/>
            </a:endParaRPr>
          </a:p>
          <a:p>
            <a:pPr marL="609585" indent="-609585" eaLnBrk="1" hangingPunct="1">
              <a:buFont typeface="Arial"/>
              <a:buChar char="•"/>
              <a:defRPr/>
            </a:pPr>
            <a:r>
              <a:rPr lang="en-US" sz="2400" dirty="0" smtClean="0">
                <a:cs typeface="+mn-cs"/>
              </a:rPr>
              <a:t>Create a custom language for expressing rules that rewrite trees of relational operators.</a:t>
            </a:r>
          </a:p>
          <a:p>
            <a:pPr marL="609585" indent="-609585" eaLnBrk="1" hangingPunct="1">
              <a:buFont typeface="Arial"/>
              <a:buChar char="•"/>
              <a:defRPr/>
            </a:pPr>
            <a:r>
              <a:rPr lang="en-US" sz="2400" dirty="0" smtClean="0">
                <a:cs typeface="+mn-cs"/>
              </a:rPr>
              <a:t>Build a compiler that generates executable code for these rules.</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Title 1"/>
          <p:cNvSpPr>
            <a:spLocks noGrp="1"/>
          </p:cNvSpPr>
          <p:nvPr>
            <p:ph type="title"/>
          </p:nvPr>
        </p:nvSpPr>
        <p:spPr>
          <a:xfrm>
            <a:off x="2592388" y="623888"/>
            <a:ext cx="8912225" cy="1281112"/>
          </a:xfrm>
        </p:spPr>
        <p:txBody>
          <a:bodyPr/>
          <a:lstStyle/>
          <a:p>
            <a:pPr eaLnBrk="1" hangingPunct="1"/>
            <a:r>
              <a:rPr lang="en-US" altLang="en-US" smtClean="0"/>
              <a:t>An Example Catalyst Transformation</a:t>
            </a:r>
          </a:p>
        </p:txBody>
      </p:sp>
      <p:sp>
        <p:nvSpPr>
          <p:cNvPr id="203778" name="Slide Number Placeholder 4"/>
          <p:cNvSpPr>
            <a:spLocks noGrp="1"/>
          </p:cNvSpPr>
          <p:nvPr>
            <p:ph type="sldNum" sz="quarter" idx="12"/>
          </p:nvPr>
        </p:nvSpPr>
        <p:spPr>
          <a:xfrm>
            <a:off x="12109450" y="4964113"/>
            <a:ext cx="471488" cy="257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04F6A9D-42C5-4257-99A1-DFDFB287C253}" type="slidenum">
              <a:rPr lang="en-US" altLang="en-US" sz="2000">
                <a:solidFill>
                  <a:srgbClr val="FEFFFF"/>
                </a:solidFill>
              </a:rPr>
              <a:pPr/>
              <a:t>125</a:t>
            </a:fld>
            <a:endParaRPr lang="en-US" altLang="en-US" sz="2000">
              <a:solidFill>
                <a:srgbClr val="FEFFFF"/>
              </a:solidFill>
            </a:endParaRPr>
          </a:p>
        </p:txBody>
      </p:sp>
      <p:sp>
        <p:nvSpPr>
          <p:cNvPr id="7" name="Content Placeholder 2"/>
          <p:cNvSpPr>
            <a:spLocks noGrp="1"/>
          </p:cNvSpPr>
          <p:nvPr>
            <p:ph idx="1"/>
          </p:nvPr>
        </p:nvSpPr>
        <p:spPr>
          <a:xfrm>
            <a:off x="1354138" y="1600200"/>
            <a:ext cx="4781550" cy="4525963"/>
          </a:xfrm>
        </p:spPr>
        <p:txBody>
          <a:bodyPr/>
          <a:lstStyle/>
          <a:p>
            <a:pPr marL="684213" indent="-684213" eaLnBrk="1" hangingPunct="1">
              <a:buFont typeface="Century Gothic" pitchFamily="34" charset="0"/>
              <a:buAutoNum type="arabicPeriod"/>
            </a:pPr>
            <a:r>
              <a:rPr lang="en-US" altLang="en-US" smtClean="0"/>
              <a:t>Find filters on top of projections.</a:t>
            </a:r>
          </a:p>
          <a:p>
            <a:pPr marL="684213" indent="-684213" eaLnBrk="1" hangingPunct="1">
              <a:buFont typeface="Century Gothic" pitchFamily="34" charset="0"/>
              <a:buAutoNum type="arabicPeriod"/>
            </a:pPr>
            <a:r>
              <a:rPr lang="en-US" altLang="en-US" smtClean="0"/>
              <a:t>Check that the filter can be evaluated without the result of the project.</a:t>
            </a:r>
          </a:p>
          <a:p>
            <a:pPr marL="684213" indent="-684213" eaLnBrk="1" hangingPunct="1">
              <a:buFont typeface="Century Gothic" pitchFamily="34" charset="0"/>
              <a:buAutoNum type="arabicPeriod"/>
            </a:pPr>
            <a:r>
              <a:rPr lang="en-US" altLang="en-US" smtClean="0"/>
              <a:t>If so, switch the operators.</a:t>
            </a:r>
          </a:p>
        </p:txBody>
      </p:sp>
      <p:pic>
        <p:nvPicPr>
          <p:cNvPr id="203780"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19988" y="1600200"/>
            <a:ext cx="1889125"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02725" y="1600200"/>
            <a:ext cx="2617788"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7697788" y="2981325"/>
            <a:ext cx="1609725" cy="1933575"/>
          </a:xfrm>
          <a:prstGeom prst="rect">
            <a:avLst/>
          </a:prstGeom>
          <a:noFill/>
          <a:ln>
            <a:headEnd type="none" w="med" len="med"/>
            <a:tailEnd type="none"/>
          </a:ln>
        </p:spPr>
        <p:style>
          <a:lnRef idx="2">
            <a:schemeClr val="accent2"/>
          </a:lnRef>
          <a:fillRef idx="1">
            <a:schemeClr val="lt1"/>
          </a:fillRef>
          <a:effectRef idx="0">
            <a:schemeClr val="accent2"/>
          </a:effectRef>
          <a:fontRef idx="minor">
            <a:schemeClr val="dk1"/>
          </a:fontRef>
        </p:style>
        <p:txBody>
          <a:bodyPr lIns="121917" tIns="60958" rIns="121917" bIns="60958"/>
          <a:lstStyle/>
          <a:p>
            <a:pPr fontAlgn="auto">
              <a:spcBef>
                <a:spcPts val="0"/>
              </a:spcBef>
              <a:spcAft>
                <a:spcPts val="0"/>
              </a:spcAft>
              <a:defRPr/>
            </a:pPr>
            <a:endParaRPr lang="en-US">
              <a:solidFill>
                <a:prstClr val="black"/>
              </a:solidFill>
              <a:latin typeface="Corbel"/>
            </a:endParaRPr>
          </a:p>
        </p:txBody>
      </p:sp>
      <p:sp>
        <p:nvSpPr>
          <p:cNvPr id="11" name="Rectangle 10"/>
          <p:cNvSpPr/>
          <p:nvPr/>
        </p:nvSpPr>
        <p:spPr>
          <a:xfrm>
            <a:off x="8099425" y="3482975"/>
            <a:ext cx="752475" cy="215900"/>
          </a:xfrm>
          <a:prstGeom prst="rect">
            <a:avLst/>
          </a:prstGeom>
          <a:noFill/>
          <a:ln>
            <a:headEnd type="none" w="med" len="med"/>
            <a:tailEnd type="none"/>
          </a:ln>
        </p:spPr>
        <p:style>
          <a:lnRef idx="2">
            <a:schemeClr val="accent2"/>
          </a:lnRef>
          <a:fillRef idx="1">
            <a:schemeClr val="lt1"/>
          </a:fillRef>
          <a:effectRef idx="0">
            <a:schemeClr val="accent2"/>
          </a:effectRef>
          <a:fontRef idx="minor">
            <a:schemeClr val="dk1"/>
          </a:fontRef>
        </p:style>
        <p:txBody>
          <a:bodyPr lIns="121917" tIns="60958" rIns="121917" bIns="60958"/>
          <a:lstStyle/>
          <a:p>
            <a:pPr fontAlgn="auto">
              <a:spcBef>
                <a:spcPts val="0"/>
              </a:spcBef>
              <a:spcAft>
                <a:spcPts val="0"/>
              </a:spcAft>
              <a:defRPr/>
            </a:pPr>
            <a:endParaRPr lang="en-US">
              <a:solidFill>
                <a:prstClr val="black"/>
              </a:solidFill>
              <a:latin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tle 1"/>
          <p:cNvSpPr>
            <a:spLocks noGrp="1"/>
          </p:cNvSpPr>
          <p:nvPr>
            <p:ph type="title"/>
          </p:nvPr>
        </p:nvSpPr>
        <p:spPr>
          <a:xfrm>
            <a:off x="2592388" y="623888"/>
            <a:ext cx="8912225" cy="1281112"/>
          </a:xfrm>
        </p:spPr>
        <p:txBody>
          <a:bodyPr/>
          <a:lstStyle/>
          <a:p>
            <a:pPr eaLnBrk="1" hangingPunct="1"/>
            <a:r>
              <a:rPr lang="en-US" altLang="en-US" smtClean="0"/>
              <a:t>Filter Push Down Transformation</a:t>
            </a:r>
            <a:endParaRPr lang="en-US" altLang="en-US" sz="6700" smtClean="0"/>
          </a:p>
        </p:txBody>
      </p:sp>
      <p:sp>
        <p:nvSpPr>
          <p:cNvPr id="196611" name="Content Placeholder 2"/>
          <p:cNvSpPr>
            <a:spLocks noGrp="1"/>
          </p:cNvSpPr>
          <p:nvPr>
            <p:ph idx="1"/>
          </p:nvPr>
        </p:nvSpPr>
        <p:spPr>
          <a:xfrm>
            <a:off x="552450" y="2079625"/>
            <a:ext cx="11453813" cy="4221163"/>
          </a:xfrm>
        </p:spPr>
        <p:txBody>
          <a:bodyPr/>
          <a:lstStyle/>
          <a:p>
            <a:pPr marL="0" indent="0" eaLnBrk="1" hangingPunct="1">
              <a:buFont typeface="Wingdings 3" charset="0"/>
              <a:buNone/>
              <a:defRPr/>
            </a:pPr>
            <a:r>
              <a:rPr lang="en-US" sz="3200" b="1" dirty="0" err="1">
                <a:solidFill>
                  <a:srgbClr val="1F497D"/>
                </a:solidFill>
                <a:latin typeface="Consolas" charset="0"/>
                <a:ea typeface="MS PGothic" charset="0"/>
                <a:cs typeface="Consolas" charset="0"/>
              </a:rPr>
              <a:t>val</a:t>
            </a:r>
            <a:r>
              <a:rPr lang="en-US" sz="3200" dirty="0">
                <a:latin typeface="Consolas" charset="0"/>
                <a:ea typeface="MS PGothic" charset="0"/>
                <a:cs typeface="Consolas" charset="0"/>
              </a:rPr>
              <a:t> </a:t>
            </a:r>
            <a:r>
              <a:rPr lang="en-US" sz="3200" dirty="0" err="1">
                <a:latin typeface="Consolas" charset="0"/>
                <a:ea typeface="MS PGothic" charset="0"/>
                <a:cs typeface="Consolas" charset="0"/>
              </a:rPr>
              <a:t>newPlan</a:t>
            </a:r>
            <a:r>
              <a:rPr lang="en-US" sz="3200" dirty="0">
                <a:latin typeface="Consolas" charset="0"/>
                <a:ea typeface="MS PGothic" charset="0"/>
                <a:cs typeface="Consolas" charset="0"/>
              </a:rPr>
              <a:t> = </a:t>
            </a:r>
            <a:r>
              <a:rPr lang="en-US" sz="3200" dirty="0" err="1">
                <a:latin typeface="Consolas" charset="0"/>
                <a:ea typeface="MS PGothic" charset="0"/>
                <a:cs typeface="Consolas" charset="0"/>
              </a:rPr>
              <a:t>queryPlan</a:t>
            </a:r>
            <a:r>
              <a:rPr lang="en-US" sz="3200" dirty="0">
                <a:latin typeface="Consolas" charset="0"/>
                <a:ea typeface="MS PGothic" charset="0"/>
                <a:cs typeface="Consolas" charset="0"/>
              </a:rPr>
              <a:t> </a:t>
            </a:r>
            <a:r>
              <a:rPr lang="en-US" sz="3200" b="1" dirty="0">
                <a:solidFill>
                  <a:srgbClr val="1F497D"/>
                </a:solidFill>
                <a:latin typeface="Consolas" charset="0"/>
                <a:ea typeface="MS PGothic" charset="0"/>
                <a:cs typeface="Consolas" charset="0"/>
              </a:rPr>
              <a:t>transform</a:t>
            </a:r>
            <a:r>
              <a:rPr lang="en-US" sz="3200" dirty="0">
                <a:latin typeface="Consolas" charset="0"/>
                <a:ea typeface="MS PGothic" charset="0"/>
                <a:cs typeface="Consolas" charset="0"/>
              </a:rPr>
              <a:t> {</a:t>
            </a:r>
          </a:p>
          <a:p>
            <a:pPr marL="0" indent="0" eaLnBrk="1" hangingPunct="1">
              <a:buFont typeface="Wingdings 3" charset="0"/>
              <a:buNone/>
              <a:defRPr/>
            </a:pPr>
            <a:r>
              <a:rPr lang="en-US" sz="3200" dirty="0">
                <a:latin typeface="Consolas" charset="0"/>
                <a:ea typeface="MS PGothic" charset="0"/>
                <a:cs typeface="Consolas" charset="0"/>
              </a:rPr>
              <a:t>	</a:t>
            </a:r>
            <a:r>
              <a:rPr lang="en-US" sz="3200" b="1" dirty="0">
                <a:solidFill>
                  <a:srgbClr val="1F497D"/>
                </a:solidFill>
                <a:latin typeface="Consolas" charset="0"/>
                <a:ea typeface="MS PGothic" charset="0"/>
                <a:cs typeface="Consolas" charset="0"/>
              </a:rPr>
              <a:t>case</a:t>
            </a:r>
            <a:r>
              <a:rPr lang="en-US" sz="3200" dirty="0">
                <a:latin typeface="Consolas" charset="0"/>
                <a:ea typeface="MS PGothic" charset="0"/>
                <a:cs typeface="Consolas" charset="0"/>
              </a:rPr>
              <a:t> f @ </a:t>
            </a:r>
            <a:r>
              <a:rPr lang="en-US" sz="3200" b="1" dirty="0">
                <a:solidFill>
                  <a:srgbClr val="1F497D"/>
                </a:solidFill>
                <a:latin typeface="Consolas" charset="0"/>
                <a:ea typeface="MS PGothic" charset="0"/>
                <a:cs typeface="Consolas" charset="0"/>
              </a:rPr>
              <a:t>Filter</a:t>
            </a:r>
            <a:r>
              <a:rPr lang="en-US" sz="3200" dirty="0">
                <a:latin typeface="Consolas" charset="0"/>
                <a:ea typeface="MS PGothic" charset="0"/>
                <a:cs typeface="Consolas" charset="0"/>
              </a:rPr>
              <a:t>(_, p @ </a:t>
            </a:r>
            <a:r>
              <a:rPr lang="en-US" sz="3200" b="1" dirty="0">
                <a:solidFill>
                  <a:srgbClr val="1F497D"/>
                </a:solidFill>
                <a:latin typeface="Consolas" charset="0"/>
                <a:ea typeface="MS PGothic" charset="0"/>
                <a:cs typeface="Consolas" charset="0"/>
              </a:rPr>
              <a:t>Project</a:t>
            </a:r>
            <a:r>
              <a:rPr lang="en-US" sz="3200" dirty="0">
                <a:latin typeface="Consolas" charset="0"/>
                <a:ea typeface="MS PGothic" charset="0"/>
                <a:cs typeface="Consolas" charset="0"/>
              </a:rPr>
              <a:t>(_, </a:t>
            </a:r>
            <a:r>
              <a:rPr lang="en-US" sz="3200" dirty="0" err="1">
                <a:latin typeface="Consolas" charset="0"/>
                <a:ea typeface="MS PGothic" charset="0"/>
                <a:cs typeface="Consolas" charset="0"/>
              </a:rPr>
              <a:t>grandChild</a:t>
            </a:r>
            <a:r>
              <a:rPr lang="en-US" sz="3200" dirty="0">
                <a:latin typeface="Consolas" charset="0"/>
                <a:ea typeface="MS PGothic" charset="0"/>
                <a:cs typeface="Consolas" charset="0"/>
              </a:rPr>
              <a:t>)) </a:t>
            </a:r>
          </a:p>
          <a:p>
            <a:pPr marL="0" indent="0" eaLnBrk="1" hangingPunct="1">
              <a:buFont typeface="Wingdings 3" charset="0"/>
              <a:buNone/>
              <a:defRPr/>
            </a:pPr>
            <a:r>
              <a:rPr lang="en-US" sz="3200" dirty="0">
                <a:latin typeface="Consolas" charset="0"/>
                <a:ea typeface="MS PGothic" charset="0"/>
                <a:cs typeface="Consolas" charset="0"/>
              </a:rPr>
              <a:t>	  if(</a:t>
            </a:r>
            <a:r>
              <a:rPr lang="en-US" sz="3200" dirty="0" err="1">
                <a:latin typeface="Consolas" charset="0"/>
                <a:ea typeface="MS PGothic" charset="0"/>
                <a:cs typeface="Consolas" charset="0"/>
              </a:rPr>
              <a:t>f.references</a:t>
            </a:r>
            <a:r>
              <a:rPr lang="en-US" sz="3200" dirty="0">
                <a:latin typeface="Consolas" charset="0"/>
                <a:ea typeface="MS PGothic" charset="0"/>
                <a:cs typeface="Consolas" charset="0"/>
              </a:rPr>
              <a:t> </a:t>
            </a:r>
            <a:r>
              <a:rPr lang="en-US" sz="3200" dirty="0" err="1">
                <a:latin typeface="Consolas" charset="0"/>
                <a:ea typeface="MS PGothic" charset="0"/>
                <a:cs typeface="Consolas" charset="0"/>
              </a:rPr>
              <a:t>subsetOf</a:t>
            </a:r>
            <a:r>
              <a:rPr lang="en-US" sz="3200" dirty="0">
                <a:latin typeface="Consolas" charset="0"/>
                <a:ea typeface="MS PGothic" charset="0"/>
                <a:cs typeface="Consolas" charset="0"/>
              </a:rPr>
              <a:t> </a:t>
            </a:r>
            <a:r>
              <a:rPr lang="en-US" sz="3200" dirty="0" err="1">
                <a:latin typeface="Consolas" charset="0"/>
                <a:ea typeface="MS PGothic" charset="0"/>
                <a:cs typeface="Consolas" charset="0"/>
              </a:rPr>
              <a:t>grandChild.output</a:t>
            </a:r>
            <a:r>
              <a:rPr lang="en-US" sz="3200" dirty="0">
                <a:latin typeface="Consolas" charset="0"/>
                <a:ea typeface="MS PGothic" charset="0"/>
                <a:cs typeface="Consolas" charset="0"/>
              </a:rPr>
              <a:t>) =&gt;</a:t>
            </a:r>
          </a:p>
          <a:p>
            <a:pPr marL="0" indent="0" eaLnBrk="1" hangingPunct="1">
              <a:buFont typeface="Wingdings 3" charset="0"/>
              <a:buNone/>
              <a:defRPr/>
            </a:pPr>
            <a:r>
              <a:rPr lang="en-US" sz="3200" dirty="0">
                <a:latin typeface="Consolas" charset="0"/>
                <a:ea typeface="MS PGothic" charset="0"/>
                <a:cs typeface="Consolas" charset="0"/>
              </a:rPr>
              <a:t>	</a:t>
            </a:r>
            <a:r>
              <a:rPr lang="en-US" sz="3200" dirty="0" err="1">
                <a:latin typeface="Consolas" charset="0"/>
                <a:ea typeface="MS PGothic" charset="0"/>
                <a:cs typeface="Consolas" charset="0"/>
              </a:rPr>
              <a:t>p.copy</a:t>
            </a:r>
            <a:r>
              <a:rPr lang="en-US" sz="3200" dirty="0">
                <a:latin typeface="Consolas" charset="0"/>
                <a:ea typeface="MS PGothic" charset="0"/>
                <a:cs typeface="Consolas" charset="0"/>
              </a:rPr>
              <a:t>(child = </a:t>
            </a:r>
            <a:r>
              <a:rPr lang="en-US" sz="3200" dirty="0" err="1">
                <a:latin typeface="Consolas" charset="0"/>
                <a:ea typeface="MS PGothic" charset="0"/>
                <a:cs typeface="Consolas" charset="0"/>
              </a:rPr>
              <a:t>f.copy</a:t>
            </a:r>
            <a:r>
              <a:rPr lang="en-US" sz="3200" dirty="0">
                <a:latin typeface="Consolas" charset="0"/>
                <a:ea typeface="MS PGothic" charset="0"/>
                <a:cs typeface="Consolas" charset="0"/>
              </a:rPr>
              <a:t>(child = </a:t>
            </a:r>
            <a:r>
              <a:rPr lang="en-US" sz="3200" dirty="0" err="1">
                <a:latin typeface="Consolas" charset="0"/>
                <a:ea typeface="MS PGothic" charset="0"/>
                <a:cs typeface="Consolas" charset="0"/>
              </a:rPr>
              <a:t>grandChild</a:t>
            </a:r>
            <a:r>
              <a:rPr lang="en-US" sz="3200" dirty="0">
                <a:latin typeface="Consolas" charset="0"/>
                <a:ea typeface="MS PGothic" charset="0"/>
                <a:cs typeface="Consolas" charset="0"/>
              </a:rPr>
              <a:t>)</a:t>
            </a:r>
          </a:p>
          <a:p>
            <a:pPr marL="0" indent="0" eaLnBrk="1" hangingPunct="1">
              <a:buFont typeface="Wingdings 3" charset="0"/>
              <a:buNone/>
              <a:defRPr/>
            </a:pPr>
            <a:r>
              <a:rPr lang="en-US" sz="3200" dirty="0">
                <a:latin typeface="Consolas" charset="0"/>
                <a:ea typeface="MS PGothic" charset="0"/>
                <a:cs typeface="Consolas" charset="0"/>
              </a:rPr>
              <a:t>}</a:t>
            </a:r>
          </a:p>
          <a:p>
            <a:pPr eaLnBrk="1" hangingPunct="1">
              <a:buFont typeface="Wingdings 3" charset="0"/>
              <a:buChar char=""/>
              <a:defRPr/>
            </a:pPr>
            <a:endParaRPr lang="en-US" sz="3200" dirty="0">
              <a:latin typeface="Consolas" charset="0"/>
              <a:ea typeface="MS PGothic" charset="0"/>
              <a:cs typeface="Consolas"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Title 1"/>
          <p:cNvSpPr>
            <a:spLocks noGrp="1"/>
          </p:cNvSpPr>
          <p:nvPr>
            <p:ph type="title"/>
          </p:nvPr>
        </p:nvSpPr>
        <p:spPr>
          <a:xfrm>
            <a:off x="1855788" y="623888"/>
            <a:ext cx="9648825" cy="1281112"/>
          </a:xfrm>
        </p:spPr>
        <p:txBody>
          <a:bodyPr/>
          <a:lstStyle/>
          <a:p>
            <a:pPr eaLnBrk="1" hangingPunct="1"/>
            <a:r>
              <a:rPr lang="en-US" altLang="en-US" smtClean="0"/>
              <a:t>Community-Contributed Transformations</a:t>
            </a:r>
          </a:p>
        </p:txBody>
      </p:sp>
      <p:sp>
        <p:nvSpPr>
          <p:cNvPr id="205826" name="Slide Number Placeholder 4"/>
          <p:cNvSpPr>
            <a:spLocks noGrp="1"/>
          </p:cNvSpPr>
          <p:nvPr>
            <p:ph type="sldNum" sz="quarter" idx="12"/>
          </p:nvPr>
        </p:nvSpPr>
        <p:spPr>
          <a:xfrm>
            <a:off x="11280775" y="6380163"/>
            <a:ext cx="744538"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BE17C53-E9E0-41D4-ADC6-A737DA931CDC}" type="slidenum">
              <a:rPr lang="en-US" altLang="en-US" sz="2000">
                <a:solidFill>
                  <a:srgbClr val="FEFFFF"/>
                </a:solidFill>
              </a:rPr>
              <a:pPr/>
              <a:t>127</a:t>
            </a:fld>
            <a:endParaRPr lang="en-US" altLang="en-US" sz="2000">
              <a:solidFill>
                <a:srgbClr val="FEFFFF"/>
              </a:solidFill>
            </a:endParaRPr>
          </a:p>
        </p:txBody>
      </p:sp>
      <p:pic>
        <p:nvPicPr>
          <p:cNvPr id="205827" name="Picture 6" descr="unionrule-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2286000"/>
            <a:ext cx="1017587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354138" y="4729163"/>
            <a:ext cx="95631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3700">
                <a:latin typeface="Source Sans Pro" charset="0"/>
              </a:rPr>
              <a:t>110 line patch took this user’s query from “never finishing” to 200s.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itle 1"/>
          <p:cNvSpPr>
            <a:spLocks noGrp="1"/>
          </p:cNvSpPr>
          <p:nvPr>
            <p:ph type="title"/>
          </p:nvPr>
        </p:nvSpPr>
        <p:spPr>
          <a:xfrm>
            <a:off x="1985963" y="623888"/>
            <a:ext cx="9518650" cy="1281112"/>
          </a:xfrm>
        </p:spPr>
        <p:txBody>
          <a:bodyPr/>
          <a:lstStyle/>
          <a:p>
            <a:pPr eaLnBrk="1" hangingPunct="1"/>
            <a:r>
              <a:rPr lang="en-US" altLang="en-US" smtClean="0"/>
              <a:t>Project Tungsten: Getting Spark to Run Well on the JVM</a:t>
            </a:r>
          </a:p>
        </p:txBody>
      </p:sp>
      <p:sp>
        <p:nvSpPr>
          <p:cNvPr id="3" name="Content Placeholder 2"/>
          <p:cNvSpPr>
            <a:spLocks noGrp="1"/>
          </p:cNvSpPr>
          <p:nvPr>
            <p:ph idx="1"/>
          </p:nvPr>
        </p:nvSpPr>
        <p:spPr>
          <a:xfrm>
            <a:off x="1546225" y="2133600"/>
            <a:ext cx="9958388" cy="3778250"/>
          </a:xfrm>
        </p:spPr>
        <p:txBody>
          <a:bodyPr>
            <a:noAutofit/>
          </a:bodyPr>
          <a:lstStyle/>
          <a:p>
            <a:pPr eaLnBrk="1" hangingPunct="1">
              <a:buFont typeface="Wingdings 3" charset="0"/>
              <a:buChar char=""/>
              <a:defRPr/>
            </a:pPr>
            <a:r>
              <a:rPr lang="en-US" sz="2800" dirty="0" smtClean="0">
                <a:cs typeface="Century Gothic"/>
              </a:rPr>
              <a:t>Overcoming JVM limitations:</a:t>
            </a:r>
            <a:endParaRPr lang="en-US" sz="2800" dirty="0">
              <a:cs typeface="Century Gothic"/>
            </a:endParaRPr>
          </a:p>
          <a:p>
            <a:pPr marL="609585" indent="-609585" eaLnBrk="1" hangingPunct="1">
              <a:buFont typeface="Arial"/>
              <a:buChar char="•"/>
              <a:defRPr/>
            </a:pPr>
            <a:r>
              <a:rPr lang="en-US" sz="2800" b="1" dirty="0">
                <a:cs typeface="Century Gothic"/>
              </a:rPr>
              <a:t>Memory Management and Binary Processing</a:t>
            </a:r>
            <a:r>
              <a:rPr lang="en-US" sz="2800" dirty="0">
                <a:cs typeface="Century Gothic"/>
              </a:rPr>
              <a:t>: leveraging application semantics to manage memory explicitly and eliminate the overhead of JVM object model and garbage collection</a:t>
            </a:r>
          </a:p>
          <a:p>
            <a:pPr marL="609585" indent="-609585" eaLnBrk="1" hangingPunct="1">
              <a:buFont typeface="Arial"/>
              <a:buChar char="•"/>
              <a:defRPr/>
            </a:pPr>
            <a:r>
              <a:rPr lang="en-US" sz="2800" b="1" dirty="0">
                <a:cs typeface="Century Gothic"/>
              </a:rPr>
              <a:t>Cache-aware computation</a:t>
            </a:r>
            <a:r>
              <a:rPr lang="en-US" sz="2800" dirty="0">
                <a:cs typeface="Century Gothic"/>
              </a:rPr>
              <a:t>: algorithms and data structures to exploit memory hierarchy</a:t>
            </a:r>
          </a:p>
          <a:p>
            <a:pPr marL="609585" indent="-609585" eaLnBrk="1" hangingPunct="1">
              <a:buFont typeface="Arial"/>
              <a:buChar char="•"/>
              <a:defRPr/>
            </a:pPr>
            <a:r>
              <a:rPr lang="en-US" sz="2800" b="1" dirty="0">
                <a:cs typeface="Century Gothic"/>
              </a:rPr>
              <a:t>Code generation</a:t>
            </a:r>
            <a:r>
              <a:rPr lang="en-US" sz="2800" dirty="0">
                <a:cs typeface="Century Gothic"/>
              </a:rPr>
              <a:t>: using code generation to exploit modern compilers and CPUs</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3A1A977-2D4D-448A-84B0-BF8601D84E35}"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20787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D41596D-2C63-4A43-998D-1E8F4373286A}" type="slidenum">
              <a:rPr lang="en-US" altLang="en-US" sz="2000">
                <a:solidFill>
                  <a:srgbClr val="FEFFFF"/>
                </a:solidFill>
              </a:rPr>
              <a:pPr/>
              <a:t>129</a:t>
            </a:fld>
            <a:endParaRPr lang="en-US" altLang="en-US" sz="2000">
              <a:solidFill>
                <a:srgbClr val="FEFFFF"/>
              </a:solidFill>
            </a:endParaRPr>
          </a:p>
        </p:txBody>
      </p:sp>
      <p:pic>
        <p:nvPicPr>
          <p:cNvPr id="207876" name="Picture 5" descr="Screen Shot 2015-09-01 at 3.04.2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3688" y="1041400"/>
            <a:ext cx="9875837"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8138" y="1739900"/>
            <a:ext cx="10264775" cy="4808538"/>
          </a:xfrm>
        </p:spPr>
        <p:txBody>
          <a:bodyPr>
            <a:normAutofit/>
          </a:bodyPr>
          <a:lstStyle/>
          <a:p>
            <a:pPr>
              <a:defRPr/>
            </a:pPr>
            <a:r>
              <a:rPr lang="en-US" sz="2400" dirty="0" smtClean="0">
                <a:cs typeface="+mn-cs"/>
              </a:rPr>
              <a:t>Most SQL-on-Hadoop systems do not control or own the data</a:t>
            </a:r>
          </a:p>
          <a:p>
            <a:pPr lvl="1">
              <a:defRPr/>
            </a:pPr>
            <a:r>
              <a:rPr lang="en-US" sz="2000" dirty="0" smtClean="0">
                <a:cs typeface="+mn-cs"/>
              </a:rPr>
              <a:t>Hive, Impala, Presto, Big SQL, Spark SQL, Drill</a:t>
            </a:r>
          </a:p>
          <a:p>
            <a:pPr marL="457200" lvl="1" indent="0">
              <a:buFont typeface="Wingdings 3" pitchFamily="18" charset="2"/>
              <a:buNone/>
              <a:defRPr/>
            </a:pPr>
            <a:endParaRPr lang="en-US" sz="2000" dirty="0" smtClean="0">
              <a:cs typeface="+mn-cs"/>
            </a:endParaRPr>
          </a:p>
          <a:p>
            <a:pPr>
              <a:defRPr/>
            </a:pPr>
            <a:endParaRPr lang="en-US" sz="2400" dirty="0" smtClean="0">
              <a:cs typeface="+mn-cs"/>
            </a:endParaRPr>
          </a:p>
          <a:p>
            <a:pPr>
              <a:defRPr/>
            </a:pPr>
            <a:r>
              <a:rPr lang="en-US" sz="2400" dirty="0" smtClean="0">
                <a:cs typeface="+mn-cs"/>
              </a:rPr>
              <a:t>Other SQL-on-Hadoop systems tolerate HDFS data, but work better with their own proprietary storage</a:t>
            </a:r>
          </a:p>
          <a:p>
            <a:pPr lvl="1">
              <a:defRPr/>
            </a:pPr>
            <a:r>
              <a:rPr lang="en-US" sz="2000" dirty="0" err="1" smtClean="0">
                <a:cs typeface="+mn-cs"/>
              </a:rPr>
              <a:t>HadoopDB</a:t>
            </a:r>
            <a:r>
              <a:rPr lang="en-US" sz="2000" dirty="0" smtClean="0">
                <a:cs typeface="+mn-cs"/>
              </a:rPr>
              <a:t>/</a:t>
            </a:r>
            <a:r>
              <a:rPr lang="en-US" sz="2000" dirty="0" err="1" smtClean="0">
                <a:cs typeface="+mn-cs"/>
              </a:rPr>
              <a:t>Hadapt</a:t>
            </a:r>
            <a:endParaRPr lang="en-US" sz="2000" dirty="0" smtClean="0">
              <a:cs typeface="+mn-cs"/>
            </a:endParaRPr>
          </a:p>
          <a:p>
            <a:pPr lvl="1">
              <a:defRPr/>
            </a:pPr>
            <a:r>
              <a:rPr lang="en-US" sz="2000" dirty="0" smtClean="0">
                <a:cs typeface="+mn-cs"/>
              </a:rPr>
              <a:t>HAWQ,  </a:t>
            </a:r>
            <a:r>
              <a:rPr lang="en-US" sz="2000" dirty="0" err="1" smtClean="0">
                <a:cs typeface="+mn-cs"/>
              </a:rPr>
              <a:t>Actian</a:t>
            </a:r>
            <a:r>
              <a:rPr lang="en-US" sz="2000" dirty="0" smtClean="0">
                <a:cs typeface="+mn-cs"/>
              </a:rPr>
              <a:t> Vortex, and HP Vertica</a:t>
            </a:r>
          </a:p>
        </p:txBody>
      </p:sp>
      <p:sp>
        <p:nvSpPr>
          <p:cNvPr id="4096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C72EECF-A0E6-4E00-90B6-800C471E345B}"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4096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AD021B8-5245-45F3-900F-4D78A67F203D}" type="slidenum">
              <a:rPr lang="en-US" altLang="en-US" sz="2000">
                <a:solidFill>
                  <a:srgbClr val="FEFFFF"/>
                </a:solidFill>
              </a:rPr>
              <a:pPr/>
              <a:t>13</a:t>
            </a:fld>
            <a:endParaRPr lang="en-US" altLang="en-US" sz="2000">
              <a:solidFill>
                <a:srgbClr val="FEFFFF"/>
              </a:solidFill>
            </a:endParaRPr>
          </a:p>
        </p:txBody>
      </p:sp>
      <p:pic>
        <p:nvPicPr>
          <p:cNvPr id="7"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175" y="2759075"/>
            <a:ext cx="963613"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350" y="2813050"/>
            <a:ext cx="7429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188" y="5421313"/>
            <a:ext cx="844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2800" y="2921000"/>
            <a:ext cx="15621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8375" y="2813050"/>
            <a:ext cx="15684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3825" y="5426075"/>
            <a:ext cx="982663"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1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99450" y="2736850"/>
            <a:ext cx="1414463"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2" name="Picture 1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183188" y="5551488"/>
            <a:ext cx="171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56475" y="5502275"/>
            <a:ext cx="151606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Picture 1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618288" y="2847975"/>
            <a:ext cx="14763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5" name="Title 1"/>
          <p:cNvSpPr>
            <a:spLocks noGrp="1"/>
          </p:cNvSpPr>
          <p:nvPr>
            <p:ph type="title"/>
          </p:nvPr>
        </p:nvSpPr>
        <p:spPr>
          <a:xfrm>
            <a:off x="1619250" y="623888"/>
            <a:ext cx="10487025" cy="1281112"/>
          </a:xfrm>
        </p:spPr>
        <p:txBody>
          <a:bodyPr/>
          <a:lstStyle/>
          <a:p>
            <a:r>
              <a:rPr lang="en-US" altLang="en-US" smtClean="0"/>
              <a:t>SQL-on-Hadoop according to storage formats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8" presetClass="entr" presetSubtype="16"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amond(in)">
                                      <p:cBhvr>
                                        <p:cTn id="17" dur="2000"/>
                                        <p:tgtEl>
                                          <p:spTgt spid="10"/>
                                        </p:tgtEl>
                                      </p:cBhvr>
                                    </p:animEffect>
                                  </p:childTnLst>
                                </p:cTn>
                              </p:par>
                            </p:childTnLst>
                          </p:cTn>
                        </p:par>
                        <p:par>
                          <p:cTn id="18" fill="hold" nodeType="afterGroup">
                            <p:stCondLst>
                              <p:cond delay="3000"/>
                            </p:stCondLst>
                            <p:childTnLst>
                              <p:par>
                                <p:cTn id="19" presetID="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3500"/>
                            </p:stCondLst>
                            <p:childTnLst>
                              <p:par>
                                <p:cTn id="24" presetID="2" presetClass="entr" presetSubtype="4"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4000"/>
                            </p:stCondLst>
                            <p:childTnLst>
                              <p:par>
                                <p:cTn id="29" presetID="2" presetClass="entr" presetSubtype="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tle 1"/>
          <p:cNvSpPr>
            <a:spLocks noGrp="1"/>
          </p:cNvSpPr>
          <p:nvPr>
            <p:ph type="title"/>
          </p:nvPr>
        </p:nvSpPr>
        <p:spPr>
          <a:xfrm>
            <a:off x="1985963" y="623888"/>
            <a:ext cx="9518650" cy="1281112"/>
          </a:xfrm>
        </p:spPr>
        <p:txBody>
          <a:bodyPr/>
          <a:lstStyle/>
          <a:p>
            <a:pPr eaLnBrk="1" hangingPunct="1"/>
            <a:r>
              <a:rPr lang="en-US" altLang="en-US" smtClean="0"/>
              <a:t>Use sun.misc.Unsafe</a:t>
            </a:r>
          </a:p>
        </p:txBody>
      </p:sp>
      <p:sp>
        <p:nvSpPr>
          <p:cNvPr id="208898" name="Content Placeholder 2"/>
          <p:cNvSpPr>
            <a:spLocks noGrp="1"/>
          </p:cNvSpPr>
          <p:nvPr>
            <p:ph idx="1"/>
          </p:nvPr>
        </p:nvSpPr>
        <p:spPr>
          <a:xfrm>
            <a:off x="1546225" y="2133600"/>
            <a:ext cx="9958388" cy="3778250"/>
          </a:xfrm>
        </p:spPr>
        <p:txBody>
          <a:bodyPr/>
          <a:lstStyle/>
          <a:p>
            <a:pPr eaLnBrk="1" hangingPunct="1"/>
            <a:r>
              <a:rPr lang="en-US" altLang="en-US" sz="2800" smtClean="0"/>
              <a:t>JVM internal API</a:t>
            </a:r>
          </a:p>
          <a:p>
            <a:pPr eaLnBrk="1" hangingPunct="1"/>
            <a:r>
              <a:rPr lang="en-US" altLang="en-US" sz="2800" smtClean="0"/>
              <a:t>Can manipulate memory without safety checks</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9755499-B8C5-442D-8225-E1EC0F895504}"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20992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2A7A02D-19E1-4A17-BB79-9874D0F887DE}" type="slidenum">
              <a:rPr lang="en-US" altLang="en-US" sz="2000">
                <a:solidFill>
                  <a:srgbClr val="FEFFFF"/>
                </a:solidFill>
              </a:rPr>
              <a:pPr/>
              <a:t>131</a:t>
            </a:fld>
            <a:endParaRPr lang="en-US" altLang="en-US" sz="2000">
              <a:solidFill>
                <a:srgbClr val="FEFFFF"/>
              </a:solidFill>
            </a:endParaRPr>
          </a:p>
        </p:txBody>
      </p:sp>
      <p:pic>
        <p:nvPicPr>
          <p:cNvPr id="209924" name="Picture 2" descr="Screen Shot 2015-09-01 at 3.09.0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9425" y="855663"/>
            <a:ext cx="8948738"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5" name="Content Placeholder 2"/>
          <p:cNvSpPr>
            <a:spLocks noGrp="1"/>
          </p:cNvSpPr>
          <p:nvPr>
            <p:ph idx="1"/>
          </p:nvPr>
        </p:nvSpPr>
        <p:spPr>
          <a:xfrm>
            <a:off x="1546225" y="3940175"/>
            <a:ext cx="9958388" cy="1971675"/>
          </a:xfrm>
        </p:spPr>
        <p:txBody>
          <a:bodyPr/>
          <a:lstStyle/>
          <a:p>
            <a:pPr eaLnBrk="1" hangingPunct="1"/>
            <a:r>
              <a:rPr lang="en-US" altLang="en-US" sz="2800" smtClean="0"/>
              <a:t>Null bits</a:t>
            </a:r>
          </a:p>
          <a:p>
            <a:pPr eaLnBrk="1" hangingPunct="1"/>
            <a:r>
              <a:rPr lang="en-US" altLang="en-US" sz="2800" smtClean="0"/>
              <a:t>Inline fixed-length values</a:t>
            </a:r>
          </a:p>
          <a:p>
            <a:pPr eaLnBrk="1" hangingPunct="1"/>
            <a:r>
              <a:rPr lang="en-US" altLang="en-US" sz="2800" smtClean="0"/>
              <a:t>Align on 8-byte word boundaries</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itle 6"/>
          <p:cNvSpPr>
            <a:spLocks noGrp="1"/>
          </p:cNvSpPr>
          <p:nvPr>
            <p:ph type="ctrTitle"/>
          </p:nvPr>
        </p:nvSpPr>
        <p:spPr>
          <a:xfrm>
            <a:off x="2589213" y="2514600"/>
            <a:ext cx="8915400" cy="2262188"/>
          </a:xfrm>
        </p:spPr>
        <p:txBody>
          <a:bodyPr/>
          <a:lstStyle/>
          <a:p>
            <a:pPr eaLnBrk="1" hangingPunct="1"/>
            <a:r>
              <a:rPr lang="en-US" altLang="en-US" smtClean="0"/>
              <a:t>Apache Phoenix</a:t>
            </a:r>
          </a:p>
        </p:txBody>
      </p:sp>
      <p:sp>
        <p:nvSpPr>
          <p:cNvPr id="21094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B5B5A6D5-2E11-4350-B0E6-58C3DFEB197B}"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21094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8DF6F37-5590-4D2D-8A72-26B6D77F9A96}" type="slidenum">
              <a:rPr lang="en-US" altLang="en-US" sz="2000">
                <a:solidFill>
                  <a:srgbClr val="FEFFFF"/>
                </a:solidFill>
              </a:rPr>
              <a:pPr/>
              <a:t>132</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C29AD8A-8D94-49EE-9F39-C7E0B6B634E6}"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21197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C6C345A-C573-46D4-9C88-C3BB8B4FB398}" type="slidenum">
              <a:rPr lang="en-US" altLang="en-US" sz="2000">
                <a:solidFill>
                  <a:srgbClr val="FEFFFF"/>
                </a:solidFill>
              </a:rPr>
              <a:pPr/>
              <a:t>133</a:t>
            </a:fld>
            <a:endParaRPr lang="en-US" altLang="en-US" sz="2000">
              <a:solidFill>
                <a:srgbClr val="FEFFFF"/>
              </a:solidFill>
            </a:endParaRPr>
          </a:p>
        </p:txBody>
      </p:sp>
      <p:sp>
        <p:nvSpPr>
          <p:cNvPr id="211972" name="Content Placeholder 2"/>
          <p:cNvSpPr>
            <a:spLocks noGrp="1"/>
          </p:cNvSpPr>
          <p:nvPr>
            <p:ph idx="1"/>
          </p:nvPr>
        </p:nvSpPr>
        <p:spPr>
          <a:xfrm>
            <a:off x="1546225" y="1847850"/>
            <a:ext cx="9958388" cy="4160838"/>
          </a:xfrm>
        </p:spPr>
        <p:txBody>
          <a:bodyPr/>
          <a:lstStyle/>
          <a:p>
            <a:pPr eaLnBrk="1" hangingPunct="1"/>
            <a:r>
              <a:rPr lang="en-US" altLang="en-US" sz="2800" smtClean="0">
                <a:latin typeface="Calibri" pitchFamily="34" charset="0"/>
              </a:rPr>
              <a:t>SQL compiler and execution engine for HBase </a:t>
            </a:r>
          </a:p>
          <a:p>
            <a:pPr lvl="1" eaLnBrk="1" hangingPunct="1"/>
            <a:r>
              <a:rPr lang="en-US" altLang="en-US" sz="2400" smtClean="0">
                <a:latin typeface="Calibri" pitchFamily="34" charset="0"/>
              </a:rPr>
              <a:t>Query engine transforms SQL into native HBase APIs: put, delete, parallel scans (instead of, say, MapReduce)</a:t>
            </a:r>
            <a:endParaRPr lang="en-US" altLang="en-US" sz="2600" smtClean="0">
              <a:latin typeface="Calibri" pitchFamily="34" charset="0"/>
            </a:endParaRPr>
          </a:p>
          <a:p>
            <a:pPr eaLnBrk="1" hangingPunct="1"/>
            <a:r>
              <a:rPr lang="en-US" altLang="en-US" sz="2800" smtClean="0">
                <a:latin typeface="Calibri" pitchFamily="34" charset="0"/>
              </a:rPr>
              <a:t>Supports features not provided by HBase: Secondary Indexing, Multi-tenancy, simple Hash Join, etc.</a:t>
            </a:r>
          </a:p>
        </p:txBody>
      </p:sp>
      <p:sp>
        <p:nvSpPr>
          <p:cNvPr id="211973" name="Title 1"/>
          <p:cNvSpPr txBox="1">
            <a:spLocks/>
          </p:cNvSpPr>
          <p:nvPr/>
        </p:nvSpPr>
        <p:spPr bwMode="auto">
          <a:xfrm>
            <a:off x="2592388" y="623888"/>
            <a:ext cx="891222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3600">
                <a:solidFill>
                  <a:srgbClr val="178DBB"/>
                </a:solidFill>
              </a:rPr>
              <a:t>The Phoenix Approach</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66F79B8-BBF7-4392-B894-69D22F64E425}"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21299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C962B67-8B5E-41C0-9CC6-C48173C5F913}" type="slidenum">
              <a:rPr lang="en-US" altLang="en-US" sz="2000">
                <a:solidFill>
                  <a:srgbClr val="FEFFFF"/>
                </a:solidFill>
              </a:rPr>
              <a:pPr/>
              <a:t>134</a:t>
            </a:fld>
            <a:endParaRPr lang="en-US" altLang="en-US" sz="2000">
              <a:solidFill>
                <a:srgbClr val="FEFFFF"/>
              </a:solidFill>
            </a:endParaRPr>
          </a:p>
        </p:txBody>
      </p:sp>
      <p:pic>
        <p:nvPicPr>
          <p:cNvPr id="212996" name="Picture 1" descr="Screen Shot 2015-09-01 at 3.36.24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409700"/>
            <a:ext cx="8569325" cy="467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7" name="Title 1"/>
          <p:cNvSpPr>
            <a:spLocks noGrp="1"/>
          </p:cNvSpPr>
          <p:nvPr>
            <p:ph type="title"/>
          </p:nvPr>
        </p:nvSpPr>
        <p:spPr>
          <a:xfrm>
            <a:off x="2592388" y="623888"/>
            <a:ext cx="8912225" cy="1281112"/>
          </a:xfrm>
        </p:spPr>
        <p:txBody>
          <a:bodyPr/>
          <a:lstStyle/>
          <a:p>
            <a:r>
              <a:rPr lang="en-US" altLang="en-US" smtClean="0"/>
              <a:t>Phoenix Architecture</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6"/>
          <p:cNvSpPr>
            <a:spLocks noGrp="1"/>
          </p:cNvSpPr>
          <p:nvPr>
            <p:ph type="ctrTitle"/>
          </p:nvPr>
        </p:nvSpPr>
        <p:spPr>
          <a:xfrm>
            <a:off x="1887538" y="2514600"/>
            <a:ext cx="10125075" cy="2262188"/>
          </a:xfrm>
        </p:spPr>
        <p:txBody>
          <a:bodyPr/>
          <a:lstStyle/>
          <a:p>
            <a:pPr eaLnBrk="1" hangingPunct="1"/>
            <a:r>
              <a:rPr lang="en-US" altLang="en-US" smtClean="0"/>
              <a:t>Open (Research) Challenges</a:t>
            </a:r>
          </a:p>
        </p:txBody>
      </p:sp>
      <p:sp>
        <p:nvSpPr>
          <p:cNvPr id="21401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AABA450-92BF-4B48-832A-63460193574E}"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21402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BDE2D33-01F1-4133-98B7-5B4808C7DAA0}" type="slidenum">
              <a:rPr lang="en-US" altLang="en-US" sz="2000">
                <a:solidFill>
                  <a:srgbClr val="FEFFFF"/>
                </a:solidFill>
              </a:rPr>
              <a:pPr/>
              <a:t>135</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2788" y="1547813"/>
            <a:ext cx="8915400" cy="3776662"/>
          </a:xfrm>
        </p:spPr>
        <p:txBody>
          <a:bodyPr/>
          <a:lstStyle/>
          <a:p>
            <a:r>
              <a:rPr lang="en-US" altLang="en-US" smtClean="0"/>
              <a:t>Cost-based optimizer relies on</a:t>
            </a:r>
          </a:p>
          <a:p>
            <a:pPr lvl="1"/>
            <a:r>
              <a:rPr lang="en-US" altLang="en-US" smtClean="0"/>
              <a:t>Statistics over base relations</a:t>
            </a:r>
          </a:p>
          <a:p>
            <a:pPr lvl="1"/>
            <a:r>
              <a:rPr lang="en-US" altLang="en-US" smtClean="0"/>
              <a:t>Formulas for cost estimation</a:t>
            </a:r>
          </a:p>
          <a:p>
            <a:pPr lvl="1"/>
            <a:r>
              <a:rPr lang="en-US" altLang="en-US" smtClean="0"/>
              <a:t>Rules for plan enumeration</a:t>
            </a:r>
          </a:p>
          <a:p>
            <a:r>
              <a:rPr lang="en-US" altLang="en-US" smtClean="0"/>
              <a:t>Problems:</a:t>
            </a:r>
          </a:p>
          <a:p>
            <a:pPr lvl="1"/>
            <a:r>
              <a:rPr lang="en-US" altLang="en-US" smtClean="0"/>
              <a:t>Stats not reliable, do not own the data</a:t>
            </a:r>
          </a:p>
          <a:p>
            <a:pPr lvl="1"/>
            <a:r>
              <a:rPr lang="en-US" altLang="en-US" smtClean="0"/>
              <a:t>Prominent use of </a:t>
            </a:r>
            <a:r>
              <a:rPr lang="en-US" altLang="en-US" smtClean="0">
                <a:solidFill>
                  <a:schemeClr val="tx1"/>
                </a:solidFill>
              </a:rPr>
              <a:t>UDFs</a:t>
            </a:r>
          </a:p>
          <a:p>
            <a:pPr lvl="1"/>
            <a:r>
              <a:rPr lang="en-US" altLang="en-US" smtClean="0">
                <a:solidFill>
                  <a:schemeClr val="tx1"/>
                </a:solidFill>
              </a:rPr>
              <a:t>Independence assumption between </a:t>
            </a:r>
            <a:r>
              <a:rPr lang="en-US" altLang="en-US" smtClean="0"/>
              <a:t>predicates do not hold</a:t>
            </a:r>
          </a:p>
          <a:p>
            <a:pPr lvl="1"/>
            <a:r>
              <a:rPr lang="en-US" altLang="en-US" smtClean="0"/>
              <a:t>More nested data, harder to estimate selectivities</a:t>
            </a:r>
          </a:p>
          <a:p>
            <a:pPr lvl="1"/>
            <a:r>
              <a:rPr lang="en-US" altLang="en-US" smtClean="0"/>
              <a:t>Bad plans over big data may run </a:t>
            </a:r>
            <a:r>
              <a:rPr lang="ja-JP" altLang="en-US" smtClean="0"/>
              <a:t>“</a:t>
            </a:r>
            <a:r>
              <a:rPr lang="en-US" altLang="ja-JP" smtClean="0"/>
              <a:t>forever</a:t>
            </a:r>
            <a:r>
              <a:rPr lang="ja-JP" altLang="en-US" smtClean="0"/>
              <a:t>”</a:t>
            </a:r>
            <a:endParaRPr lang="en-US" altLang="en-US" smtClean="0"/>
          </a:p>
        </p:txBody>
      </p:sp>
      <p:sp>
        <p:nvSpPr>
          <p:cNvPr id="4" name="Right Arrow 3"/>
          <p:cNvSpPr/>
          <p:nvPr/>
        </p:nvSpPr>
        <p:spPr>
          <a:xfrm>
            <a:off x="1069975" y="5727700"/>
            <a:ext cx="685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extBox 4"/>
          <p:cNvSpPr txBox="1">
            <a:spLocks noChangeArrowheads="1"/>
          </p:cNvSpPr>
          <p:nvPr/>
        </p:nvSpPr>
        <p:spPr bwMode="auto">
          <a:xfrm>
            <a:off x="2179638" y="5640388"/>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b="1"/>
              <a:t>Defer more cost-based decisions to run-time; robust, adaptive query optimization</a:t>
            </a:r>
          </a:p>
        </p:txBody>
      </p:sp>
      <p:sp>
        <p:nvSpPr>
          <p:cNvPr id="215044" name="Title 1"/>
          <p:cNvSpPr>
            <a:spLocks noGrp="1"/>
          </p:cNvSpPr>
          <p:nvPr>
            <p:ph type="title"/>
          </p:nvPr>
        </p:nvSpPr>
        <p:spPr>
          <a:xfrm>
            <a:off x="2592388" y="623888"/>
            <a:ext cx="8912225" cy="1281112"/>
          </a:xfrm>
        </p:spPr>
        <p:txBody>
          <a:bodyPr/>
          <a:lstStyle/>
          <a:p>
            <a:r>
              <a:rPr lang="en-US" altLang="en-US" smtClean="0"/>
              <a:t>Challenge 1: Query optimization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BC2E4C5-3520-4D08-A73E-E4851D067B54}"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1606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86932D5-8E33-4227-B9EE-EC623E358302}" type="slidenum">
              <a:rPr lang="en-US" altLang="en-US" sz="2000">
                <a:solidFill>
                  <a:srgbClr val="FEFFFF"/>
                </a:solidFill>
              </a:rPr>
              <a:pPr/>
              <a:t>137</a:t>
            </a:fld>
            <a:endParaRPr lang="en-US" altLang="en-US" sz="2000">
              <a:solidFill>
                <a:srgbClr val="FEFFFF"/>
              </a:solidFill>
            </a:endParaRPr>
          </a:p>
        </p:txBody>
      </p:sp>
      <p:sp>
        <p:nvSpPr>
          <p:cNvPr id="20" name="Content Placeholder 19"/>
          <p:cNvSpPr>
            <a:spLocks noGrp="1"/>
          </p:cNvSpPr>
          <p:nvPr>
            <p:ph idx="1"/>
          </p:nvPr>
        </p:nvSpPr>
        <p:spPr>
          <a:xfrm>
            <a:off x="1345993" y="1990671"/>
            <a:ext cx="4732475" cy="2223654"/>
          </a:xfr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xtLst>
            <a:ext uri="{FAA26D3D-D897-4be2-8F04-BA451C77F1D7}">
              <ma14:placeholderFlag xmlns:ma14="http://schemas.microsoft.com/office/mac/drawingml/2011/main" xmlns="" val="1"/>
            </a:ext>
          </a:extLst>
        </p:spPr>
        <p:txBody>
          <a:bodyPr/>
          <a:lstStyle/>
          <a:p>
            <a:pPr eaLnBrk="1" hangingPunct="1">
              <a:defRPr/>
            </a:pPr>
            <a:r>
              <a:rPr lang="en-US" altLang="en-US" sz="2400" dirty="0" smtClean="0"/>
              <a:t>No single framework owns the data!</a:t>
            </a:r>
          </a:p>
          <a:p>
            <a:pPr eaLnBrk="1" hangingPunct="1">
              <a:defRPr/>
            </a:pPr>
            <a:r>
              <a:rPr lang="en-US" altLang="en-US" sz="2400" dirty="0" smtClean="0"/>
              <a:t>Multiple frameworks, with different resource requirements</a:t>
            </a:r>
          </a:p>
          <a:p>
            <a:pPr>
              <a:defRPr/>
            </a:pPr>
            <a:endParaRPr lang="en-US" dirty="0"/>
          </a:p>
        </p:txBody>
      </p:sp>
      <p:grpSp>
        <p:nvGrpSpPr>
          <p:cNvPr id="216071" name="Group 23"/>
          <p:cNvGrpSpPr>
            <a:grpSpLocks/>
          </p:cNvGrpSpPr>
          <p:nvPr/>
        </p:nvGrpSpPr>
        <p:grpSpPr bwMode="auto">
          <a:xfrm>
            <a:off x="6305550" y="2238375"/>
            <a:ext cx="5508625" cy="2570163"/>
            <a:chOff x="5417793" y="2637390"/>
            <a:chExt cx="5508625" cy="2570163"/>
          </a:xfrm>
        </p:grpSpPr>
        <p:sp>
          <p:nvSpPr>
            <p:cNvPr id="8" name="Rectangle 7"/>
            <p:cNvSpPr/>
            <p:nvPr/>
          </p:nvSpPr>
          <p:spPr bwMode="auto">
            <a:xfrm>
              <a:off x="5417793" y="4669390"/>
              <a:ext cx="5508625" cy="538163"/>
            </a:xfrm>
            <a:prstGeom prst="rect">
              <a:avLst/>
            </a:prstGeom>
            <a:solidFill>
              <a:schemeClr val="accent2">
                <a:lumMod val="75000"/>
              </a:schemeClr>
            </a:solidFill>
            <a:ln w="9525" cap="flat" cmpd="sng" algn="ctr">
              <a:solidFill>
                <a:schemeClr val="tx1"/>
              </a:solidFill>
              <a:prstDash val="solid"/>
              <a:round/>
              <a:headEnd type="none" w="med" len="med"/>
              <a:tailEnd type="none" w="med" len="med"/>
            </a:ln>
            <a:effectLst/>
            <a:extLst/>
          </p:spPr>
          <p:txBody>
            <a:bodyPr/>
            <a:lstStyle/>
            <a:p>
              <a:pPr algn="ctr">
                <a:defRPr/>
              </a:pPr>
              <a:r>
                <a:rPr lang="en-US" dirty="0">
                  <a:latin typeface="Times" pitchFamily="18" charset="0"/>
                </a:rPr>
                <a:t>HDFS, S3</a:t>
              </a:r>
            </a:p>
          </p:txBody>
        </p:sp>
        <p:sp>
          <p:nvSpPr>
            <p:cNvPr id="216077" name="Rectangle 9"/>
            <p:cNvSpPr>
              <a:spLocks noChangeArrowheads="1"/>
            </p:cNvSpPr>
            <p:nvPr/>
          </p:nvSpPr>
          <p:spPr bwMode="auto">
            <a:xfrm>
              <a:off x="5417793" y="4221716"/>
              <a:ext cx="5508625" cy="455612"/>
            </a:xfrm>
            <a:prstGeom prst="rect">
              <a:avLst/>
            </a:prstGeom>
            <a:solidFill>
              <a:srgbClr val="0066CC"/>
            </a:solidFill>
            <a:ln w="9525">
              <a:solidFill>
                <a:schemeClr val="tx1"/>
              </a:solidFill>
              <a:round/>
              <a:headEnd/>
              <a:tailEnd/>
            </a:ln>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800">
                  <a:latin typeface="Times" charset="0"/>
                </a:rPr>
                <a:t>Hadoop Yarn</a:t>
              </a:r>
            </a:p>
          </p:txBody>
        </p:sp>
        <p:sp>
          <p:nvSpPr>
            <p:cNvPr id="11" name="Rectangle 10"/>
            <p:cNvSpPr/>
            <p:nvPr/>
          </p:nvSpPr>
          <p:spPr bwMode="auto">
            <a:xfrm>
              <a:off x="5417793" y="3574015"/>
              <a:ext cx="5508625" cy="647700"/>
            </a:xfrm>
            <a:prstGeom prst="rect">
              <a:avLst/>
            </a:prstGeom>
            <a:solidFill>
              <a:schemeClr val="accent3"/>
            </a:solidFill>
            <a:ln w="9525" cap="flat" cmpd="sng" algn="ctr">
              <a:solidFill>
                <a:schemeClr val="tx1"/>
              </a:solidFill>
              <a:prstDash val="solid"/>
              <a:round/>
              <a:headEnd type="none" w="med" len="med"/>
              <a:tailEnd type="none" w="med" len="med"/>
            </a:ln>
            <a:effectLst/>
            <a:extLst/>
          </p:spPr>
          <p:txBody>
            <a:bodyPr/>
            <a:lstStyle/>
            <a:p>
              <a:pPr algn="ctr">
                <a:defRPr/>
              </a:pPr>
              <a:r>
                <a:rPr lang="en-US" sz="2000" dirty="0">
                  <a:latin typeface="Times" pitchFamily="18" charset="0"/>
                </a:rPr>
                <a:t>Spark/MR/</a:t>
              </a:r>
              <a:r>
                <a:rPr lang="en-US" sz="2000" dirty="0" err="1">
                  <a:latin typeface="Times" pitchFamily="18" charset="0"/>
                </a:rPr>
                <a:t>Tez</a:t>
              </a:r>
              <a:r>
                <a:rPr lang="en-US" sz="2000" dirty="0">
                  <a:latin typeface="Times" pitchFamily="18" charset="0"/>
                </a:rPr>
                <a:t>/..</a:t>
              </a:r>
            </a:p>
          </p:txBody>
        </p:sp>
        <p:sp>
          <p:nvSpPr>
            <p:cNvPr id="12" name="Rectangle 11"/>
            <p:cNvSpPr/>
            <p:nvPr/>
          </p:nvSpPr>
          <p:spPr bwMode="auto">
            <a:xfrm>
              <a:off x="5417793" y="2637390"/>
              <a:ext cx="1047750" cy="936625"/>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a:lstStyle/>
            <a:p>
              <a:pPr algn="ctr">
                <a:defRPr/>
              </a:pPr>
              <a:r>
                <a:rPr lang="en-US" sz="1600" dirty="0">
                  <a:latin typeface="Times" pitchFamily="18" charset="0"/>
                </a:rPr>
                <a:t>Streaming</a:t>
              </a:r>
            </a:p>
          </p:txBody>
        </p:sp>
        <p:sp>
          <p:nvSpPr>
            <p:cNvPr id="13" name="Rectangle 12"/>
            <p:cNvSpPr/>
            <p:nvPr/>
          </p:nvSpPr>
          <p:spPr bwMode="auto">
            <a:xfrm>
              <a:off x="6524281" y="2646915"/>
              <a:ext cx="1025525" cy="9271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a:lstStyle/>
            <a:p>
              <a:pPr algn="ctr">
                <a:defRPr/>
              </a:pPr>
              <a:r>
                <a:rPr lang="en-US" sz="2400" dirty="0">
                  <a:latin typeface="Times" pitchFamily="18" charset="0"/>
                </a:rPr>
                <a:t>SQL</a:t>
              </a:r>
            </a:p>
          </p:txBody>
        </p:sp>
        <p:sp>
          <p:nvSpPr>
            <p:cNvPr id="15" name="Rectangle 14"/>
            <p:cNvSpPr/>
            <p:nvPr/>
          </p:nvSpPr>
          <p:spPr bwMode="auto">
            <a:xfrm>
              <a:off x="7608543" y="2637390"/>
              <a:ext cx="944563" cy="936625"/>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a:lstStyle/>
            <a:p>
              <a:pPr algn="ctr">
                <a:defRPr/>
              </a:pPr>
              <a:r>
                <a:rPr lang="en-US" dirty="0">
                  <a:latin typeface="Times" pitchFamily="18" charset="0"/>
                </a:rPr>
                <a:t>Graph</a:t>
              </a:r>
            </a:p>
          </p:txBody>
        </p:sp>
        <p:sp>
          <p:nvSpPr>
            <p:cNvPr id="18" name="Rectangle 17"/>
            <p:cNvSpPr/>
            <p:nvPr/>
          </p:nvSpPr>
          <p:spPr bwMode="auto">
            <a:xfrm>
              <a:off x="9878668" y="2646915"/>
              <a:ext cx="1047750" cy="936625"/>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a:lstStyle/>
            <a:p>
              <a:pPr algn="ctr">
                <a:defRPr/>
              </a:pPr>
              <a:r>
                <a:rPr lang="en-US" dirty="0">
                  <a:latin typeface="Times" pitchFamily="18" charset="0"/>
                </a:rPr>
                <a:t>Machine learning</a:t>
              </a:r>
            </a:p>
          </p:txBody>
        </p:sp>
        <p:sp>
          <p:nvSpPr>
            <p:cNvPr id="23" name="Rectangle 22"/>
            <p:cNvSpPr/>
            <p:nvPr/>
          </p:nvSpPr>
          <p:spPr bwMode="auto">
            <a:xfrm>
              <a:off x="8611843" y="2637390"/>
              <a:ext cx="1204913" cy="936625"/>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a:lstStyle/>
            <a:p>
              <a:pPr algn="ctr">
                <a:defRPr/>
              </a:pPr>
              <a:r>
                <a:rPr lang="en-US" dirty="0">
                  <a:latin typeface="Times" pitchFamily="18" charset="0"/>
                </a:rPr>
                <a:t>ETL and batch processing</a:t>
              </a:r>
            </a:p>
          </p:txBody>
        </p:sp>
      </p:grpSp>
      <p:sp>
        <p:nvSpPr>
          <p:cNvPr id="27" name="Content Placeholder 19"/>
          <p:cNvSpPr txBox="1">
            <a:spLocks/>
          </p:cNvSpPr>
          <p:nvPr/>
        </p:nvSpPr>
        <p:spPr bwMode="auto">
          <a:xfrm>
            <a:off x="1345993" y="4538782"/>
            <a:ext cx="4732475" cy="1806643"/>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a:lst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S PGothic" panose="020B0600070205080204" pitchFamily="34" charset="-128"/>
                <a:cs typeface="MS PGothic" charset="0"/>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S PGothic" panose="020B0600070205080204" pitchFamily="34" charset="-128"/>
                <a:cs typeface="MS PGothic" charset="0"/>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S PGothic" panose="020B0600070205080204" pitchFamily="34" charset="-128"/>
                <a:cs typeface="MS PGothic" charset="0"/>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S PGothic" panose="020B0600070205080204" pitchFamily="34" charset="-128"/>
                <a:cs typeface="MS PGothic" charset="0"/>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S PGothic" panose="020B0600070205080204" pitchFamily="34" charset="-128"/>
                <a:cs typeface="MS PGothic" charset="0"/>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eaLnBrk="1" hangingPunct="1">
              <a:defRPr/>
            </a:pPr>
            <a:r>
              <a:rPr lang="en-US" altLang="en-US" sz="2400" dirty="0" smtClean="0"/>
              <a:t>How to share the data?</a:t>
            </a:r>
          </a:p>
          <a:p>
            <a:pPr eaLnBrk="1" hangingPunct="1">
              <a:defRPr/>
            </a:pPr>
            <a:r>
              <a:rPr lang="en-US" altLang="en-US" sz="2400" dirty="0" smtClean="0"/>
              <a:t>How to share resources?</a:t>
            </a:r>
          </a:p>
          <a:p>
            <a:pPr eaLnBrk="1" hangingPunct="1">
              <a:defRPr/>
            </a:pPr>
            <a:r>
              <a:rPr lang="en-US" altLang="en-US" sz="2400" dirty="0" smtClean="0"/>
              <a:t>How to work together seamlessly?</a:t>
            </a:r>
          </a:p>
          <a:p>
            <a:pPr eaLnBrk="1" hangingPunct="1">
              <a:defRPr/>
            </a:pPr>
            <a:endParaRPr lang="en-US" altLang="en-US" sz="2400" dirty="0" smtClean="0"/>
          </a:p>
          <a:p>
            <a:pPr>
              <a:defRPr/>
            </a:pPr>
            <a:endParaRPr lang="en-US" dirty="0"/>
          </a:p>
        </p:txBody>
      </p:sp>
      <p:sp>
        <p:nvSpPr>
          <p:cNvPr id="216075" name="Title 1"/>
          <p:cNvSpPr>
            <a:spLocks noGrp="1"/>
          </p:cNvSpPr>
          <p:nvPr>
            <p:ph type="title"/>
          </p:nvPr>
        </p:nvSpPr>
        <p:spPr>
          <a:xfrm>
            <a:off x="2208213" y="623888"/>
            <a:ext cx="9885362" cy="1281112"/>
          </a:xfrm>
        </p:spPr>
        <p:txBody>
          <a:bodyPr/>
          <a:lstStyle/>
          <a:p>
            <a:r>
              <a:rPr lang="en-US" altLang="en-US" smtClean="0"/>
              <a:t>Challenge 2: Multi-framework environment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Content Placeholder 2"/>
          <p:cNvSpPr>
            <a:spLocks noGrp="1"/>
          </p:cNvSpPr>
          <p:nvPr>
            <p:ph idx="1"/>
          </p:nvPr>
        </p:nvSpPr>
        <p:spPr>
          <a:xfrm>
            <a:off x="1311275" y="2211388"/>
            <a:ext cx="9488488" cy="3778250"/>
          </a:xfrm>
        </p:spPr>
        <p:txBody>
          <a:bodyPr/>
          <a:lstStyle/>
          <a:p>
            <a:pPr eaLnBrk="1" hangingPunct="1"/>
            <a:r>
              <a:rPr lang="en-US" altLang="en-US" sz="2800" smtClean="0"/>
              <a:t>HDFS is a problem for transactional workloads</a:t>
            </a:r>
          </a:p>
          <a:p>
            <a:pPr lvl="1" eaLnBrk="1" hangingPunct="1"/>
            <a:r>
              <a:rPr lang="en-US" altLang="en-US" sz="2400" smtClean="0"/>
              <a:t>Workarounds do not lend itself to high-performance OLAP</a:t>
            </a:r>
          </a:p>
          <a:p>
            <a:pPr lvl="1" eaLnBrk="1" hangingPunct="1"/>
            <a:r>
              <a:rPr lang="en-US" altLang="en-US" sz="2400" smtClean="0"/>
              <a:t>Object-stores</a:t>
            </a:r>
          </a:p>
          <a:p>
            <a:pPr eaLnBrk="1" hangingPunct="1"/>
            <a:r>
              <a:rPr lang="en-US" altLang="en-US" sz="2800" smtClean="0"/>
              <a:t>Interesting combinations are emerging</a:t>
            </a:r>
          </a:p>
          <a:p>
            <a:pPr lvl="1" eaLnBrk="1" hangingPunct="1"/>
            <a:r>
              <a:rPr lang="en-US" altLang="en-US" sz="2400" smtClean="0"/>
              <a:t>Hive LLAP + Phoenix, Splice Machine + Spark</a:t>
            </a:r>
          </a:p>
          <a:p>
            <a:pPr eaLnBrk="1" hangingPunct="1"/>
            <a:r>
              <a:rPr lang="en-US" altLang="en-US" sz="2800" smtClean="0"/>
              <a:t>Need more tightly integrated solutions</a:t>
            </a:r>
          </a:p>
          <a:p>
            <a:pPr eaLnBrk="1" hangingPunct="1"/>
            <a:r>
              <a:rPr lang="en-US" altLang="en-US" sz="2800" smtClean="0"/>
              <a:t>Need an updatable, fast, distributed file system</a:t>
            </a:r>
          </a:p>
          <a:p>
            <a:endParaRPr lang="en-US" altLang="en-US" sz="2400" smtClean="0"/>
          </a:p>
        </p:txBody>
      </p:sp>
      <p:sp>
        <p:nvSpPr>
          <p:cNvPr id="21709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EBC0D3E-1801-4CDC-B86A-09CAB7C76301}"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1709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B02E9D0-D9AB-48FA-94AD-4C83E469344C}" type="slidenum">
              <a:rPr lang="en-US" altLang="en-US" sz="2000">
                <a:solidFill>
                  <a:srgbClr val="FEFFFF"/>
                </a:solidFill>
              </a:rPr>
              <a:pPr/>
              <a:t>138</a:t>
            </a:fld>
            <a:endParaRPr lang="en-US" altLang="en-US" sz="2000">
              <a:solidFill>
                <a:srgbClr val="FEFFFF"/>
              </a:solidFill>
            </a:endParaRPr>
          </a:p>
        </p:txBody>
      </p:sp>
      <p:pic>
        <p:nvPicPr>
          <p:cNvPr id="21709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2713" y="3297238"/>
            <a:ext cx="24130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4" name="Title 1"/>
          <p:cNvSpPr>
            <a:spLocks noGrp="1"/>
          </p:cNvSpPr>
          <p:nvPr>
            <p:ph type="title"/>
          </p:nvPr>
        </p:nvSpPr>
        <p:spPr>
          <a:xfrm>
            <a:off x="2592388" y="623888"/>
            <a:ext cx="8912225" cy="1281112"/>
          </a:xfrm>
        </p:spPr>
        <p:txBody>
          <a:bodyPr/>
          <a:lstStyle/>
          <a:p>
            <a:r>
              <a:rPr lang="en-US" altLang="en-US" smtClean="0"/>
              <a:t>Challenge 3: Transactions and analytics in one system</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p:cNvSpPr>
            <a:spLocks noGrp="1"/>
          </p:cNvSpPr>
          <p:nvPr>
            <p:ph type="title"/>
          </p:nvPr>
        </p:nvSpPr>
        <p:spPr>
          <a:xfrm>
            <a:off x="2592388" y="623888"/>
            <a:ext cx="8912225" cy="1281112"/>
          </a:xfrm>
        </p:spPr>
        <p:txBody>
          <a:bodyPr/>
          <a:lstStyle/>
          <a:p>
            <a:pPr eaLnBrk="1" hangingPunct="1"/>
            <a:r>
              <a:rPr lang="en-US" altLang="en-US" smtClean="0"/>
              <a:t>References</a:t>
            </a:r>
          </a:p>
        </p:txBody>
      </p:sp>
      <p:sp>
        <p:nvSpPr>
          <p:cNvPr id="218114" name="Content Placeholder 2"/>
          <p:cNvSpPr>
            <a:spLocks noGrp="1"/>
          </p:cNvSpPr>
          <p:nvPr>
            <p:ph idx="1"/>
          </p:nvPr>
        </p:nvSpPr>
        <p:spPr>
          <a:xfrm>
            <a:off x="685800" y="1630363"/>
            <a:ext cx="11036300" cy="5097462"/>
          </a:xfrm>
        </p:spPr>
        <p:txBody>
          <a:bodyPr/>
          <a:lstStyle/>
          <a:p>
            <a:pPr eaLnBrk="1" hangingPunct="1"/>
            <a:r>
              <a:rPr lang="en-US" altLang="en-US" smtClean="0">
                <a:hlinkClick r:id="rId2"/>
              </a:rPr>
              <a:t>http://www.slideshare.net/enissoz/hbase-and-hdfs-understanding-filesystem-usage</a:t>
            </a:r>
            <a:endParaRPr lang="en-US" altLang="en-US" smtClean="0"/>
          </a:p>
          <a:p>
            <a:pPr eaLnBrk="1" hangingPunct="1"/>
            <a:r>
              <a:rPr lang="en-US" altLang="en-US" smtClean="0">
                <a:hlinkClick r:id="rId3"/>
              </a:rPr>
              <a:t>https://www.mapr.com/blog/in-depth-look-hbase-architecture</a:t>
            </a:r>
            <a:endParaRPr lang="en-US" altLang="en-US" smtClean="0"/>
          </a:p>
          <a:p>
            <a:pPr eaLnBrk="1" hangingPunct="1"/>
            <a:r>
              <a:rPr lang="en-US" altLang="en-US" smtClean="0"/>
              <a:t>Apache Drill. </a:t>
            </a:r>
            <a:r>
              <a:rPr lang="en-US" altLang="en-US" smtClean="0">
                <a:hlinkClick r:id="rId4"/>
              </a:rPr>
              <a:t>http://drill.apache.org/</a:t>
            </a:r>
            <a:r>
              <a:rPr lang="en-US" altLang="en-US" smtClean="0"/>
              <a:t>. </a:t>
            </a:r>
          </a:p>
          <a:p>
            <a:pPr eaLnBrk="1" hangingPunct="1"/>
            <a:r>
              <a:rPr lang="en-US" altLang="en-US" smtClean="0"/>
              <a:t>Apache Phoenix. </a:t>
            </a:r>
            <a:r>
              <a:rPr lang="en-US" altLang="en-US" smtClean="0">
                <a:hlinkClick r:id="rId5"/>
              </a:rPr>
              <a:t>http://phoenix.apache.org/</a:t>
            </a:r>
            <a:r>
              <a:rPr lang="en-US" altLang="en-US" smtClean="0"/>
              <a:t>. </a:t>
            </a:r>
          </a:p>
          <a:p>
            <a:r>
              <a:rPr lang="en-US" altLang="en-US" smtClean="0"/>
              <a:t>Hive on spark. </a:t>
            </a:r>
            <a:r>
              <a:rPr lang="en-US" altLang="en-US" smtClean="0">
                <a:hlinkClick r:id="rId6"/>
              </a:rPr>
              <a:t>https://cwiki.apache.org/confluence/display/Hive/Hive+on+Spark</a:t>
            </a:r>
            <a:r>
              <a:rPr lang="en-US" altLang="en-US" smtClean="0"/>
              <a:t> .</a:t>
            </a:r>
          </a:p>
          <a:p>
            <a:r>
              <a:rPr lang="en-US" altLang="en-US" smtClean="0"/>
              <a:t>Splice machine. </a:t>
            </a:r>
            <a:r>
              <a:rPr lang="en-US" altLang="en-US" smtClean="0">
                <a:hlinkClick r:id="rId7"/>
              </a:rPr>
              <a:t>http://www.splicemachine.com/</a:t>
            </a:r>
            <a:r>
              <a:rPr lang="en-US" altLang="en-US" smtClean="0"/>
              <a:t>.</a:t>
            </a:r>
          </a:p>
          <a:p>
            <a:r>
              <a:rPr lang="en-US" altLang="en-US" smtClean="0"/>
              <a:t>Teradata query grid. http://www.teradata.com/Teradata- QueryGrid/#tabbable=0&amp;tab1=0&amp;tab2=0. </a:t>
            </a:r>
          </a:p>
          <a:p>
            <a:pPr eaLnBrk="1" hangingPunct="1"/>
            <a:r>
              <a:rPr lang="en-US" altLang="en-US" smtClean="0"/>
              <a:t>M. Kornacker, A. Behm, V. Bittorf, T. Bobrovytsky, C. Ching, A. Choi, J. Erickson, M. Grund, D. Hecht, M. Jacobs, I. Joshi, L. Kuff, D. Kumar, A. Leblang, N. Li, I. Pandis, H. Robinson, D. Rorke, S. Rus, J. Russell, D. Tsirogiannis, S. Wanderman-Milne, and M. Yoder. “Impala: A Modern, Open-Source SQL Engine for Hadoop.” In Proc. CIDR, 2015.</a:t>
            </a:r>
          </a:p>
          <a:p>
            <a:pPr eaLnBrk="1" hangingPunct="1"/>
            <a:r>
              <a:rPr lang="en-US" altLang="en-US" smtClean="0"/>
              <a:t>Y. Huai, A. Chauhan, A. Gates, G. Hagleitner, E. N. Hanson, O. O'Malley, J. Pandey, Y. Yuan, R. Lee, and X. Zhang. “Major technical advancements in apache hive.” In Proc. SIGMOD, 2014.</a:t>
            </a:r>
          </a:p>
        </p:txBody>
      </p:sp>
      <p:sp>
        <p:nvSpPr>
          <p:cNvPr id="21811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0700F19-8B64-42AB-B648-65C6BBFFECDC}"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1811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4E0E53D-008E-4801-BF16-B06D054F2732}" type="slidenum">
              <a:rPr lang="en-US" altLang="en-US" sz="2000">
                <a:solidFill>
                  <a:srgbClr val="FEFFFF"/>
                </a:solidFill>
              </a:rPr>
              <a:pPr/>
              <a:t>139</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Content Placeholder 2"/>
          <p:cNvSpPr>
            <a:spLocks noGrp="1"/>
          </p:cNvSpPr>
          <p:nvPr>
            <p:ph idx="1"/>
          </p:nvPr>
        </p:nvSpPr>
        <p:spPr>
          <a:xfrm>
            <a:off x="1473200" y="1611313"/>
            <a:ext cx="9852025" cy="4354512"/>
          </a:xfrm>
        </p:spPr>
        <p:txBody>
          <a:bodyPr/>
          <a:lstStyle/>
          <a:p>
            <a:r>
              <a:rPr lang="en-US" altLang="en-US" sz="2800" smtClean="0"/>
              <a:t>Only support native Hadoop formats with open-source reader/writers</a:t>
            </a:r>
          </a:p>
          <a:p>
            <a:r>
              <a:rPr lang="en-US" altLang="en-US" sz="2800" smtClean="0"/>
              <a:t>Any Hadoop tool can generate their data</a:t>
            </a:r>
          </a:p>
          <a:p>
            <a:pPr lvl="1"/>
            <a:r>
              <a:rPr lang="en-US" altLang="en-US" sz="2400" smtClean="0"/>
              <a:t>Pig, Cascading and other ETL tools</a:t>
            </a:r>
          </a:p>
          <a:p>
            <a:r>
              <a:rPr lang="en-US" altLang="en-US" sz="2800" smtClean="0"/>
              <a:t>They are more of a query processor than a database</a:t>
            </a:r>
          </a:p>
          <a:p>
            <a:r>
              <a:rPr lang="en-US" altLang="en-US" sz="2800" smtClean="0"/>
              <a:t>Indexing is a challenge !!</a:t>
            </a:r>
          </a:p>
          <a:p>
            <a:r>
              <a:rPr lang="en-US" altLang="en-US" sz="2800" smtClean="0"/>
              <a:t>No co-location of multiple tables</a:t>
            </a:r>
          </a:p>
          <a:p>
            <a:pPr lvl="1"/>
            <a:r>
              <a:rPr lang="en-US" altLang="en-US" sz="2600" smtClean="0"/>
              <a:t>Due to HDFS</a:t>
            </a:r>
          </a:p>
        </p:txBody>
      </p:sp>
      <p:sp>
        <p:nvSpPr>
          <p:cNvPr id="4198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ACACBFA-E7F7-4FDA-B385-AF408696C81E}"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4198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3F34661-5B4E-4CAF-A602-A23A34983363}" type="slidenum">
              <a:rPr lang="en-US" altLang="en-US" sz="2000">
                <a:solidFill>
                  <a:srgbClr val="FEFFFF"/>
                </a:solidFill>
              </a:rPr>
              <a:pPr/>
              <a:t>14</a:t>
            </a:fld>
            <a:endParaRPr lang="en-US" altLang="en-US" sz="2000">
              <a:solidFill>
                <a:srgbClr val="FEFFFF"/>
              </a:solidFill>
            </a:endParaRPr>
          </a:p>
        </p:txBody>
      </p:sp>
      <p:sp>
        <p:nvSpPr>
          <p:cNvPr id="41989" name="Title 2"/>
          <p:cNvSpPr>
            <a:spLocks noGrp="1"/>
          </p:cNvSpPr>
          <p:nvPr>
            <p:ph type="title"/>
          </p:nvPr>
        </p:nvSpPr>
        <p:spPr>
          <a:xfrm>
            <a:off x="1747838" y="623888"/>
            <a:ext cx="10334625" cy="1281112"/>
          </a:xfrm>
        </p:spPr>
        <p:txBody>
          <a:bodyPr/>
          <a:lstStyle/>
          <a:p>
            <a:r>
              <a:rPr lang="en-US" altLang="en-US" smtClean="0"/>
              <a:t>Query Processors with HDFS Native Formats</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endParaRPr lang="en-US" altLang="en-US" smtClean="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itle 1"/>
          <p:cNvSpPr>
            <a:spLocks noGrp="1"/>
          </p:cNvSpPr>
          <p:nvPr>
            <p:ph type="title"/>
          </p:nvPr>
        </p:nvSpPr>
        <p:spPr>
          <a:xfrm>
            <a:off x="2592388" y="623888"/>
            <a:ext cx="8912225" cy="1281112"/>
          </a:xfrm>
        </p:spPr>
        <p:txBody>
          <a:bodyPr/>
          <a:lstStyle/>
          <a:p>
            <a:pPr eaLnBrk="1" hangingPunct="1"/>
            <a:r>
              <a:rPr lang="en-US" altLang="en-US" smtClean="0"/>
              <a:t>References (cont.)</a:t>
            </a:r>
          </a:p>
        </p:txBody>
      </p:sp>
      <p:sp>
        <p:nvSpPr>
          <p:cNvPr id="219138" name="Content Placeholder 2"/>
          <p:cNvSpPr>
            <a:spLocks noGrp="1"/>
          </p:cNvSpPr>
          <p:nvPr>
            <p:ph idx="1"/>
          </p:nvPr>
        </p:nvSpPr>
        <p:spPr>
          <a:xfrm>
            <a:off x="685800" y="1630363"/>
            <a:ext cx="11036300" cy="5097462"/>
          </a:xfrm>
        </p:spPr>
        <p:txBody>
          <a:bodyPr/>
          <a:lstStyle/>
          <a:p>
            <a:pPr eaLnBrk="1" hangingPunct="1"/>
            <a:r>
              <a:rPr lang="en-US" altLang="en-US" smtClean="0"/>
              <a:t>A. Ailamaki, D. J. DeWitt, M. D. Hill, and M. Skounakis. “Weaving Relations for Cache Performance.” In Proc. of the 27th International Conference on Very Large Data Bases, 2001.</a:t>
            </a:r>
          </a:p>
          <a:p>
            <a:pPr eaLnBrk="1" hangingPunct="1"/>
            <a:r>
              <a:rPr lang="en-US" altLang="en-US" smtClean="0"/>
              <a:t>Y. He, R. Lee, Y. Huai, Z. Shao, N. Jain, X. Zhang, and Z. Xu. “</a:t>
            </a:r>
            <a:r>
              <a:rPr lang="en-US" altLang="ja-JP" smtClean="0"/>
              <a:t>RCFile: A fast and space-efficient data placement structure in MapReduce-based warehouse systems.</a:t>
            </a:r>
            <a:r>
              <a:rPr lang="en-US" altLang="en-US" smtClean="0"/>
              <a:t>”</a:t>
            </a:r>
            <a:r>
              <a:rPr lang="en-US" altLang="ja-JP" smtClean="0"/>
              <a:t> In Proc. of ICDE, 2011.</a:t>
            </a:r>
          </a:p>
          <a:p>
            <a:pPr eaLnBrk="1" hangingPunct="1"/>
            <a:r>
              <a:rPr lang="en-US" altLang="en-US" smtClean="0"/>
              <a:t>H. Lim, H. Herodotou, and S. Babu. “Stubby: a transformation-based optimizer for MapReduce workflows.” PVLDB, 2012.</a:t>
            </a:r>
          </a:p>
          <a:p>
            <a:pPr eaLnBrk="1" hangingPunct="1"/>
            <a:r>
              <a:rPr lang="en-US" altLang="en-US" smtClean="0"/>
              <a:t>T. Neumann. “Efficiently compiling efficient query plans for modern hardware.” PVLDB, 2011.</a:t>
            </a:r>
          </a:p>
          <a:p>
            <a:pPr eaLnBrk="1" hangingPunct="1"/>
            <a:r>
              <a:rPr lang="en-US" altLang="en-US" smtClean="0"/>
              <a:t>D. Simmen, E. Shekita, and T. Malkemus. “Fundamental techniques for order optimization.” In Proc. of ACM SIGMOD, 1996.</a:t>
            </a:r>
          </a:p>
          <a:p>
            <a:pPr eaLnBrk="1" hangingPunct="1"/>
            <a:r>
              <a:rPr lang="en-US" altLang="en-US" smtClean="0"/>
              <a:t>A. Thusoo, J. S. Sarma, N. Jain, Z. Shao, P. Chakka, N. Zhang, S. Anthony, H. Liu, and R. Murthy.” Hive - A Petabyte Scale Data Warehouse Using Hadoop.” In ICDE, 2010.</a:t>
            </a:r>
          </a:p>
          <a:p>
            <a:pPr eaLnBrk="1" hangingPunct="1"/>
            <a:r>
              <a:rPr lang="en-US" altLang="en-US" smtClean="0"/>
              <a:t>T. Willhalm, N. Popovici, Y. Boshmaf, H. Plattner, A. Zeier, and J. Schaffner. “SIMD-scan: ultra fast in- memory table scan using on-chip vector processing units.” PVLDB, 2, 2009.</a:t>
            </a:r>
          </a:p>
        </p:txBody>
      </p:sp>
      <p:sp>
        <p:nvSpPr>
          <p:cNvPr id="21913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4C1BAE8-57EE-4298-A0DA-228AF118BC3A}"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1914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0ECD898-8D70-41D2-B858-02D3979E920F}" type="slidenum">
              <a:rPr lang="en-US" altLang="en-US" sz="2000">
                <a:solidFill>
                  <a:srgbClr val="FEFFFF"/>
                </a:solidFill>
              </a:rPr>
              <a:pPr/>
              <a:t>140</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592388" y="623888"/>
            <a:ext cx="8912225" cy="1281112"/>
          </a:xfrm>
        </p:spPr>
        <p:txBody>
          <a:bodyPr/>
          <a:lstStyle/>
          <a:p>
            <a:pPr eaLnBrk="1" hangingPunct="1"/>
            <a:r>
              <a:rPr lang="en-US" altLang="en-US" smtClean="0"/>
              <a:t>References (cont.)</a:t>
            </a:r>
          </a:p>
        </p:txBody>
      </p:sp>
      <p:sp>
        <p:nvSpPr>
          <p:cNvPr id="220162" name="Content Placeholder 2"/>
          <p:cNvSpPr>
            <a:spLocks noGrp="1"/>
          </p:cNvSpPr>
          <p:nvPr>
            <p:ph idx="1"/>
          </p:nvPr>
        </p:nvSpPr>
        <p:spPr>
          <a:xfrm>
            <a:off x="685800" y="1630363"/>
            <a:ext cx="11036300" cy="5097462"/>
          </a:xfrm>
        </p:spPr>
        <p:txBody>
          <a:bodyPr/>
          <a:lstStyle/>
          <a:p>
            <a:pPr eaLnBrk="1" hangingPunct="1"/>
            <a:r>
              <a:rPr lang="en-US" altLang="en-US" smtClean="0"/>
              <a:t>V. Raman, G. Attaluri, R. Barber, N. Chainani, D. Kalmuk, V. KulandaiSamy, J. Leenstra, S. Light- stone, S. Liu, G. M. Lohman, T. Malkemus, R. Mueller, I. Pandis, B. Schiefer, D. Sharpe, R. Sidle, A. Storm, and L. Zhang. “DB2 with BLU Acceleration: So much more than just a column store.” PVLDB, 6, 2013.</a:t>
            </a:r>
          </a:p>
          <a:p>
            <a:r>
              <a:rPr lang="en-US" altLang="en-US" smtClean="0"/>
              <a:t>A. Abouzeid, K. Bajda-Pawlikowski, D. J. Abadi, A. Rasin, and A. Silberschatz. “</a:t>
            </a:r>
            <a:r>
              <a:rPr lang="en-US" altLang="ja-JP" smtClean="0"/>
              <a:t>HadoopDB: An Architectural Hybrid of MapReduce and DBMS Technologies for Analytical Workloads.</a:t>
            </a:r>
            <a:r>
              <a:rPr lang="en-US" altLang="en-US" smtClean="0"/>
              <a:t>”</a:t>
            </a:r>
            <a:r>
              <a:rPr lang="en-US" altLang="ja-JP" smtClean="0"/>
              <a:t> PVLDB, 2009. </a:t>
            </a:r>
          </a:p>
          <a:p>
            <a:r>
              <a:rPr lang="en-US" altLang="en-US" smtClean="0"/>
              <a:t>A. Abouzied, D. J. Abadi, and A. Silberschatz. “Invisible loading: Access-driven data transfer from raw files into database systems.” In EDBT, 2013. </a:t>
            </a:r>
          </a:p>
          <a:p>
            <a:r>
              <a:rPr lang="en-US" altLang="en-US" smtClean="0"/>
              <a:t>M. Amburst, R. S. Xin, C. Lian, Y. Huai, D. Liu, J. K. Bradley, X. Meng, T. Kaftan, M. J. Franklin, A. Ghodsi, and M. Zaharia. “Spark SQL: Relational data processing in Spark.” In ACM SIGMOD, 2015. </a:t>
            </a:r>
          </a:p>
          <a:p>
            <a:pPr eaLnBrk="1" hangingPunct="1"/>
            <a:r>
              <a:rPr lang="en-US" altLang="en-US" smtClean="0"/>
              <a:t>V. K. Vavilapalli, A. C. Murthy, C. Douglas, S. Agarwal, M. Konar, R. Evans, T. Graves, J. Lowe, H. Shah, S. Seth, B. Saha, C. Curino, O. O’Malley, S. Radia, B. Reed, and E. Baldeschwieler. Apache Hadoop YARN: Yet another resource negotiator. In SOCC, 2013.</a:t>
            </a:r>
          </a:p>
          <a:p>
            <a:endParaRPr lang="en-US" altLang="en-US" smtClean="0"/>
          </a:p>
          <a:p>
            <a:endParaRPr lang="en-US" altLang="en-US" smtClean="0"/>
          </a:p>
          <a:p>
            <a:endParaRPr lang="en-US" altLang="en-US" smtClean="0"/>
          </a:p>
          <a:p>
            <a:pPr eaLnBrk="1" hangingPunct="1"/>
            <a:endParaRPr lang="en-US" altLang="en-US" smtClean="0"/>
          </a:p>
        </p:txBody>
      </p:sp>
      <p:sp>
        <p:nvSpPr>
          <p:cNvPr id="22016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149A576-5CCB-44F4-8B11-5571CDFBA435}"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2016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FB8F620-ACDB-474B-A497-C9F8F941F456}" type="slidenum">
              <a:rPr lang="en-US" altLang="en-US" sz="2000">
                <a:solidFill>
                  <a:srgbClr val="FEFFFF"/>
                </a:solidFill>
              </a:rPr>
              <a:pPr/>
              <a:t>141</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1"/>
          <p:cNvSpPr>
            <a:spLocks noGrp="1"/>
          </p:cNvSpPr>
          <p:nvPr>
            <p:ph type="title"/>
          </p:nvPr>
        </p:nvSpPr>
        <p:spPr>
          <a:xfrm>
            <a:off x="2592388" y="623888"/>
            <a:ext cx="8912225" cy="1281112"/>
          </a:xfrm>
        </p:spPr>
        <p:txBody>
          <a:bodyPr/>
          <a:lstStyle/>
          <a:p>
            <a:pPr eaLnBrk="1" hangingPunct="1"/>
            <a:r>
              <a:rPr lang="en-US" altLang="en-US" smtClean="0"/>
              <a:t>References (cont.)</a:t>
            </a:r>
          </a:p>
        </p:txBody>
      </p:sp>
      <p:sp>
        <p:nvSpPr>
          <p:cNvPr id="221186" name="Content Placeholder 2"/>
          <p:cNvSpPr>
            <a:spLocks noGrp="1"/>
          </p:cNvSpPr>
          <p:nvPr>
            <p:ph idx="1"/>
          </p:nvPr>
        </p:nvSpPr>
        <p:spPr>
          <a:xfrm>
            <a:off x="685800" y="1630363"/>
            <a:ext cx="11036300" cy="5097462"/>
          </a:xfrm>
        </p:spPr>
        <p:txBody>
          <a:bodyPr/>
          <a:lstStyle/>
          <a:p>
            <a:r>
              <a:rPr lang="en-US" altLang="en-US" smtClean="0"/>
              <a:t>K. Bajda-Pawlikowski, D. J. Abadi, A. Silberschatz, and E. Paulson. “Efficient processing of data warehousing queries in a split execution environment.” In ACM SIGMOD, 2011. </a:t>
            </a:r>
          </a:p>
          <a:p>
            <a:r>
              <a:rPr lang="en-US" altLang="en-US" smtClean="0"/>
              <a:t>P. Boncz. Vortex: Vectorwise goes Hadoop. </a:t>
            </a:r>
            <a:r>
              <a:rPr lang="en-US" altLang="en-US" smtClean="0">
                <a:hlinkClick r:id="rId2"/>
              </a:rPr>
              <a:t>http://databasearchitects.blogspot.com/2014/05/vectorwise- goes-hadoop.html</a:t>
            </a:r>
            <a:r>
              <a:rPr lang="en-US" altLang="en-US" smtClean="0"/>
              <a:t>. </a:t>
            </a:r>
          </a:p>
          <a:p>
            <a:r>
              <a:rPr lang="en-US" altLang="en-US" smtClean="0"/>
              <a:t>L. Chang, Z. Wang, T. Ma, L. Jian, L. Ma, A. Goldshuv, L. Lonergan, J. Cohen, C. Welton,</a:t>
            </a:r>
            <a:br>
              <a:rPr lang="en-US" altLang="en-US" smtClean="0"/>
            </a:br>
            <a:r>
              <a:rPr lang="en-US" altLang="en-US" smtClean="0"/>
              <a:t>G. Sherry, and M. Bhandarkar. “HAWQ: A massively parallel processing SQL engine in hadoop.” In ACM SIGMOD, 2014. </a:t>
            </a:r>
          </a:p>
          <a:p>
            <a:r>
              <a:rPr lang="en-US" altLang="en-US" smtClean="0"/>
              <a:t>G. Graefe. “Encapsulation of parallelism in the Volcano query processing system.” In ACM SIGMOD, 1990. </a:t>
            </a:r>
          </a:p>
          <a:p>
            <a:r>
              <a:rPr lang="en-US" altLang="en-US" smtClean="0"/>
              <a:t>S. Gray, F. Özcan, H. Pereyra, B. van der Linden, and A. Zubiri. “IBM Big SQL 3.0: SQL-on-Hadoop without compromise.” http://public.dhe.ibm.com/common/ ssi/ecm/en/sww14019usen/SWW14019USEN.PDF, 2014. </a:t>
            </a:r>
          </a:p>
          <a:p>
            <a:r>
              <a:rPr lang="en-US" altLang="en-US" smtClean="0"/>
              <a:t>F.Özcan, D. Hoa, K. S. Beyer, A. Balmin, C. J. Liu, and Y. Li. “Emerging trends in the enterprise data analytics: Connecting Hadoop and DB2 warehouse.” In ACM SIGMOD, 2011. </a:t>
            </a:r>
          </a:p>
          <a:p>
            <a:endParaRPr lang="en-US" altLang="en-US" smtClean="0"/>
          </a:p>
          <a:p>
            <a:endParaRPr lang="en-US" altLang="en-US" smtClean="0"/>
          </a:p>
          <a:p>
            <a:endParaRPr lang="en-US" altLang="en-US" smtClean="0"/>
          </a:p>
          <a:p>
            <a:endParaRPr lang="en-US" altLang="en-US" smtClean="0"/>
          </a:p>
          <a:p>
            <a:pPr eaLnBrk="1" hangingPunct="1"/>
            <a:endParaRPr lang="en-US" altLang="en-US" smtClean="0"/>
          </a:p>
        </p:txBody>
      </p:sp>
      <p:sp>
        <p:nvSpPr>
          <p:cNvPr id="22118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A5DC097-E41A-4278-B9C4-F871CD867848}"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2118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607B07C-D802-4C3A-B900-D08CD27F0084}" type="slidenum">
              <a:rPr lang="en-US" altLang="en-US" sz="2000">
                <a:solidFill>
                  <a:srgbClr val="FEFFFF"/>
                </a:solidFill>
              </a:rPr>
              <a:pPr/>
              <a:t>142</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a:xfrm>
            <a:off x="2592388" y="623888"/>
            <a:ext cx="8912225" cy="1281112"/>
          </a:xfrm>
        </p:spPr>
        <p:txBody>
          <a:bodyPr/>
          <a:lstStyle/>
          <a:p>
            <a:pPr eaLnBrk="1" hangingPunct="1"/>
            <a:r>
              <a:rPr lang="en-US" altLang="en-US" smtClean="0"/>
              <a:t>References (cont.)</a:t>
            </a:r>
          </a:p>
        </p:txBody>
      </p:sp>
      <p:sp>
        <p:nvSpPr>
          <p:cNvPr id="222210" name="Content Placeholder 2"/>
          <p:cNvSpPr>
            <a:spLocks noGrp="1"/>
          </p:cNvSpPr>
          <p:nvPr>
            <p:ph idx="1"/>
          </p:nvPr>
        </p:nvSpPr>
        <p:spPr>
          <a:xfrm>
            <a:off x="685800" y="1630363"/>
            <a:ext cx="11036300" cy="5097462"/>
          </a:xfrm>
        </p:spPr>
        <p:txBody>
          <a:bodyPr/>
          <a:lstStyle/>
          <a:p>
            <a:pPr eaLnBrk="1" hangingPunct="1"/>
            <a:r>
              <a:rPr lang="en-US" altLang="en-US" smtClean="0"/>
              <a:t>S. Melnik, A. Gubarev, J. J. Long, G. Romer, S. Shivakumar, M. Tolton, and T. Vassilakis. “</a:t>
            </a:r>
            <a:r>
              <a:rPr lang="en-US" altLang="ja-JP" smtClean="0"/>
              <a:t>Dremel: Interactive analysis of web-scale datasets.</a:t>
            </a:r>
            <a:r>
              <a:rPr lang="en-US" altLang="en-US" smtClean="0"/>
              <a:t>”</a:t>
            </a:r>
            <a:r>
              <a:rPr lang="en-US" altLang="ja-JP" smtClean="0"/>
              <a:t> PVLDB, 2010.</a:t>
            </a:r>
          </a:p>
          <a:p>
            <a:r>
              <a:rPr lang="en-US" altLang="en-US" smtClean="0"/>
              <a:t>S. Padmanabhan, T. Malkemus, R. C. Agarwal, and A. Jhingran. “Block oriented processing of relational database operations in modern computer architectures.” In ICDE, 2001. </a:t>
            </a:r>
          </a:p>
          <a:p>
            <a:r>
              <a:rPr lang="en-US" altLang="en-US" smtClean="0"/>
              <a:t>B. Saha, H. Shah, S. Seth, G. Vijayaraghavan, A. Murthy, and C. Curino. “Apache Tez: A unifying framework for modeling and building data processing applications.” In ACM SIGMOD, 2015. </a:t>
            </a:r>
          </a:p>
          <a:p>
            <a:r>
              <a:rPr lang="en-US" altLang="en-US" smtClean="0"/>
              <a:t>P. Seshadri, H. Pirahesh, and T. Y. C. Leung. “Complex query decorrelation.” In ICDE, 1996. </a:t>
            </a:r>
          </a:p>
          <a:p>
            <a:r>
              <a:rPr lang="en-US" altLang="en-US" smtClean="0"/>
              <a:t>A. Floratou, U. F. Minhas, and F. Özcan. “SQL-on- Hadoop: Full circle back to shared-nothing database architectures.” PVLDB 7(12), 2014.</a:t>
            </a:r>
          </a:p>
          <a:p>
            <a:r>
              <a:rPr lang="en-US" altLang="en-US" smtClean="0"/>
              <a:t>M. Traverso. Presto: Interacting with petabytes of data at Facebook. https://www.facebook.com/notes/facebook- engineering/presto-interacting-with-petabytes-of-data- at-facebook/10151786197628920. </a:t>
            </a:r>
          </a:p>
          <a:p>
            <a:r>
              <a:rPr lang="en-US" altLang="en-US" smtClean="0"/>
              <a:t>S. Wanderman-Milne and N. Li. Runtime code generation in Cloudera Impala. IEEE Data Eng. Bull., 2014. </a:t>
            </a:r>
          </a:p>
          <a:p>
            <a:endParaRPr lang="en-US" altLang="en-US" smtClean="0"/>
          </a:p>
          <a:p>
            <a:endParaRPr lang="en-US" altLang="en-US" smtClean="0"/>
          </a:p>
          <a:p>
            <a:endParaRPr lang="en-US" altLang="en-US" smtClean="0"/>
          </a:p>
          <a:p>
            <a:pPr eaLnBrk="1" hangingPunct="1"/>
            <a:endParaRPr lang="en-US" altLang="en-US" smtClean="0"/>
          </a:p>
        </p:txBody>
      </p:sp>
      <p:sp>
        <p:nvSpPr>
          <p:cNvPr id="22221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41DAED8-B668-4AC0-81CA-57CC7A464174}"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2221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7DCC187-8646-4786-88DF-44ED6A557EE2}" type="slidenum">
              <a:rPr lang="en-US" altLang="en-US" sz="2000">
                <a:solidFill>
                  <a:srgbClr val="FEFFFF"/>
                </a:solidFill>
              </a:rPr>
              <a:pPr/>
              <a:t>143</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p:cNvSpPr>
          <p:nvPr>
            <p:ph type="title"/>
          </p:nvPr>
        </p:nvSpPr>
        <p:spPr>
          <a:xfrm>
            <a:off x="2592388" y="623888"/>
            <a:ext cx="8912225" cy="1281112"/>
          </a:xfrm>
        </p:spPr>
        <p:txBody>
          <a:bodyPr/>
          <a:lstStyle/>
          <a:p>
            <a:pPr eaLnBrk="1" hangingPunct="1"/>
            <a:r>
              <a:rPr lang="en-US" altLang="en-US" smtClean="0"/>
              <a:t>References (cont.)</a:t>
            </a:r>
          </a:p>
        </p:txBody>
      </p:sp>
      <p:sp>
        <p:nvSpPr>
          <p:cNvPr id="223234" name="Content Placeholder 2"/>
          <p:cNvSpPr>
            <a:spLocks noGrp="1"/>
          </p:cNvSpPr>
          <p:nvPr>
            <p:ph idx="1"/>
          </p:nvPr>
        </p:nvSpPr>
        <p:spPr>
          <a:xfrm>
            <a:off x="685800" y="1630363"/>
            <a:ext cx="11036300" cy="5097462"/>
          </a:xfrm>
        </p:spPr>
        <p:txBody>
          <a:bodyPr/>
          <a:lstStyle/>
          <a:p>
            <a:r>
              <a:rPr lang="en-US" altLang="en-US" smtClean="0"/>
              <a:t>R. S. Xin, J. Rosen, M. Zaharia, M. J. Franklin, S. Shenker, and I. Stoica. “Shark: SQL and rich analytics at scale.” In ACM SIGMOD, 2013. </a:t>
            </a:r>
          </a:p>
          <a:p>
            <a:r>
              <a:rPr lang="en-US" altLang="en-US" smtClean="0"/>
              <a:t>M. Zaharia, M. Chowdhury, M. J. Franklin, S. Shenker, and I. Stoica. “Spark: Cluster computing with working sets.” In HotCloud, 2010. </a:t>
            </a:r>
          </a:p>
          <a:p>
            <a:r>
              <a:rPr lang="en-US" altLang="en-US" smtClean="0"/>
              <a:t>C. Zuzarte, H. Pirahesh, W. Ma, Q. Cheng, L. Liu, and K. Wong. “</a:t>
            </a:r>
            <a:r>
              <a:rPr lang="en-US" altLang="ja-JP" smtClean="0"/>
              <a:t>WinMagic : Subquery elimination using window aggregation.</a:t>
            </a:r>
            <a:r>
              <a:rPr lang="en-US" altLang="en-US" smtClean="0"/>
              <a:t>”</a:t>
            </a:r>
            <a:r>
              <a:rPr lang="en-US" altLang="ja-JP" smtClean="0"/>
              <a:t> In ACM SIGMOD, 2003. </a:t>
            </a:r>
          </a:p>
          <a:p>
            <a:r>
              <a:rPr lang="en-US" altLang="ja-JP" smtClean="0"/>
              <a:t>F. Chang, J. Dean, S. Ghemawat, W. C. Hsieh, D. A. Wallach, M. Burrows, T. Chandra, A. Fikes, and R. Gruber. “Bigtable: A Distributed Storage System for Structured Data.”, In OSDI 2006</a:t>
            </a:r>
          </a:p>
          <a:p>
            <a:r>
              <a:rPr lang="en-US" altLang="ja-JP" smtClean="0"/>
              <a:t>B. Chattopadhyay, L. Lin, W. Liu, S. Mittal, P. Aragonda, V. Lychagina, Y. Kwon, and M. Wong. “Tenzing: A SQL Implementation on the MapReduce Framework.” In VLDB 2011.</a:t>
            </a:r>
          </a:p>
          <a:p>
            <a:r>
              <a:rPr lang="en-US" altLang="ja-JP" smtClean="0"/>
              <a:t>T. Nykiel, M. Potamias, C. Mishra, G. Kollios, and N. Koudas. “MRShare: Sharing Across Multiple Queries in MapReduce.” In VLDB 2010. </a:t>
            </a:r>
          </a:p>
          <a:p>
            <a:pPr eaLnBrk="1" hangingPunct="1"/>
            <a:endParaRPr lang="en-US" altLang="en-US" smtClean="0"/>
          </a:p>
          <a:p>
            <a:endParaRPr lang="en-US" altLang="en-US" smtClean="0"/>
          </a:p>
          <a:p>
            <a:endParaRPr lang="en-US" altLang="en-US" smtClean="0"/>
          </a:p>
          <a:p>
            <a:pPr eaLnBrk="1" hangingPunct="1"/>
            <a:endParaRPr lang="en-US" altLang="en-US" smtClean="0"/>
          </a:p>
        </p:txBody>
      </p:sp>
      <p:sp>
        <p:nvSpPr>
          <p:cNvPr id="22323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81D1005-2726-4EC8-B983-CBB1BAF1A375}"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2323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0F1892E7-0F1F-4604-A061-EC2D7C7A99C1}" type="slidenum">
              <a:rPr lang="en-US" altLang="en-US" sz="2000">
                <a:solidFill>
                  <a:srgbClr val="FEFFFF"/>
                </a:solidFill>
              </a:rPr>
              <a:pPr/>
              <a:t>144</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p:cNvSpPr>
            <a:spLocks noGrp="1"/>
          </p:cNvSpPr>
          <p:nvPr>
            <p:ph type="title"/>
          </p:nvPr>
        </p:nvSpPr>
        <p:spPr>
          <a:xfrm>
            <a:off x="2592388" y="623888"/>
            <a:ext cx="8912225" cy="1281112"/>
          </a:xfrm>
        </p:spPr>
        <p:txBody>
          <a:bodyPr/>
          <a:lstStyle/>
          <a:p>
            <a:pPr eaLnBrk="1" hangingPunct="1"/>
            <a:r>
              <a:rPr lang="en-US" altLang="en-US" smtClean="0"/>
              <a:t>References (cont.)</a:t>
            </a:r>
          </a:p>
        </p:txBody>
      </p:sp>
      <p:sp>
        <p:nvSpPr>
          <p:cNvPr id="224258" name="Content Placeholder 2"/>
          <p:cNvSpPr>
            <a:spLocks noGrp="1"/>
          </p:cNvSpPr>
          <p:nvPr>
            <p:ph idx="1"/>
          </p:nvPr>
        </p:nvSpPr>
        <p:spPr>
          <a:xfrm>
            <a:off x="685800" y="1630363"/>
            <a:ext cx="11036300" cy="5097462"/>
          </a:xfrm>
        </p:spPr>
        <p:txBody>
          <a:bodyPr/>
          <a:lstStyle/>
          <a:p>
            <a:r>
              <a:rPr lang="en-US" altLang="en-US" smtClean="0"/>
              <a:t>G. Wang and C.-Y. Chan. “Multi-Query Optimization in MapReduce Framework.” In VLDB, 2013. </a:t>
            </a:r>
          </a:p>
          <a:p>
            <a:r>
              <a:rPr lang="en-US" altLang="en-US" smtClean="0"/>
              <a:t>F. Afrati and J. Ullman. “Optimizing Multiway Joins in a Map-Reduce Environment.” In TKDE 2011.</a:t>
            </a:r>
          </a:p>
          <a:p>
            <a:r>
              <a:rPr lang="en-US" altLang="en-US" smtClean="0"/>
              <a:t>Y. Kwon, M. Balazinska, B. Howe, and J. Rolia. “</a:t>
            </a:r>
            <a:r>
              <a:rPr lang="en-US" altLang="ja-JP" smtClean="0"/>
              <a:t>SkewTune: Mitigating Skew in MapReduce Applications.</a:t>
            </a:r>
            <a:r>
              <a:rPr lang="en-US" altLang="en-US" smtClean="0"/>
              <a:t>”</a:t>
            </a:r>
            <a:r>
              <a:rPr lang="en-US" altLang="ja-JP" smtClean="0"/>
              <a:t> In SIGMOD 2012. </a:t>
            </a:r>
          </a:p>
          <a:p>
            <a:r>
              <a:rPr lang="en-US" altLang="ja-JP" smtClean="0"/>
              <a:t>M. Eltabakh, F. </a:t>
            </a:r>
            <a:r>
              <a:rPr lang="en-US" altLang="en-US" smtClean="0"/>
              <a:t>Özcan, Y. Sismanis, P. J. Haas, H. Pirahesh, and J. Vondrak, </a:t>
            </a:r>
            <a:r>
              <a:rPr lang="ja-JP" altLang="en-US" smtClean="0"/>
              <a:t>“</a:t>
            </a:r>
            <a:r>
              <a:rPr lang="en-US" altLang="ja-JP" smtClean="0"/>
              <a:t>Eagle-eyed elephant: split-oriented indexing in Hadoop</a:t>
            </a:r>
            <a:r>
              <a:rPr lang="ja-JP" altLang="en-US" smtClean="0"/>
              <a:t>”</a:t>
            </a:r>
            <a:r>
              <a:rPr lang="en-US" altLang="ja-JP" smtClean="0"/>
              <a:t>, in EDBT 2014.</a:t>
            </a:r>
          </a:p>
          <a:p>
            <a:r>
              <a:rPr lang="en-US" altLang="ja-JP" smtClean="0"/>
              <a:t>M. Eltabakh, Y. Tian, </a:t>
            </a:r>
            <a:r>
              <a:rPr lang="en-US" altLang="en-US" smtClean="0"/>
              <a:t>F. Özcan, R. Gemulla, A. Krettek, and J. McPherson, </a:t>
            </a:r>
            <a:r>
              <a:rPr lang="ja-JP" altLang="en-US" smtClean="0"/>
              <a:t>“</a:t>
            </a:r>
            <a:r>
              <a:rPr lang="en-US" altLang="ja-JP" smtClean="0"/>
              <a:t>CoHadoop: Flexible Data Placement and Its Exploitation in Hadoop</a:t>
            </a:r>
            <a:r>
              <a:rPr lang="ja-JP" altLang="en-US" smtClean="0"/>
              <a:t>”</a:t>
            </a:r>
            <a:r>
              <a:rPr lang="en-US" altLang="ja-JP" smtClean="0"/>
              <a:t>, in PVLDB 4(9), 2011.</a:t>
            </a:r>
          </a:p>
          <a:p>
            <a:r>
              <a:rPr lang="en-US" altLang="en-US" smtClean="0"/>
              <a:t>J. Shi, Y. Qiu, U. F. Minhas, L. Jiao, C. Wang, B. Reinwald, and F. Özcan, </a:t>
            </a:r>
            <a:r>
              <a:rPr lang="ja-JP" altLang="en-US" smtClean="0"/>
              <a:t>“</a:t>
            </a:r>
            <a:r>
              <a:rPr lang="en-US" altLang="ja-JP" smtClean="0"/>
              <a:t>Clash of the Titans: MapReduce vs. Spark for Large Scale Data Analytics</a:t>
            </a:r>
            <a:r>
              <a:rPr lang="ja-JP" altLang="en-US" smtClean="0"/>
              <a:t>”</a:t>
            </a:r>
            <a:r>
              <a:rPr lang="en-US" altLang="ja-JP" smtClean="0"/>
              <a:t> in PVLDB 8(13), 2015</a:t>
            </a:r>
          </a:p>
          <a:p>
            <a:r>
              <a:rPr lang="en-US" altLang="en-US" smtClean="0"/>
              <a:t>J. Dittrich, J-A. Quiane-Ruiz, A. Jindal, Y. Kargin, V. Setty, and J. Schad, </a:t>
            </a:r>
            <a:r>
              <a:rPr lang="ja-JP" altLang="en-US" smtClean="0"/>
              <a:t>“</a:t>
            </a:r>
            <a:r>
              <a:rPr lang="en-US" altLang="ja-JP" smtClean="0"/>
              <a:t>Hadoop++: Making a Yellos Elephant Run Like a Cheetah (without it even noticing)</a:t>
            </a:r>
            <a:r>
              <a:rPr lang="ja-JP" altLang="en-US" smtClean="0"/>
              <a:t>”</a:t>
            </a:r>
            <a:r>
              <a:rPr lang="en-US" altLang="ja-JP" smtClean="0"/>
              <a:t>,  in PVLDB 3(1-2), 2010.</a:t>
            </a:r>
            <a:endParaRPr lang="en-US" altLang="ja-JP" smtClean="0">
              <a:solidFill>
                <a:schemeClr val="tx1"/>
              </a:solidFill>
            </a:endParaRPr>
          </a:p>
          <a:p>
            <a:endParaRPr lang="en-US" altLang="en-US" smtClean="0"/>
          </a:p>
          <a:p>
            <a:endParaRPr lang="en-US" altLang="en-US" smtClean="0"/>
          </a:p>
          <a:p>
            <a:pPr eaLnBrk="1" hangingPunct="1"/>
            <a:endParaRPr lang="en-US" altLang="en-US" smtClean="0"/>
          </a:p>
        </p:txBody>
      </p:sp>
      <p:sp>
        <p:nvSpPr>
          <p:cNvPr id="22425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50D3AD3-4978-4216-A633-2FACF1AED181}"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2426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BC0D14C9-A849-44F2-B019-F0BD564FC4CA}" type="slidenum">
              <a:rPr lang="en-US" altLang="en-US" sz="2000">
                <a:solidFill>
                  <a:srgbClr val="FEFFFF"/>
                </a:solidFill>
              </a:rPr>
              <a:pPr/>
              <a:t>145</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p:cNvSpPr>
          <p:nvPr>
            <p:ph type="title"/>
          </p:nvPr>
        </p:nvSpPr>
        <p:spPr>
          <a:xfrm>
            <a:off x="2592388" y="623888"/>
            <a:ext cx="8912225" cy="1281112"/>
          </a:xfrm>
        </p:spPr>
        <p:txBody>
          <a:bodyPr/>
          <a:lstStyle/>
          <a:p>
            <a:pPr eaLnBrk="1" hangingPunct="1"/>
            <a:r>
              <a:rPr lang="en-US" altLang="en-US" smtClean="0"/>
              <a:t>References (cont.)</a:t>
            </a:r>
          </a:p>
        </p:txBody>
      </p:sp>
      <p:sp>
        <p:nvSpPr>
          <p:cNvPr id="225282" name="Content Placeholder 2"/>
          <p:cNvSpPr>
            <a:spLocks noGrp="1"/>
          </p:cNvSpPr>
          <p:nvPr>
            <p:ph idx="1"/>
          </p:nvPr>
        </p:nvSpPr>
        <p:spPr>
          <a:xfrm>
            <a:off x="685800" y="1630363"/>
            <a:ext cx="11036300" cy="5097462"/>
          </a:xfrm>
        </p:spPr>
        <p:txBody>
          <a:bodyPr/>
          <a:lstStyle/>
          <a:p>
            <a:r>
              <a:rPr lang="en-US" altLang="en-US" smtClean="0"/>
              <a:t>D. Jiang, B. C. Ooi, L. Shi, and S. Wu, “The Performance of MapReduce: An In-depth Study”, in PVLDB 3(1-2), 2010.</a:t>
            </a:r>
          </a:p>
          <a:p>
            <a:r>
              <a:rPr lang="en-US" altLang="en-US" smtClean="0"/>
              <a:t>D. J. DeWitt, R. V. Nehme, S. Shankar, J. Aguilar-Saborit, A. Avanes, M. Flasza, and J. Gramling, “Split Query Processing in Polybase”, in SIGMOD 2013.</a:t>
            </a:r>
          </a:p>
          <a:p>
            <a:r>
              <a:rPr lang="en-US" altLang="en-US" smtClean="0"/>
              <a:t>M. Stonebraker, D. J. Abadi, D. J. DeWitt, S. Madden, E. Paulson, A. Pavlo, and A. Rasin, “</a:t>
            </a:r>
            <a:r>
              <a:rPr lang="en-US" altLang="ja-JP" smtClean="0"/>
              <a:t>MapReduce and parallel DBMSs: Friends or Foes?</a:t>
            </a:r>
            <a:r>
              <a:rPr lang="en-US" altLang="en-US" smtClean="0"/>
              <a:t>”</a:t>
            </a:r>
            <a:r>
              <a:rPr lang="en-US" altLang="ja-JP" smtClean="0"/>
              <a:t> CACM, 53(1):64–71, 2010. </a:t>
            </a:r>
          </a:p>
          <a:p>
            <a:r>
              <a:rPr lang="en-US" altLang="en-US" smtClean="0"/>
              <a:t>A. Floratou, J. M. Patel, E. J. Shekita, and S. Tata, “Column-oriented Storage Techniques for MapReduce”, in PVLDB, 4(7):419–429, 2011</a:t>
            </a:r>
          </a:p>
          <a:p>
            <a:r>
              <a:rPr lang="en-US" altLang="en-US" smtClean="0"/>
              <a:t>S. Harris, A. Sundararajan, E. Branish, and K. Chen, “Blistering Fast SQL Access to Hadoop using IBM BigInsights 3.0 with Big SQL 3.0”</a:t>
            </a:r>
          </a:p>
          <a:p>
            <a:r>
              <a:rPr lang="en-US" altLang="en-US" smtClean="0"/>
              <a:t>S. Blanas and et al., “A comparison of join algorithms for log processing in mapreduce”, in SIGMOD 2010.</a:t>
            </a:r>
          </a:p>
          <a:p>
            <a:pPr eaLnBrk="1" hangingPunct="1"/>
            <a:endParaRPr lang="en-US" altLang="en-US" smtClean="0"/>
          </a:p>
        </p:txBody>
      </p:sp>
      <p:sp>
        <p:nvSpPr>
          <p:cNvPr id="22528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51896B6-7A61-4B08-9F74-0723A77EF6E2}"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2528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EBB4326-164F-48BA-9807-F43E56BFE1D2}" type="slidenum">
              <a:rPr lang="en-US" altLang="en-US" sz="2000">
                <a:solidFill>
                  <a:srgbClr val="FEFFFF"/>
                </a:solidFill>
              </a:rPr>
              <a:pPr/>
              <a:t>146</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p:cNvSpPr>
            <a:spLocks noGrp="1"/>
          </p:cNvSpPr>
          <p:nvPr>
            <p:ph type="title"/>
          </p:nvPr>
        </p:nvSpPr>
        <p:spPr>
          <a:xfrm>
            <a:off x="2592388" y="623888"/>
            <a:ext cx="8912225" cy="1281112"/>
          </a:xfrm>
        </p:spPr>
        <p:txBody>
          <a:bodyPr/>
          <a:lstStyle/>
          <a:p>
            <a:pPr eaLnBrk="1" hangingPunct="1"/>
            <a:r>
              <a:rPr lang="en-US" altLang="en-US" smtClean="0"/>
              <a:t>References (cont.)</a:t>
            </a:r>
          </a:p>
        </p:txBody>
      </p:sp>
      <p:sp>
        <p:nvSpPr>
          <p:cNvPr id="226307" name="Content Placeholder 2"/>
          <p:cNvSpPr>
            <a:spLocks noGrp="1"/>
          </p:cNvSpPr>
          <p:nvPr>
            <p:ph idx="1"/>
          </p:nvPr>
        </p:nvSpPr>
        <p:spPr>
          <a:xfrm>
            <a:off x="685800" y="1630363"/>
            <a:ext cx="11036300" cy="5097462"/>
          </a:xfrm>
        </p:spPr>
        <p:txBody>
          <a:bodyPr/>
          <a:lstStyle/>
          <a:p>
            <a:r>
              <a:rPr lang="en-US" altLang="en-US" smtClean="0"/>
              <a:t>HDFS caching,  http://hadoop.apache.org/docs/current/hadoopproject-dist/hadoop-hdfs/CentralizedCacheManagement.html. </a:t>
            </a:r>
          </a:p>
          <a:p>
            <a:r>
              <a:rPr lang="en-US" altLang="en-US" smtClean="0"/>
              <a:t>S. Babu and H. Herodotou, “Massively Parallel Databases and MapReduce Systems”, in Foundations and Trends in Databases 5(1), 2013.</a:t>
            </a:r>
          </a:p>
          <a:p>
            <a:r>
              <a:rPr lang="en-US" altLang="en-US" smtClean="0"/>
              <a:t>N. Bruno, Y. Kwon, and M-C Wu, “Advanced Join Strategies for Large-Scale Distributed Computation”, in PVLDB 7(13), 2014</a:t>
            </a:r>
          </a:p>
          <a:p>
            <a:r>
              <a:rPr lang="en-US" altLang="en-US" smtClean="0"/>
              <a:t>K. Karanasos, A. Balmin, M. Kutsch, F. Özcan, V. Ercegovac, C. Xia, and J. Jackson, “Dynamically optimizing queries over large scale data platforms”, in SIGMOD 2014</a:t>
            </a:r>
          </a:p>
          <a:p>
            <a:r>
              <a:rPr lang="en-US" altLang="en-US" smtClean="0"/>
              <a:t>J. Dean, and S. Ghemawat, “</a:t>
            </a:r>
            <a:r>
              <a:rPr lang="en-US" altLang="ja-JP" smtClean="0"/>
              <a:t>MapReduce: Simplified Data Processing on Large Clusters</a:t>
            </a:r>
            <a:r>
              <a:rPr lang="en-US" altLang="en-US" smtClean="0"/>
              <a:t>”</a:t>
            </a:r>
            <a:r>
              <a:rPr lang="en-US" altLang="ja-JP" smtClean="0"/>
              <a:t>, in OSDI 2004.</a:t>
            </a:r>
          </a:p>
          <a:p>
            <a:pPr eaLnBrk="1" hangingPunct="1">
              <a:buFont typeface="Wingdings 3" pitchFamily="18" charset="2"/>
              <a:buNone/>
            </a:pPr>
            <a:endParaRPr lang="en-US" altLang="en-US" smtClean="0"/>
          </a:p>
        </p:txBody>
      </p:sp>
      <p:sp>
        <p:nvSpPr>
          <p:cNvPr id="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EFA71D4B-C6C9-41FE-866F-055DDBB4CE3C}"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22630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5C6AD80-3E06-4FB1-8553-03D5F3859DB4}" type="slidenum">
              <a:rPr lang="en-US" altLang="en-US" sz="2000">
                <a:solidFill>
                  <a:srgbClr val="FEFFFF"/>
                </a:solidFill>
              </a:rPr>
              <a:pPr/>
              <a:t>147</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itle 1"/>
          <p:cNvSpPr>
            <a:spLocks noGrp="1"/>
          </p:cNvSpPr>
          <p:nvPr>
            <p:ph type="title"/>
          </p:nvPr>
        </p:nvSpPr>
        <p:spPr>
          <a:xfrm>
            <a:off x="2592388" y="623888"/>
            <a:ext cx="8912225" cy="1281112"/>
          </a:xfrm>
        </p:spPr>
        <p:txBody>
          <a:bodyPr/>
          <a:lstStyle/>
          <a:p>
            <a:pPr eaLnBrk="1" hangingPunct="1"/>
            <a:r>
              <a:rPr lang="en-US" altLang="en-US" sz="4000" smtClean="0">
                <a:latin typeface="Calibri" pitchFamily="34" charset="0"/>
              </a:rPr>
              <a:t>Thank you!</a:t>
            </a:r>
            <a:endParaRPr lang="el-GR" altLang="en-US" sz="4000" smtClean="0">
              <a:latin typeface="Calibri" pitchFamily="34" charset="0"/>
            </a:endParaRPr>
          </a:p>
        </p:txBody>
      </p:sp>
      <p:pic>
        <p:nvPicPr>
          <p:cNvPr id="8" name="Picture 9" descr="question-mar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2913" y="1997075"/>
            <a:ext cx="2425700" cy="333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Content Placeholder 2"/>
          <p:cNvSpPr>
            <a:spLocks noGrp="1"/>
          </p:cNvSpPr>
          <p:nvPr>
            <p:ph idx="1"/>
          </p:nvPr>
        </p:nvSpPr>
        <p:spPr>
          <a:xfrm>
            <a:off x="1801813" y="1597025"/>
            <a:ext cx="9702800" cy="4314825"/>
          </a:xfrm>
        </p:spPr>
        <p:txBody>
          <a:bodyPr/>
          <a:lstStyle/>
          <a:p>
            <a:r>
              <a:rPr lang="en-US" altLang="en-US" sz="2800" smtClean="0"/>
              <a:t>Almost all exploit some existing database systems</a:t>
            </a:r>
          </a:p>
          <a:p>
            <a:r>
              <a:rPr lang="en-US" altLang="en-US" sz="2800" smtClean="0"/>
              <a:t>They store their own binary format on HDFS</a:t>
            </a:r>
          </a:p>
          <a:p>
            <a:r>
              <a:rPr lang="en-US" altLang="en-US" sz="2800" smtClean="0"/>
              <a:t>Hadapt stores the data in a single node database, like postgres</a:t>
            </a:r>
          </a:p>
          <a:p>
            <a:pPr lvl="1"/>
            <a:r>
              <a:rPr lang="en-US" altLang="en-US" sz="2400" smtClean="0"/>
              <a:t>Can exploit Postgres indexes</a:t>
            </a:r>
          </a:p>
          <a:p>
            <a:r>
              <a:rPr lang="en-US" altLang="en-US" sz="2800" smtClean="0"/>
              <a:t>HAWQ, Actian, HP Vertica, and Hadapt all control how tables are partitioned, and can support co-located joins</a:t>
            </a:r>
          </a:p>
        </p:txBody>
      </p:sp>
      <p:sp>
        <p:nvSpPr>
          <p:cNvPr id="4301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B642E06-A86B-40A4-A616-68545D53A872}"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4301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7DE2EF4-2BF0-4C1B-828E-EA4A335300A9}" type="slidenum">
              <a:rPr lang="en-US" altLang="en-US" sz="2000">
                <a:solidFill>
                  <a:srgbClr val="FEFFFF"/>
                </a:solidFill>
              </a:rPr>
              <a:pPr/>
              <a:t>15</a:t>
            </a:fld>
            <a:endParaRPr lang="en-US" altLang="en-US" sz="2000">
              <a:solidFill>
                <a:srgbClr val="FEFFFF"/>
              </a:solidFill>
            </a:endParaRPr>
          </a:p>
        </p:txBody>
      </p:sp>
      <p:sp>
        <p:nvSpPr>
          <p:cNvPr id="43013" name="Title 1"/>
          <p:cNvSpPr>
            <a:spLocks noGrp="1"/>
          </p:cNvSpPr>
          <p:nvPr>
            <p:ph type="title"/>
          </p:nvPr>
        </p:nvSpPr>
        <p:spPr>
          <a:xfrm>
            <a:off x="2592388" y="623888"/>
            <a:ext cx="8912225" cy="1281112"/>
          </a:xfrm>
        </p:spPr>
        <p:txBody>
          <a:bodyPr/>
          <a:lstStyle/>
          <a:p>
            <a:r>
              <a:rPr lang="en-US" altLang="en-US" smtClean="0"/>
              <a:t>Systems with Proprietary Formats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Content Placeholder 2"/>
          <p:cNvSpPr>
            <a:spLocks noGrp="1"/>
          </p:cNvSpPr>
          <p:nvPr>
            <p:ph idx="1"/>
          </p:nvPr>
        </p:nvSpPr>
        <p:spPr>
          <a:xfrm>
            <a:off x="1812925" y="1714500"/>
            <a:ext cx="9283700" cy="5030788"/>
          </a:xfrm>
        </p:spPr>
        <p:txBody>
          <a:bodyPr/>
          <a:lstStyle/>
          <a:p>
            <a:r>
              <a:rPr lang="en-US" altLang="en-US" sz="2800" smtClean="0"/>
              <a:t>CSV files are most common for ETL-like workloads</a:t>
            </a:r>
          </a:p>
          <a:p>
            <a:r>
              <a:rPr lang="en-US" altLang="en-US" sz="2800" smtClean="0"/>
              <a:t>Lots of nested and complex data</a:t>
            </a:r>
          </a:p>
          <a:p>
            <a:pPr lvl="1"/>
            <a:r>
              <a:rPr lang="en-US" altLang="en-US" sz="2400" smtClean="0"/>
              <a:t>Arrays, structs, maps, collections</a:t>
            </a:r>
          </a:p>
          <a:p>
            <a:r>
              <a:rPr lang="en-US" altLang="en-US" sz="2800" smtClean="0"/>
              <a:t>Two major columnar formats</a:t>
            </a:r>
          </a:p>
          <a:p>
            <a:pPr lvl="1"/>
            <a:r>
              <a:rPr lang="en-US" altLang="en-US" sz="2400" smtClean="0"/>
              <a:t>ORCFile </a:t>
            </a:r>
          </a:p>
          <a:p>
            <a:pPr lvl="1"/>
            <a:r>
              <a:rPr lang="en-US" altLang="en-US" sz="2400" smtClean="0"/>
              <a:t>Parquet</a:t>
            </a:r>
          </a:p>
          <a:p>
            <a:r>
              <a:rPr lang="en-US" altLang="en-US" sz="2800" smtClean="0"/>
              <a:t>Data serialization</a:t>
            </a:r>
          </a:p>
          <a:p>
            <a:pPr lvl="1"/>
            <a:r>
              <a:rPr lang="en-US" altLang="en-US" sz="2400" smtClean="0"/>
              <a:t>JSON and Avro</a:t>
            </a:r>
          </a:p>
          <a:p>
            <a:pPr lvl="1"/>
            <a:r>
              <a:rPr lang="en-US" altLang="en-US" sz="2400" smtClean="0"/>
              <a:t>Protocol buffers and Thrift</a:t>
            </a:r>
          </a:p>
        </p:txBody>
      </p:sp>
      <p:sp>
        <p:nvSpPr>
          <p:cNvPr id="4403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0E7A010B-93BF-4F71-9DDC-B07E4D245B71}"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dirty="0" smtClean="0"/>
              <a:t>SQL-on-Hadoop Tutorial</a:t>
            </a:r>
            <a:endParaRPr lang="en-US" dirty="0"/>
          </a:p>
        </p:txBody>
      </p:sp>
      <p:sp>
        <p:nvSpPr>
          <p:cNvPr id="4403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6F4DDE0-7CA7-4285-BFBC-7CFBB51370A0}" type="slidenum">
              <a:rPr lang="en-US" altLang="en-US" sz="2000">
                <a:solidFill>
                  <a:srgbClr val="FEFFFF"/>
                </a:solidFill>
              </a:rPr>
              <a:pPr/>
              <a:t>16</a:t>
            </a:fld>
            <a:endParaRPr lang="en-US" altLang="en-US" sz="2000">
              <a:solidFill>
                <a:srgbClr val="FEFFFF"/>
              </a:solidFill>
            </a:endParaRPr>
          </a:p>
        </p:txBody>
      </p:sp>
      <p:sp>
        <p:nvSpPr>
          <p:cNvPr id="44037" name="Title 1"/>
          <p:cNvSpPr>
            <a:spLocks noGrp="1"/>
          </p:cNvSpPr>
          <p:nvPr>
            <p:ph type="title"/>
          </p:nvPr>
        </p:nvSpPr>
        <p:spPr>
          <a:xfrm>
            <a:off x="2592388" y="623888"/>
            <a:ext cx="8912225" cy="1281112"/>
          </a:xfrm>
        </p:spPr>
        <p:txBody>
          <a:bodyPr/>
          <a:lstStyle/>
          <a:p>
            <a:r>
              <a:rPr lang="en-US" altLang="en-US" smtClean="0"/>
              <a:t>HDFS Native Formats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3"/>
          <p:cNvSpPr txBox="1">
            <a:spLocks noGrp="1"/>
          </p:cNvSpPr>
          <p:nvPr/>
        </p:nvSpPr>
        <p:spPr bwMode="gray">
          <a:xfrm>
            <a:off x="1706563" y="65373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75B401C6-84B3-44A8-9218-DC9238F76A01}" type="slidenum">
              <a:rPr lang="en-US" altLang="en-US" sz="800">
                <a:latin typeface="Arial" pitchFamily="34" charset="0"/>
                <a:cs typeface="Arial" pitchFamily="34" charset="0"/>
              </a:rPr>
              <a:pPr eaLnBrk="1" hangingPunct="1"/>
              <a:t>17</a:t>
            </a:fld>
            <a:endParaRPr lang="en-US" altLang="en-US" sz="800">
              <a:latin typeface="Arial" pitchFamily="34" charset="0"/>
              <a:cs typeface="Arial" pitchFamily="34" charset="0"/>
            </a:endParaRPr>
          </a:p>
        </p:txBody>
      </p:sp>
      <p:sp>
        <p:nvSpPr>
          <p:cNvPr id="46082" name="Date Placeholder 4"/>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6230061-BC6B-40AC-82F4-D3F4D834B048}" type="datetime1">
              <a:rPr lang="en-US" altLang="en-US" sz="900">
                <a:solidFill>
                  <a:srgbClr val="898989"/>
                </a:solidFill>
              </a:rPr>
              <a:pPr/>
              <a:t>9/30/2015</a:t>
            </a:fld>
            <a:endParaRPr lang="en-US" altLang="en-US" sz="900">
              <a:solidFill>
                <a:srgbClr val="898989"/>
              </a:solidFill>
            </a:endParaRPr>
          </a:p>
        </p:txBody>
      </p:sp>
      <p:sp>
        <p:nvSpPr>
          <p:cNvPr id="6" name="Footer Placeholder 5"/>
          <p:cNvSpPr>
            <a:spLocks noGrp="1"/>
          </p:cNvSpPr>
          <p:nvPr>
            <p:ph type="ftr" sz="quarter" idx="11"/>
          </p:nvPr>
        </p:nvSpPr>
        <p:spPr/>
        <p:txBody>
          <a:bodyPr/>
          <a:lstStyle/>
          <a:p>
            <a:pPr>
              <a:defRPr/>
            </a:pPr>
            <a:r>
              <a:rPr lang="en-US" smtClean="0"/>
              <a:t>SQL-on-Hadoop Tutorial</a:t>
            </a:r>
            <a:endParaRPr lang="en-US"/>
          </a:p>
        </p:txBody>
      </p:sp>
      <p:sp>
        <p:nvSpPr>
          <p:cNvPr id="46084"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82380FD-CF61-4564-BA28-0565342E6FF5}" type="slidenum">
              <a:rPr lang="en-US" altLang="en-US" sz="2000">
                <a:solidFill>
                  <a:srgbClr val="FEFFFF"/>
                </a:solidFill>
              </a:rPr>
              <a:pPr/>
              <a:t>17</a:t>
            </a:fld>
            <a:endParaRPr lang="en-US" altLang="en-US" sz="2000">
              <a:solidFill>
                <a:srgbClr val="FEFFFF"/>
              </a:solidFill>
            </a:endParaRPr>
          </a:p>
        </p:txBody>
      </p:sp>
      <p:sp>
        <p:nvSpPr>
          <p:cNvPr id="46085" name="Rectangle 2"/>
          <p:cNvSpPr>
            <a:spLocks noGrp="1" noChangeArrowheads="1"/>
          </p:cNvSpPr>
          <p:nvPr>
            <p:ph type="title" idx="4294967295"/>
          </p:nvPr>
        </p:nvSpPr>
        <p:spPr>
          <a:xfrm>
            <a:off x="1706563" y="249238"/>
            <a:ext cx="8596312" cy="1038225"/>
          </a:xfrm>
        </p:spPr>
        <p:txBody>
          <a:bodyPr/>
          <a:lstStyle/>
          <a:p>
            <a:pPr eaLnBrk="1" hangingPunct="1"/>
            <a:r>
              <a:rPr lang="de-DE" altLang="en-US" smtClean="0"/>
              <a:t>Parquet</a:t>
            </a:r>
          </a:p>
        </p:txBody>
      </p:sp>
      <p:sp>
        <p:nvSpPr>
          <p:cNvPr id="21512" name="Rectangle 14"/>
          <p:cNvSpPr>
            <a:spLocks noChangeArrowheads="1"/>
          </p:cNvSpPr>
          <p:nvPr>
            <p:custDataLst>
              <p:tags r:id="rId1"/>
            </p:custDataLst>
          </p:nvPr>
        </p:nvSpPr>
        <p:spPr bwMode="gray">
          <a:xfrm>
            <a:off x="1706563" y="1025525"/>
            <a:ext cx="8964612" cy="3179763"/>
          </a:xfrm>
          <a:prstGeom prst="rect">
            <a:avLst/>
          </a:prstGeom>
          <a:solidFill>
            <a:schemeClr val="bg1">
              <a:lumMod val="95000"/>
            </a:schemeClr>
          </a:solidFill>
          <a:ln w="9525" algn="ctr">
            <a:solidFill>
              <a:schemeClr val="hlink"/>
            </a:solidFill>
            <a:miter lim="800000"/>
            <a:headEnd/>
            <a:tailEnd/>
          </a:ln>
        </p:spPr>
        <p:txBody>
          <a:bodyPr tIns="82800" bIns="82800"/>
          <a:lstStyle>
            <a:lvl1pPr marL="342900" indent="-342900">
              <a:defRPr sz="2400">
                <a:solidFill>
                  <a:schemeClr val="tx1"/>
                </a:solidFill>
                <a:latin typeface="Century Gothic" pitchFamily="34" charset="0"/>
                <a:ea typeface="MS PGothic" pitchFamily="34" charset="-128"/>
              </a:defRPr>
            </a:lvl1pPr>
            <a:lvl2pPr marL="179388" indent="-17780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lvl="1" eaLnBrk="1" hangingPunct="1">
              <a:lnSpc>
                <a:spcPct val="150000"/>
              </a:lnSpc>
              <a:spcBef>
                <a:spcPct val="15000"/>
              </a:spcBef>
              <a:buClr>
                <a:schemeClr val="hlink"/>
              </a:buClr>
              <a:buFont typeface="Wingdings" pitchFamily="2" charset="2"/>
              <a:buChar char="§"/>
            </a:pPr>
            <a:r>
              <a:rPr lang="de-DE" altLang="en-US" sz="2000">
                <a:latin typeface="Arial" pitchFamily="34" charset="0"/>
              </a:rPr>
              <a:t>PAX format, supporting nested data</a:t>
            </a:r>
          </a:p>
          <a:p>
            <a:pPr lvl="1" eaLnBrk="1" hangingPunct="1">
              <a:lnSpc>
                <a:spcPct val="150000"/>
              </a:lnSpc>
              <a:spcBef>
                <a:spcPct val="15000"/>
              </a:spcBef>
              <a:buClr>
                <a:schemeClr val="hlink"/>
              </a:buClr>
              <a:buFont typeface="Wingdings" pitchFamily="2" charset="2"/>
              <a:buChar char="§"/>
            </a:pPr>
            <a:r>
              <a:rPr lang="de-DE" altLang="en-US" sz="2000">
                <a:latin typeface="Arial" pitchFamily="34" charset="0"/>
              </a:rPr>
              <a:t>Idea came from the Google‘s Dremel System</a:t>
            </a:r>
          </a:p>
          <a:p>
            <a:pPr lvl="1" eaLnBrk="1" hangingPunct="1">
              <a:lnSpc>
                <a:spcPct val="150000"/>
              </a:lnSpc>
              <a:spcBef>
                <a:spcPct val="15000"/>
              </a:spcBef>
              <a:buClr>
                <a:schemeClr val="hlink"/>
              </a:buClr>
              <a:buFont typeface="Wingdings" pitchFamily="2" charset="2"/>
              <a:buChar char="§"/>
            </a:pPr>
            <a:r>
              <a:rPr lang="de-DE" altLang="en-US" sz="2000">
                <a:latin typeface="Arial" pitchFamily="34" charset="0"/>
              </a:rPr>
              <a:t>Major contributors: Twitter &amp; Cloudera</a:t>
            </a:r>
          </a:p>
          <a:p>
            <a:pPr lvl="1" eaLnBrk="1" hangingPunct="1">
              <a:lnSpc>
                <a:spcPct val="150000"/>
              </a:lnSpc>
              <a:spcBef>
                <a:spcPct val="15000"/>
              </a:spcBef>
              <a:buClr>
                <a:schemeClr val="hlink"/>
              </a:buClr>
              <a:buFont typeface="Wingdings" pitchFamily="2" charset="2"/>
              <a:buChar char="§"/>
            </a:pPr>
            <a:r>
              <a:rPr lang="de-DE" altLang="en-US" sz="2000">
                <a:latin typeface="Arial" pitchFamily="34" charset="0"/>
              </a:rPr>
              <a:t>Provides dictionary encoding and several compressions</a:t>
            </a:r>
          </a:p>
          <a:p>
            <a:pPr lvl="1" eaLnBrk="1" hangingPunct="1">
              <a:lnSpc>
                <a:spcPct val="150000"/>
              </a:lnSpc>
              <a:spcBef>
                <a:spcPct val="15000"/>
              </a:spcBef>
              <a:buClr>
                <a:schemeClr val="hlink"/>
              </a:buClr>
              <a:buFont typeface="Wingdings" pitchFamily="2" charset="2"/>
              <a:buChar char="§"/>
            </a:pPr>
            <a:r>
              <a:rPr lang="de-DE" altLang="en-US" sz="2000">
                <a:latin typeface="Arial" pitchFamily="34" charset="0"/>
              </a:rPr>
              <a:t>Preffered format for Impala, IBM Big SQL, and Drill</a:t>
            </a:r>
          </a:p>
          <a:p>
            <a:pPr lvl="1" eaLnBrk="1" hangingPunct="1">
              <a:lnSpc>
                <a:spcPct val="150000"/>
              </a:lnSpc>
              <a:spcBef>
                <a:spcPct val="15000"/>
              </a:spcBef>
              <a:buClr>
                <a:schemeClr val="hlink"/>
              </a:buClr>
              <a:buFont typeface="Wingdings" pitchFamily="2" charset="2"/>
              <a:buChar char="§"/>
            </a:pPr>
            <a:r>
              <a:rPr lang="de-DE" altLang="en-US" sz="2000">
                <a:latin typeface="Arial" pitchFamily="34" charset="0"/>
              </a:rPr>
              <a:t>Can use Thrift or Avro to describe the schema</a:t>
            </a:r>
          </a:p>
          <a:p>
            <a:pPr lvl="1" eaLnBrk="1" hangingPunct="1">
              <a:lnSpc>
                <a:spcPct val="150000"/>
              </a:lnSpc>
              <a:spcBef>
                <a:spcPct val="15000"/>
              </a:spcBef>
              <a:buClr>
                <a:schemeClr val="hlink"/>
              </a:buClr>
              <a:buFont typeface="Wingdings" pitchFamily="2" charset="2"/>
              <a:buChar char="§"/>
            </a:pPr>
            <a:endParaRPr lang="de-DE" altLang="en-US" sz="2000">
              <a:latin typeface="Arial" pitchFamily="34" charset="0"/>
            </a:endParaRPr>
          </a:p>
          <a:p>
            <a:pPr lvl="1" eaLnBrk="1" hangingPunct="1">
              <a:lnSpc>
                <a:spcPct val="150000"/>
              </a:lnSpc>
              <a:spcBef>
                <a:spcPct val="15000"/>
              </a:spcBef>
              <a:buClr>
                <a:schemeClr val="hlink"/>
              </a:buClr>
              <a:buFont typeface="Wingdings" pitchFamily="2" charset="2"/>
              <a:buChar char="§"/>
            </a:pPr>
            <a:endParaRPr lang="de-DE" altLang="en-US" sz="1600">
              <a:latin typeface="Arial" pitchFamily="34" charset="0"/>
            </a:endParaRPr>
          </a:p>
        </p:txBody>
      </p:sp>
      <p:grpSp>
        <p:nvGrpSpPr>
          <p:cNvPr id="46087" name="Group 1"/>
          <p:cNvGrpSpPr>
            <a:grpSpLocks/>
          </p:cNvGrpSpPr>
          <p:nvPr/>
        </p:nvGrpSpPr>
        <p:grpSpPr bwMode="auto">
          <a:xfrm>
            <a:off x="6399213" y="4425950"/>
            <a:ext cx="4205287" cy="1704975"/>
            <a:chOff x="1798638" y="4192588"/>
            <a:chExt cx="4205288" cy="1704975"/>
          </a:xfrm>
        </p:grpSpPr>
        <p:sp>
          <p:nvSpPr>
            <p:cNvPr id="141328" name="AutoShape 16"/>
            <p:cNvSpPr>
              <a:spLocks noChangeArrowheads="1"/>
            </p:cNvSpPr>
            <p:nvPr>
              <p:custDataLst>
                <p:tags r:id="rId4"/>
              </p:custDataLst>
            </p:nvPr>
          </p:nvSpPr>
          <p:spPr bwMode="gray">
            <a:xfrm>
              <a:off x="1798638" y="4192588"/>
              <a:ext cx="4205288" cy="457200"/>
            </a:xfrm>
            <a:prstGeom prst="roundRect">
              <a:avLst>
                <a:gd name="adj" fmla="val 19444"/>
              </a:avLst>
            </a:prstGeom>
            <a:gradFill rotWithShape="1">
              <a:gsLst>
                <a:gs pos="0">
                  <a:schemeClr val="hlink">
                    <a:gamma/>
                    <a:tint val="66275"/>
                    <a:invGamma/>
                  </a:schemeClr>
                </a:gs>
                <a:gs pos="100000">
                  <a:schemeClr val="hlink"/>
                </a:gs>
              </a:gsLst>
              <a:lin ang="5400000" scaled="1"/>
            </a:gradFill>
            <a:ln w="9525">
              <a:solidFill>
                <a:schemeClr val="hlink"/>
              </a:solidFill>
              <a:round/>
              <a:headEnd/>
              <a:tailEnd/>
            </a:ln>
            <a:effectLst/>
          </p:spPr>
          <p:txBody>
            <a:bodyPr tIns="54000" bIns="118800" anchor="b"/>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defRPr/>
              </a:pPr>
              <a:r>
                <a:rPr lang="de-DE" altLang="en-US" sz="2000" b="1" dirty="0">
                  <a:solidFill>
                    <a:schemeClr val="bg1"/>
                  </a:solidFill>
                </a:rPr>
                <a:t>Nested data</a:t>
              </a:r>
            </a:p>
          </p:txBody>
        </p:sp>
        <p:sp>
          <p:nvSpPr>
            <p:cNvPr id="46092" name="Rectangle 17"/>
            <p:cNvSpPr>
              <a:spLocks noChangeArrowheads="1"/>
            </p:cNvSpPr>
            <p:nvPr>
              <p:custDataLst>
                <p:tags r:id="rId5"/>
              </p:custDataLst>
            </p:nvPr>
          </p:nvSpPr>
          <p:spPr bwMode="gray">
            <a:xfrm>
              <a:off x="1798638" y="4649788"/>
              <a:ext cx="4205287" cy="1247775"/>
            </a:xfrm>
            <a:prstGeom prst="rect">
              <a:avLst/>
            </a:prstGeom>
            <a:solidFill>
              <a:schemeClr val="bg1"/>
            </a:solidFill>
            <a:ln w="9525">
              <a:solidFill>
                <a:schemeClr val="hlink"/>
              </a:solidFill>
              <a:miter lim="800000"/>
              <a:headEnd/>
              <a:tailEnd/>
            </a:ln>
          </p:spPr>
          <p:txBody>
            <a:bodyPr tIns="82800" bIns="82800"/>
            <a:lstStyle>
              <a:lvl1pPr marL="342900" indent="-342900">
                <a:defRPr sz="2400">
                  <a:solidFill>
                    <a:schemeClr val="tx1"/>
                  </a:solidFill>
                  <a:latin typeface="Century Gothic" pitchFamily="34" charset="0"/>
                  <a:ea typeface="MS PGothic" pitchFamily="34" charset="-128"/>
                </a:defRPr>
              </a:lvl1pPr>
              <a:lvl2pPr marL="179388" indent="-17780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lvl="1" eaLnBrk="1" hangingPunct="1">
                <a:spcBef>
                  <a:spcPct val="15000"/>
                </a:spcBef>
                <a:buClr>
                  <a:schemeClr val="hlink"/>
                </a:buClr>
                <a:buFont typeface="Wingdings" pitchFamily="2" charset="2"/>
                <a:buChar char="§"/>
              </a:pPr>
              <a:r>
                <a:rPr lang="de-DE" altLang="en-US" sz="1800">
                  <a:latin typeface="Arial" pitchFamily="34" charset="0"/>
                </a:rPr>
                <a:t>A natural schema</a:t>
              </a:r>
            </a:p>
            <a:p>
              <a:pPr lvl="1" eaLnBrk="1" hangingPunct="1">
                <a:spcBef>
                  <a:spcPct val="15000"/>
                </a:spcBef>
                <a:buClr>
                  <a:schemeClr val="hlink"/>
                </a:buClr>
                <a:buFont typeface="Wingdings" pitchFamily="2" charset="2"/>
                <a:buChar char="§"/>
              </a:pPr>
              <a:r>
                <a:rPr lang="de-DE" altLang="en-US" sz="1800">
                  <a:latin typeface="Arial" pitchFamily="34" charset="0"/>
                </a:rPr>
                <a:t>Flexible</a:t>
              </a:r>
            </a:p>
            <a:p>
              <a:pPr lvl="1" eaLnBrk="1" hangingPunct="1">
                <a:spcBef>
                  <a:spcPct val="15000"/>
                </a:spcBef>
                <a:buClr>
                  <a:schemeClr val="hlink"/>
                </a:buClr>
                <a:buFont typeface="Wingdings" pitchFamily="2" charset="2"/>
                <a:buChar char="§"/>
              </a:pPr>
              <a:r>
                <a:rPr lang="de-DE" altLang="en-US" sz="1800">
                  <a:latin typeface="Arial" pitchFamily="34" charset="0"/>
                </a:rPr>
                <a:t>Less duplication applying denormalization</a:t>
              </a:r>
            </a:p>
          </p:txBody>
        </p:sp>
      </p:grpSp>
      <p:grpSp>
        <p:nvGrpSpPr>
          <p:cNvPr id="46088" name="Group 3"/>
          <p:cNvGrpSpPr>
            <a:grpSpLocks/>
          </p:cNvGrpSpPr>
          <p:nvPr/>
        </p:nvGrpSpPr>
        <p:grpSpPr bwMode="auto">
          <a:xfrm>
            <a:off x="1706563" y="4425950"/>
            <a:ext cx="4205287" cy="1612900"/>
            <a:chOff x="6188075" y="4192588"/>
            <a:chExt cx="4205288" cy="1612901"/>
          </a:xfrm>
        </p:grpSpPr>
        <p:sp>
          <p:nvSpPr>
            <p:cNvPr id="141330" name="AutoShape 18"/>
            <p:cNvSpPr>
              <a:spLocks noChangeArrowheads="1"/>
            </p:cNvSpPr>
            <p:nvPr>
              <p:custDataLst>
                <p:tags r:id="rId2"/>
              </p:custDataLst>
            </p:nvPr>
          </p:nvSpPr>
          <p:spPr bwMode="gray">
            <a:xfrm>
              <a:off x="6188075" y="4192588"/>
              <a:ext cx="4205288" cy="457200"/>
            </a:xfrm>
            <a:prstGeom prst="roundRect">
              <a:avLst>
                <a:gd name="adj" fmla="val 19444"/>
              </a:avLst>
            </a:prstGeom>
            <a:gradFill rotWithShape="1">
              <a:gsLst>
                <a:gs pos="0">
                  <a:schemeClr val="hlink">
                    <a:gamma/>
                    <a:tint val="66275"/>
                    <a:invGamma/>
                  </a:schemeClr>
                </a:gs>
                <a:gs pos="100000">
                  <a:schemeClr val="hlink"/>
                </a:gs>
              </a:gsLst>
              <a:lin ang="5400000" scaled="1"/>
            </a:gradFill>
            <a:ln w="9525">
              <a:solidFill>
                <a:schemeClr val="hlink"/>
              </a:solidFill>
              <a:round/>
              <a:headEnd/>
              <a:tailEnd/>
            </a:ln>
            <a:effectLst/>
          </p:spPr>
          <p:txBody>
            <a:bodyPr tIns="54000" bIns="118800" anchor="b"/>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defRPr/>
              </a:pPr>
              <a:r>
                <a:rPr lang="de-DE" altLang="en-US" sz="2000" b="1">
                  <a:solidFill>
                    <a:schemeClr val="bg1"/>
                  </a:solidFill>
                </a:rPr>
                <a:t>Columnar storage</a:t>
              </a:r>
            </a:p>
          </p:txBody>
        </p:sp>
        <p:sp>
          <p:nvSpPr>
            <p:cNvPr id="46090" name="Rectangle 19"/>
            <p:cNvSpPr>
              <a:spLocks noChangeArrowheads="1"/>
            </p:cNvSpPr>
            <p:nvPr>
              <p:custDataLst>
                <p:tags r:id="rId3"/>
              </p:custDataLst>
            </p:nvPr>
          </p:nvSpPr>
          <p:spPr bwMode="gray">
            <a:xfrm>
              <a:off x="6188075" y="4557714"/>
              <a:ext cx="4205288" cy="1247775"/>
            </a:xfrm>
            <a:prstGeom prst="rect">
              <a:avLst/>
            </a:prstGeom>
            <a:solidFill>
              <a:schemeClr val="bg1"/>
            </a:solidFill>
            <a:ln w="9525">
              <a:solidFill>
                <a:schemeClr val="hlink"/>
              </a:solidFill>
              <a:miter lim="800000"/>
              <a:headEnd/>
              <a:tailEnd/>
            </a:ln>
          </p:spPr>
          <p:txBody>
            <a:bodyPr tIns="82800" bIns="82800"/>
            <a:lstStyle>
              <a:lvl1pPr marL="342900" indent="-342900">
                <a:defRPr sz="2400">
                  <a:solidFill>
                    <a:schemeClr val="tx1"/>
                  </a:solidFill>
                  <a:latin typeface="Century Gothic" pitchFamily="34" charset="0"/>
                  <a:ea typeface="MS PGothic" pitchFamily="34" charset="-128"/>
                </a:defRPr>
              </a:lvl1pPr>
              <a:lvl2pPr marL="179388" indent="-17780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lvl="1" eaLnBrk="1" hangingPunct="1">
                <a:spcBef>
                  <a:spcPct val="15000"/>
                </a:spcBef>
                <a:buClr>
                  <a:schemeClr val="hlink"/>
                </a:buClr>
                <a:buFont typeface="Wingdings" pitchFamily="2" charset="2"/>
                <a:buChar char="§"/>
              </a:pPr>
              <a:r>
                <a:rPr lang="de-DE" altLang="en-US" sz="1800">
                  <a:latin typeface="Arial" pitchFamily="34" charset="0"/>
                </a:rPr>
                <a:t>Fast compression</a:t>
              </a:r>
            </a:p>
            <a:p>
              <a:pPr lvl="1" eaLnBrk="1" hangingPunct="1">
                <a:spcBef>
                  <a:spcPct val="15000"/>
                </a:spcBef>
                <a:buClr>
                  <a:schemeClr val="hlink"/>
                </a:buClr>
                <a:buFont typeface="Wingdings" pitchFamily="2" charset="2"/>
                <a:buChar char="§"/>
              </a:pPr>
              <a:r>
                <a:rPr lang="de-DE" altLang="en-US" sz="1800">
                  <a:latin typeface="Arial" pitchFamily="34" charset="0"/>
                </a:rPr>
                <a:t>Schema projection</a:t>
              </a:r>
            </a:p>
            <a:p>
              <a:pPr lvl="1" eaLnBrk="1" hangingPunct="1">
                <a:spcBef>
                  <a:spcPct val="15000"/>
                </a:spcBef>
                <a:buClr>
                  <a:schemeClr val="hlink"/>
                </a:buClr>
                <a:buFont typeface="Wingdings" pitchFamily="2" charset="2"/>
                <a:buChar char="§"/>
              </a:pPr>
              <a:r>
                <a:rPr lang="de-DE" altLang="en-US" sz="1800">
                  <a:latin typeface="Arial" pitchFamily="34" charset="0"/>
                </a:rPr>
                <a:t>Efficient encoding</a:t>
              </a: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1943100" y="217488"/>
            <a:ext cx="8912225" cy="812800"/>
          </a:xfrm>
        </p:spPr>
        <p:txBody>
          <a:bodyPr/>
          <a:lstStyle/>
          <a:p>
            <a:pPr eaLnBrk="1" hangingPunct="1"/>
            <a:r>
              <a:rPr lang="en-US" altLang="en-US" sz="4000" smtClean="0"/>
              <a:t>Parquet, cont.</a:t>
            </a:r>
          </a:p>
        </p:txBody>
      </p:sp>
      <p:sp>
        <p:nvSpPr>
          <p:cNvPr id="11267" name="Rectangle 3"/>
          <p:cNvSpPr>
            <a:spLocks noGrp="1" noChangeArrowheads="1"/>
          </p:cNvSpPr>
          <p:nvPr>
            <p:ph idx="1"/>
          </p:nvPr>
        </p:nvSpPr>
        <p:spPr>
          <a:xfrm>
            <a:off x="1597025" y="1095375"/>
            <a:ext cx="3848100" cy="5249863"/>
          </a:xfrm>
        </p:spPr>
        <p:txBody>
          <a:bodyPr>
            <a:normAutofit/>
          </a:bodyPr>
          <a:lstStyle/>
          <a:p>
            <a:pPr>
              <a:defRPr/>
            </a:pPr>
            <a:r>
              <a:rPr lang="en-US" dirty="0" smtClean="0">
                <a:cs typeface="+mn-cs"/>
              </a:rPr>
              <a:t>A table with N columns is split into M row groups. </a:t>
            </a:r>
          </a:p>
          <a:p>
            <a:pPr>
              <a:defRPr/>
            </a:pPr>
            <a:r>
              <a:rPr lang="en-US" dirty="0" smtClean="0">
                <a:cs typeface="+mn-cs"/>
              </a:rPr>
              <a:t>The file metadata contains the locations of all the column metadata start locations. </a:t>
            </a:r>
          </a:p>
          <a:p>
            <a:pPr>
              <a:defRPr/>
            </a:pPr>
            <a:r>
              <a:rPr lang="en-US" dirty="0" smtClean="0">
                <a:cs typeface="+mn-cs"/>
              </a:rPr>
              <a:t>Metadata is written after the data to allow for single pass writing.</a:t>
            </a:r>
          </a:p>
          <a:p>
            <a:pPr>
              <a:defRPr/>
            </a:pPr>
            <a:r>
              <a:rPr lang="en-US" dirty="0" smtClean="0">
                <a:cs typeface="+mn-cs"/>
              </a:rPr>
              <a:t>There are three types of metadata: file metadata, column (chunk) metadata and page header metadata. </a:t>
            </a:r>
          </a:p>
          <a:p>
            <a:pPr>
              <a:defRPr/>
            </a:pPr>
            <a:r>
              <a:rPr lang="en-US" dirty="0" smtClean="0">
                <a:cs typeface="+mn-cs"/>
              </a:rPr>
              <a:t>Row group metadata includes</a:t>
            </a:r>
          </a:p>
          <a:p>
            <a:pPr lvl="1">
              <a:defRPr/>
            </a:pPr>
            <a:r>
              <a:rPr lang="en-US" dirty="0" smtClean="0">
                <a:cs typeface="+mn-cs"/>
              </a:rPr>
              <a:t>Min-max values for skipping</a:t>
            </a:r>
          </a:p>
          <a:p>
            <a:pPr marL="457200" lvl="1" indent="0">
              <a:buFont typeface="Wingdings 3" pitchFamily="18" charset="2"/>
              <a:buNone/>
              <a:defRPr/>
            </a:pPr>
            <a:endParaRPr lang="en-US" dirty="0" smtClean="0">
              <a:cs typeface="+mn-cs"/>
            </a:endParaRPr>
          </a:p>
          <a:p>
            <a:pPr lvl="1">
              <a:defRPr/>
            </a:pPr>
            <a:endParaRPr lang="en-US" dirty="0" smtClean="0">
              <a:cs typeface="+mn-cs"/>
            </a:endParaRPr>
          </a:p>
          <a:p>
            <a:pPr>
              <a:defRPr/>
            </a:pPr>
            <a:endParaRPr lang="en-US" dirty="0" smtClean="0">
              <a:cs typeface="+mn-cs"/>
            </a:endParaRPr>
          </a:p>
          <a:p>
            <a:pPr>
              <a:defRPr/>
            </a:pPr>
            <a:endParaRPr lang="en-US" altLang="en-US" dirty="0">
              <a:cs typeface="+mn-cs"/>
            </a:endParaRPr>
          </a:p>
        </p:txBody>
      </p:sp>
      <p:sp>
        <p:nvSpPr>
          <p:cNvPr id="47107" name="Date Placeholder 1"/>
          <p:cNvSpPr>
            <a:spLocks noGrp="1"/>
          </p:cNvSpPr>
          <p:nvPr>
            <p:ph type="dt" sz="quarter" idx="10"/>
          </p:nvPr>
        </p:nvSpPr>
        <p:spPr bwMode="auto">
          <a:xfrm>
            <a:off x="10393363" y="6353175"/>
            <a:ext cx="1146175" cy="369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8C72556-057E-4F83-A4EB-E1774F0FCADD}"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a:xfrm>
            <a:off x="2589213" y="6345238"/>
            <a:ext cx="7620000" cy="365125"/>
          </a:xfrm>
        </p:spPr>
        <p:txBody>
          <a:bodyPr/>
          <a:lstStyle/>
          <a:p>
            <a:pPr>
              <a:defRPr/>
            </a:pPr>
            <a:r>
              <a:rPr lang="en-US" dirty="0" smtClean="0"/>
              <a:t>SQL-on-Hadoop Tutorial</a:t>
            </a:r>
            <a:endParaRPr lang="en-US" dirty="0"/>
          </a:p>
        </p:txBody>
      </p:sp>
      <p:sp>
        <p:nvSpPr>
          <p:cNvPr id="47109"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4B979A1-7500-4B95-AF98-0997639468CA}" type="slidenum">
              <a:rPr lang="en-US" altLang="en-US" sz="2000">
                <a:solidFill>
                  <a:srgbClr val="FEFFFF"/>
                </a:solidFill>
              </a:rPr>
              <a:pPr/>
              <a:t>18</a:t>
            </a:fld>
            <a:endParaRPr lang="en-US" altLang="en-US" sz="2000">
              <a:solidFill>
                <a:srgbClr val="FEFFFF"/>
              </a:solidFill>
            </a:endParaRPr>
          </a:p>
        </p:txBody>
      </p:sp>
      <p:pic>
        <p:nvPicPr>
          <p:cNvPr id="47110" name="Picture 5" descr="https://raw.github.com/Parquet/parquet-format/master/doc/images/FileLayou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1363" y="1030288"/>
            <a:ext cx="60928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Content Placeholder 2"/>
          <p:cNvSpPr>
            <a:spLocks noGrp="1"/>
          </p:cNvSpPr>
          <p:nvPr>
            <p:ph idx="1"/>
          </p:nvPr>
        </p:nvSpPr>
        <p:spPr>
          <a:xfrm>
            <a:off x="1570038" y="1519238"/>
            <a:ext cx="10466387" cy="4676775"/>
          </a:xfrm>
        </p:spPr>
        <p:txBody>
          <a:bodyPr/>
          <a:lstStyle/>
          <a:p>
            <a:r>
              <a:rPr lang="en-US" altLang="en-US" sz="2400" smtClean="0"/>
              <a:t>Second generation, following RC file</a:t>
            </a:r>
          </a:p>
          <a:p>
            <a:r>
              <a:rPr lang="en-US" altLang="en-US" sz="2400" smtClean="0"/>
              <a:t>PAX formats with all data in a single file</a:t>
            </a:r>
          </a:p>
          <a:p>
            <a:r>
              <a:rPr lang="en-US" altLang="en-US" sz="2400" smtClean="0"/>
              <a:t>Hortonworks is the major contributor, together with Microsoft</a:t>
            </a:r>
          </a:p>
          <a:p>
            <a:r>
              <a:rPr lang="en-US" altLang="en-US" sz="2400" smtClean="0"/>
              <a:t>Preferred format for Hive, and Presto</a:t>
            </a:r>
          </a:p>
          <a:p>
            <a:r>
              <a:rPr lang="en-US" altLang="en-US" sz="2400" smtClean="0"/>
              <a:t>Supports</a:t>
            </a:r>
          </a:p>
          <a:p>
            <a:pPr lvl="1"/>
            <a:r>
              <a:rPr lang="en-US" altLang="en-US" sz="1800" smtClean="0"/>
              <a:t>Dictionary encoding</a:t>
            </a:r>
          </a:p>
          <a:p>
            <a:pPr lvl="1"/>
            <a:r>
              <a:rPr lang="en-US" altLang="en-US" sz="1800" smtClean="0"/>
              <a:t>Fast compression</a:t>
            </a:r>
          </a:p>
          <a:p>
            <a:r>
              <a:rPr lang="en-US" altLang="en-US" sz="2400" smtClean="0"/>
              <a:t>File, and stripe level metadata</a:t>
            </a:r>
          </a:p>
          <a:p>
            <a:r>
              <a:rPr lang="en-US" altLang="en-US" sz="2400" smtClean="0"/>
              <a:t>Stripe indexing for skipping</a:t>
            </a:r>
          </a:p>
          <a:p>
            <a:r>
              <a:rPr lang="en-US" altLang="en-US" sz="2400" smtClean="0"/>
              <a:t>Now metadata even includes bloom filters for point query lookups</a:t>
            </a:r>
          </a:p>
        </p:txBody>
      </p:sp>
      <p:sp>
        <p:nvSpPr>
          <p:cNvPr id="4915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E9DD3032-DEA0-410C-8D08-25F8B66834E5}"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4915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EB8E120-424F-4B3A-82AA-E9A37E45408F}" type="slidenum">
              <a:rPr lang="en-US" altLang="en-US" sz="2000">
                <a:solidFill>
                  <a:srgbClr val="FEFFFF"/>
                </a:solidFill>
              </a:rPr>
              <a:pPr/>
              <a:t>19</a:t>
            </a:fld>
            <a:endParaRPr lang="en-US" altLang="en-US" sz="2000">
              <a:solidFill>
                <a:srgbClr val="FEFFFF"/>
              </a:solidFill>
            </a:endParaRPr>
          </a:p>
        </p:txBody>
      </p:sp>
      <p:sp>
        <p:nvSpPr>
          <p:cNvPr id="49157" name="Title 1"/>
          <p:cNvSpPr>
            <a:spLocks noGrp="1"/>
          </p:cNvSpPr>
          <p:nvPr>
            <p:ph type="title"/>
          </p:nvPr>
        </p:nvSpPr>
        <p:spPr>
          <a:xfrm>
            <a:off x="2592388" y="623888"/>
            <a:ext cx="8912225" cy="1281112"/>
          </a:xfrm>
        </p:spPr>
        <p:txBody>
          <a:bodyPr/>
          <a:lstStyle/>
          <a:p>
            <a:r>
              <a:rPr lang="en-US" altLang="en-US" smtClean="0"/>
              <a:t>ORCFile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Date Placeholder 2"/>
          <p:cNvSpPr>
            <a:spLocks noGrp="1"/>
          </p:cNvSpPr>
          <p:nvPr>
            <p:ph type="dt" sz="quarter" idx="10"/>
          </p:nvPr>
        </p:nvSpPr>
        <p:spPr bwMode="auto">
          <a:xfrm>
            <a:off x="6359525" y="6365875"/>
            <a:ext cx="91281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A64930D-7EFC-4A7A-9AE9-11543AFA4E84}" type="datetime1">
              <a:rPr lang="en-US" altLang="en-US" sz="900">
                <a:solidFill>
                  <a:srgbClr val="898989"/>
                </a:solidFill>
              </a:rPr>
              <a:pPr/>
              <a:t>9/30/2015</a:t>
            </a:fld>
            <a:endParaRPr lang="en-US" altLang="en-US" sz="900">
              <a:solidFill>
                <a:srgbClr val="898989"/>
              </a:solidFill>
            </a:endParaRPr>
          </a:p>
        </p:txBody>
      </p:sp>
      <p:sp>
        <p:nvSpPr>
          <p:cNvPr id="12" name="Footer Placeholder 11"/>
          <p:cNvSpPr>
            <a:spLocks noGrp="1"/>
          </p:cNvSpPr>
          <p:nvPr>
            <p:ph type="ftr" sz="quarter" idx="11"/>
          </p:nvPr>
        </p:nvSpPr>
        <p:spPr>
          <a:xfrm>
            <a:off x="615950" y="6365875"/>
            <a:ext cx="6297613" cy="365125"/>
          </a:xfrm>
        </p:spPr>
        <p:txBody>
          <a:bodyPr/>
          <a:lstStyle/>
          <a:p>
            <a:pPr>
              <a:defRPr/>
            </a:pPr>
            <a:r>
              <a:rPr lang="en-US" dirty="0"/>
              <a:t>SQL-on-</a:t>
            </a:r>
            <a:r>
              <a:rPr lang="en-US" dirty="0" err="1"/>
              <a:t>Hadoop</a:t>
            </a:r>
            <a:r>
              <a:rPr lang="en-US" dirty="0"/>
              <a:t> Tutorial</a:t>
            </a:r>
          </a:p>
        </p:txBody>
      </p:sp>
      <p:pic>
        <p:nvPicPr>
          <p:cNvPr id="2867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6213" y="1312863"/>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5750" y="1003300"/>
            <a:ext cx="1668463"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2063" y="3873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3817938"/>
            <a:ext cx="1676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Box 7"/>
          <p:cNvSpPr txBox="1">
            <a:spLocks noChangeArrowheads="1"/>
          </p:cNvSpPr>
          <p:nvPr/>
        </p:nvSpPr>
        <p:spPr bwMode="auto">
          <a:xfrm>
            <a:off x="3765550" y="1479550"/>
            <a:ext cx="1892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400"/>
              <a:t>Fatma Özcan</a:t>
            </a:r>
          </a:p>
          <a:p>
            <a:pPr eaLnBrk="1" hangingPunct="1"/>
            <a:r>
              <a:rPr lang="en-US" altLang="en-US" sz="1400"/>
              <a:t>IBM Research</a:t>
            </a:r>
          </a:p>
          <a:p>
            <a:pPr eaLnBrk="1" hangingPunct="1"/>
            <a:endParaRPr lang="en-US" altLang="en-US" sz="1400"/>
          </a:p>
          <a:p>
            <a:pPr eaLnBrk="1" hangingPunct="1"/>
            <a:r>
              <a:rPr lang="en-US" altLang="en-US" sz="1400"/>
              <a:t>IBM Big SQL</a:t>
            </a:r>
          </a:p>
        </p:txBody>
      </p:sp>
      <p:sp>
        <p:nvSpPr>
          <p:cNvPr id="28680" name="TextBox 8"/>
          <p:cNvSpPr txBox="1">
            <a:spLocks noChangeArrowheads="1"/>
          </p:cNvSpPr>
          <p:nvPr/>
        </p:nvSpPr>
        <p:spPr bwMode="auto">
          <a:xfrm>
            <a:off x="3765550" y="4510088"/>
            <a:ext cx="20208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400"/>
              <a:t>Ippokratis Pandis</a:t>
            </a:r>
            <a:br>
              <a:rPr lang="en-US" altLang="en-US" sz="1400"/>
            </a:br>
            <a:r>
              <a:rPr lang="en-US" altLang="en-US" sz="1400"/>
              <a:t>Cloudera</a:t>
            </a:r>
          </a:p>
          <a:p>
            <a:pPr eaLnBrk="1" hangingPunct="1"/>
            <a:endParaRPr lang="en-US" altLang="en-US" sz="1400"/>
          </a:p>
          <a:p>
            <a:pPr eaLnBrk="1" hangingPunct="1"/>
            <a:r>
              <a:rPr lang="en-US" altLang="en-US" sz="1400"/>
              <a:t>Cloudera Impala</a:t>
            </a:r>
          </a:p>
        </p:txBody>
      </p:sp>
      <p:sp>
        <p:nvSpPr>
          <p:cNvPr id="28681" name="TextBox 9"/>
          <p:cNvSpPr txBox="1">
            <a:spLocks noChangeArrowheads="1"/>
          </p:cNvSpPr>
          <p:nvPr/>
        </p:nvSpPr>
        <p:spPr bwMode="auto">
          <a:xfrm>
            <a:off x="8826500" y="1479550"/>
            <a:ext cx="23590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400"/>
              <a:t>Daniel Abadi</a:t>
            </a:r>
            <a:br>
              <a:rPr lang="en-US" altLang="en-US" sz="1400"/>
            </a:br>
            <a:r>
              <a:rPr lang="en-US" altLang="en-US" sz="1400"/>
              <a:t>Yale University and Teradata</a:t>
            </a:r>
          </a:p>
          <a:p>
            <a:pPr eaLnBrk="1" hangingPunct="1"/>
            <a:endParaRPr lang="en-US" altLang="en-US" sz="1400"/>
          </a:p>
          <a:p>
            <a:pPr eaLnBrk="1" hangingPunct="1"/>
            <a:r>
              <a:rPr lang="en-US" altLang="en-US" sz="1400"/>
              <a:t>HadoopDB/Hadapt</a:t>
            </a:r>
          </a:p>
        </p:txBody>
      </p:sp>
      <p:sp>
        <p:nvSpPr>
          <p:cNvPr id="28682" name="TextBox 10"/>
          <p:cNvSpPr txBox="1">
            <a:spLocks noChangeArrowheads="1"/>
          </p:cNvSpPr>
          <p:nvPr/>
        </p:nvSpPr>
        <p:spPr bwMode="auto">
          <a:xfrm>
            <a:off x="8826500" y="4510088"/>
            <a:ext cx="15621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400"/>
              <a:t>Shivnath Babu</a:t>
            </a:r>
            <a:br>
              <a:rPr lang="en-US" altLang="en-US" sz="1400"/>
            </a:br>
            <a:r>
              <a:rPr lang="en-US" altLang="en-US" sz="1400"/>
              <a:t>Duke University</a:t>
            </a:r>
          </a:p>
          <a:p>
            <a:pPr eaLnBrk="1" hangingPunct="1"/>
            <a:endParaRPr lang="en-US" altLang="en-US" sz="1400"/>
          </a:p>
          <a:p>
            <a:pPr eaLnBrk="1" hangingPunct="1"/>
            <a:r>
              <a:rPr lang="en-US" altLang="en-US" sz="1400"/>
              <a:t>Starfish</a:t>
            </a:r>
          </a:p>
        </p:txBody>
      </p:sp>
      <p:sp>
        <p:nvSpPr>
          <p:cNvPr id="28683" name="Slide Number Placeholder 7"/>
          <p:cNvSpPr txBox="1">
            <a:spLocks/>
          </p:cNvSpPr>
          <p:nvPr/>
        </p:nvSpPr>
        <p:spPr bwMode="gray">
          <a:xfrm>
            <a:off x="531813" y="787400"/>
            <a:ext cx="7794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r" eaLnBrk="1" hangingPunct="1"/>
            <a:fld id="{40FDD12C-2FC5-499D-AE82-89807238287F}" type="slidenum">
              <a:rPr lang="en-US" altLang="en-US" sz="2000">
                <a:solidFill>
                  <a:srgbClr val="FEFFFF"/>
                </a:solidFill>
              </a:rPr>
              <a:pPr algn="r" eaLnBrk="1" hangingPunct="1"/>
              <a:t>2</a:t>
            </a:fld>
            <a:endParaRPr lang="en-US" altLang="en-US" sz="2000">
              <a:solidFill>
                <a:srgbClr val="FEFFFF"/>
              </a:solidFill>
            </a:endParaRPr>
          </a:p>
        </p:txBody>
      </p:sp>
      <p:sp>
        <p:nvSpPr>
          <p:cNvPr id="28684" name="Title 1"/>
          <p:cNvSpPr>
            <a:spLocks noGrp="1"/>
          </p:cNvSpPr>
          <p:nvPr>
            <p:ph type="title"/>
          </p:nvPr>
        </p:nvSpPr>
        <p:spPr>
          <a:xfrm>
            <a:off x="2047875" y="111125"/>
            <a:ext cx="8912225" cy="1281113"/>
          </a:xfrm>
        </p:spPr>
        <p:txBody>
          <a:bodyPr/>
          <a:lstStyle/>
          <a:p>
            <a:r>
              <a:rPr lang="en-US" altLang="en-US" smtClean="0"/>
              <a:t>Presenters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4" descr="slide-8-63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38288" y="571500"/>
            <a:ext cx="8610600" cy="623252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78"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6BEEC25-6E74-49C7-8D30-12E13F64F45C}"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smtClean="0"/>
              <a:t>SQL-on-Hadoop Tutorial</a:t>
            </a:r>
            <a:endParaRPr lang="en-US"/>
          </a:p>
        </p:txBody>
      </p:sp>
      <p:sp>
        <p:nvSpPr>
          <p:cNvPr id="50180"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E34A115C-BD93-4610-9C4F-2D6D772F864A}" type="slidenum">
              <a:rPr lang="en-US" altLang="en-US" sz="2000">
                <a:solidFill>
                  <a:srgbClr val="FEFFFF"/>
                </a:solidFill>
              </a:rPr>
              <a:pPr/>
              <a:t>20</a:t>
            </a:fld>
            <a:endParaRPr lang="en-US" altLang="en-US" sz="2000">
              <a:solidFill>
                <a:srgbClr val="FEFFFF"/>
              </a:solidFill>
            </a:endParaRPr>
          </a:p>
        </p:txBody>
      </p:sp>
      <p:sp>
        <p:nvSpPr>
          <p:cNvPr id="50181" name="Rectangle 2"/>
          <p:cNvSpPr>
            <a:spLocks noGrp="1" noChangeArrowheads="1"/>
          </p:cNvSpPr>
          <p:nvPr>
            <p:ph type="title"/>
          </p:nvPr>
        </p:nvSpPr>
        <p:spPr>
          <a:xfrm>
            <a:off x="1728788" y="215900"/>
            <a:ext cx="8229600" cy="1143000"/>
          </a:xfrm>
          <a:solidFill>
            <a:schemeClr val="bg1"/>
          </a:solidFill>
        </p:spPr>
        <p:txBody>
          <a:bodyPr/>
          <a:lstStyle/>
          <a:p>
            <a:r>
              <a:rPr lang="en-US" altLang="en-US" smtClean="0"/>
              <a:t>ORCFile Layout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Content Placeholder 6"/>
          <p:cNvSpPr>
            <a:spLocks noGrp="1"/>
          </p:cNvSpPr>
          <p:nvPr>
            <p:ph sz="half" idx="1"/>
          </p:nvPr>
        </p:nvSpPr>
        <p:spPr>
          <a:xfrm>
            <a:off x="1689100" y="1706563"/>
            <a:ext cx="5092700" cy="4525962"/>
          </a:xfrm>
        </p:spPr>
        <p:txBody>
          <a:bodyPr>
            <a:normAutofit lnSpcReduction="10000"/>
          </a:bodyPr>
          <a:lstStyle/>
          <a:p>
            <a:pPr>
              <a:defRPr/>
            </a:pPr>
            <a:r>
              <a:rPr lang="en-US" altLang="en-US" sz="2000" dirty="0" smtClean="0"/>
              <a:t>No updates in HDFS</a:t>
            </a:r>
          </a:p>
          <a:p>
            <a:pPr eaLnBrk="1" hangingPunct="1">
              <a:defRPr/>
            </a:pPr>
            <a:r>
              <a:rPr lang="en-US" altLang="en-US" sz="2000" dirty="0" smtClean="0"/>
              <a:t>Appends to HDFS files are supported, but not clear how much they are used in production</a:t>
            </a:r>
          </a:p>
          <a:p>
            <a:pPr>
              <a:defRPr/>
            </a:pPr>
            <a:r>
              <a:rPr lang="en-US" altLang="en-US" sz="2000" dirty="0" smtClean="0"/>
              <a:t>Updates are collected in delta files</a:t>
            </a:r>
          </a:p>
          <a:p>
            <a:pPr>
              <a:defRPr/>
            </a:pPr>
            <a:r>
              <a:rPr lang="en-US" altLang="en-US" sz="2000" dirty="0" smtClean="0"/>
              <a:t>At the time of read delta and main files are merged</a:t>
            </a:r>
          </a:p>
          <a:p>
            <a:pPr lvl="1">
              <a:defRPr/>
            </a:pPr>
            <a:r>
              <a:rPr lang="en-US" altLang="en-US" sz="1800" dirty="0" smtClean="0"/>
              <a:t>Special </a:t>
            </a:r>
            <a:r>
              <a:rPr lang="en-US" altLang="en-US" sz="1800" dirty="0" err="1" smtClean="0"/>
              <a:t>inputFormats</a:t>
            </a:r>
            <a:endParaRPr lang="en-US" altLang="en-US" sz="1800" dirty="0" smtClean="0"/>
          </a:p>
          <a:p>
            <a:pPr>
              <a:defRPr/>
            </a:pPr>
            <a:r>
              <a:rPr lang="en-US" altLang="en-US" sz="2000" dirty="0" smtClean="0"/>
              <a:t>Lazy compaction to merge delta files and main files </a:t>
            </a:r>
          </a:p>
          <a:p>
            <a:pPr lvl="1">
              <a:defRPr/>
            </a:pPr>
            <a:r>
              <a:rPr lang="en-US" altLang="en-US" sz="1800" dirty="0" smtClean="0"/>
              <a:t>When delta files reach a certain size</a:t>
            </a:r>
          </a:p>
          <a:p>
            <a:pPr lvl="1">
              <a:defRPr/>
            </a:pPr>
            <a:r>
              <a:rPr lang="en-US" altLang="en-US" sz="1800" dirty="0" smtClean="0"/>
              <a:t>Scheduled intervals</a:t>
            </a:r>
          </a:p>
        </p:txBody>
      </p:sp>
      <p:sp>
        <p:nvSpPr>
          <p:cNvPr id="5120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083B0A4A-AE45-45C7-98CF-9DF0EC732AE0}"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dirty="0" smtClean="0"/>
              <a:t>SQL-on-Hadoop Tutorial</a:t>
            </a:r>
            <a:endParaRPr lang="en-US" dirty="0"/>
          </a:p>
        </p:txBody>
      </p:sp>
      <p:sp>
        <p:nvSpPr>
          <p:cNvPr id="5120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4F7495C-8595-4EE9-B99C-4CF8E1F2F008}" type="slidenum">
              <a:rPr lang="en-US" altLang="en-US" sz="2000">
                <a:solidFill>
                  <a:srgbClr val="FEFFFF"/>
                </a:solidFill>
              </a:rPr>
              <a:pPr/>
              <a:t>21</a:t>
            </a:fld>
            <a:endParaRPr lang="en-US" altLang="en-US" sz="2000">
              <a:solidFill>
                <a:srgbClr val="FEFFFF"/>
              </a:solidFill>
            </a:endParaRPr>
          </a:p>
        </p:txBody>
      </p:sp>
      <p:sp>
        <p:nvSpPr>
          <p:cNvPr id="9" name="Isosceles Triangle 8"/>
          <p:cNvSpPr/>
          <p:nvPr/>
        </p:nvSpPr>
        <p:spPr>
          <a:xfrm>
            <a:off x="7283450" y="2306638"/>
            <a:ext cx="2128838" cy="2797175"/>
          </a:xfrm>
          <a:prstGeom prst="triangle">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File A</a:t>
            </a:r>
          </a:p>
        </p:txBody>
      </p:sp>
      <p:sp>
        <p:nvSpPr>
          <p:cNvPr id="10" name="Isosceles Triangle 9"/>
          <p:cNvSpPr/>
          <p:nvPr/>
        </p:nvSpPr>
        <p:spPr>
          <a:xfrm>
            <a:off x="10209213" y="1706563"/>
            <a:ext cx="1090612" cy="790575"/>
          </a:xfrm>
          <a:prstGeom prst="triangle">
            <a:avLst/>
          </a:prstGeom>
          <a:solidFill>
            <a:srgbClr val="3B3B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t>delta 1</a:t>
            </a:r>
          </a:p>
        </p:txBody>
      </p:sp>
      <p:sp>
        <p:nvSpPr>
          <p:cNvPr id="13" name="Isosceles Triangle 12"/>
          <p:cNvSpPr/>
          <p:nvPr/>
        </p:nvSpPr>
        <p:spPr>
          <a:xfrm>
            <a:off x="10209213" y="2913063"/>
            <a:ext cx="1090612" cy="792162"/>
          </a:xfrm>
          <a:prstGeom prst="triangle">
            <a:avLst/>
          </a:prstGeom>
          <a:solidFill>
            <a:srgbClr val="3B3B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t>delta 2</a:t>
            </a:r>
          </a:p>
        </p:txBody>
      </p:sp>
      <p:sp>
        <p:nvSpPr>
          <p:cNvPr id="14" name="Isosceles Triangle 13"/>
          <p:cNvSpPr/>
          <p:nvPr/>
        </p:nvSpPr>
        <p:spPr>
          <a:xfrm>
            <a:off x="10209213" y="4462463"/>
            <a:ext cx="1090612" cy="792162"/>
          </a:xfrm>
          <a:prstGeom prst="triangle">
            <a:avLst/>
          </a:prstGeom>
          <a:solidFill>
            <a:srgbClr val="3B3B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t>delta n</a:t>
            </a:r>
          </a:p>
        </p:txBody>
      </p:sp>
      <p:sp>
        <p:nvSpPr>
          <p:cNvPr id="51209" name="TextBox 14"/>
          <p:cNvSpPr txBox="1">
            <a:spLocks noChangeArrowheads="1"/>
          </p:cNvSpPr>
          <p:nvPr/>
        </p:nvSpPr>
        <p:spPr bwMode="auto">
          <a:xfrm>
            <a:off x="10417175" y="3805238"/>
            <a:ext cx="1090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800"/>
              <a:t>…</a:t>
            </a:r>
          </a:p>
        </p:txBody>
      </p:sp>
      <p:sp>
        <p:nvSpPr>
          <p:cNvPr id="51210" name="Title 1"/>
          <p:cNvSpPr>
            <a:spLocks noGrp="1"/>
          </p:cNvSpPr>
          <p:nvPr>
            <p:ph type="title"/>
          </p:nvPr>
        </p:nvSpPr>
        <p:spPr/>
        <p:txBody>
          <a:bodyPr/>
          <a:lstStyle/>
          <a:p>
            <a:r>
              <a:rPr lang="en-US" altLang="en-US" smtClean="0"/>
              <a:t>Handling Updates in HDFS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592388" y="623888"/>
            <a:ext cx="8912225" cy="1281112"/>
          </a:xfrm>
        </p:spPr>
        <p:txBody>
          <a:bodyPr/>
          <a:lstStyle/>
          <a:p>
            <a:pPr eaLnBrk="1" hangingPunct="1"/>
            <a:r>
              <a:rPr lang="en-US" altLang="en-US" smtClean="0"/>
              <a:t>SQL on NoSQL!</a:t>
            </a:r>
          </a:p>
        </p:txBody>
      </p:sp>
      <p:sp>
        <p:nvSpPr>
          <p:cNvPr id="52226" name="Content Placeholder 2"/>
          <p:cNvSpPr>
            <a:spLocks noGrp="1"/>
          </p:cNvSpPr>
          <p:nvPr>
            <p:ph idx="1"/>
          </p:nvPr>
        </p:nvSpPr>
        <p:spPr>
          <a:xfrm>
            <a:off x="2589213" y="2133600"/>
            <a:ext cx="8915400" cy="3778250"/>
          </a:xfrm>
        </p:spPr>
        <p:txBody>
          <a:bodyPr/>
          <a:lstStyle/>
          <a:p>
            <a:pPr eaLnBrk="1" hangingPunct="1"/>
            <a:r>
              <a:rPr lang="en-US" altLang="en-US" sz="2400" smtClean="0"/>
              <a:t>Put a NoSQL solution on top of HDFS</a:t>
            </a:r>
          </a:p>
          <a:p>
            <a:pPr lvl="1" eaLnBrk="1" hangingPunct="1"/>
            <a:r>
              <a:rPr lang="en-US" altLang="en-US" sz="2000" smtClean="0"/>
              <a:t>For the record, you can avoid HDFS completely</a:t>
            </a:r>
          </a:p>
          <a:p>
            <a:pPr lvl="1" eaLnBrk="1" hangingPunct="1"/>
            <a:r>
              <a:rPr lang="en-US" altLang="en-US" sz="2000" smtClean="0"/>
              <a:t>But, this is a SQL-on-Hadoop tutorial</a:t>
            </a:r>
          </a:p>
          <a:p>
            <a:pPr eaLnBrk="1" hangingPunct="1"/>
            <a:r>
              <a:rPr lang="en-US" altLang="en-US" sz="2400" smtClean="0"/>
              <a:t>NoSQL solutions can provide CRUD at scale</a:t>
            </a:r>
          </a:p>
          <a:p>
            <a:pPr lvl="1" eaLnBrk="1" hangingPunct="1"/>
            <a:r>
              <a:rPr lang="en-US" altLang="en-US" sz="2000" smtClean="0"/>
              <a:t>CRUD = Create, Read, Update, Delete</a:t>
            </a:r>
          </a:p>
          <a:p>
            <a:pPr eaLnBrk="1" hangingPunct="1"/>
            <a:r>
              <a:rPr lang="en-US" altLang="en-US" sz="2400" smtClean="0"/>
              <a:t>And, then run SQL on it?</a:t>
            </a:r>
          </a:p>
          <a:p>
            <a:pPr eaLnBrk="1" hangingPunct="1"/>
            <a:r>
              <a:rPr lang="en-US" altLang="en-US" sz="2400" smtClean="0"/>
              <a:t>Sounds crazy? Well, lets see</a:t>
            </a:r>
          </a:p>
        </p:txBody>
      </p:sp>
      <p:sp>
        <p:nvSpPr>
          <p:cNvPr id="5222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6C6A16F-E5EC-45FC-9B51-3D41A1B3DD54}"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5222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21F0784-A613-48A5-A8E8-9495FEA54699}" type="slidenum">
              <a:rPr lang="en-US" altLang="en-US" sz="2000">
                <a:solidFill>
                  <a:srgbClr val="FEFFFF"/>
                </a:solidFill>
              </a:rPr>
              <a:pPr/>
              <a:t>22</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BD14979-C4DE-47F7-B552-360859DC2D8E}" type="slidenum">
              <a:rPr lang="en-US" altLang="en-US" sz="2000">
                <a:solidFill>
                  <a:srgbClr val="FEFFFF"/>
                </a:solidFill>
              </a:rPr>
              <a:pPr/>
              <a:t>23</a:t>
            </a:fld>
            <a:endParaRPr lang="en-US" altLang="en-US" sz="2000">
              <a:solidFill>
                <a:srgbClr val="FEFFFF"/>
              </a:solidFill>
            </a:endParaRPr>
          </a:p>
        </p:txBody>
      </p:sp>
      <p:sp>
        <p:nvSpPr>
          <p:cNvPr id="53250" name="Title 1"/>
          <p:cNvSpPr>
            <a:spLocks noGrp="1"/>
          </p:cNvSpPr>
          <p:nvPr>
            <p:ph type="title"/>
          </p:nvPr>
        </p:nvSpPr>
        <p:spPr>
          <a:xfrm>
            <a:off x="2592388" y="623888"/>
            <a:ext cx="8912225" cy="1281112"/>
          </a:xfrm>
        </p:spPr>
        <p:txBody>
          <a:bodyPr/>
          <a:lstStyle/>
          <a:p>
            <a:pPr eaLnBrk="1" hangingPunct="1"/>
            <a:r>
              <a:rPr lang="en-US" altLang="en-US" smtClean="0"/>
              <a:t>HBase: The Hadoop Database </a:t>
            </a:r>
          </a:p>
        </p:txBody>
      </p:sp>
      <p:sp>
        <p:nvSpPr>
          <p:cNvPr id="53251" name="Content Placeholder 2"/>
          <p:cNvSpPr txBox="1">
            <a:spLocks/>
          </p:cNvSpPr>
          <p:nvPr/>
        </p:nvSpPr>
        <p:spPr bwMode="auto">
          <a:xfrm>
            <a:off x="1189038" y="2122488"/>
            <a:ext cx="10847387"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spcBef>
                <a:spcPts val="1000"/>
              </a:spcBef>
              <a:buClr>
                <a:schemeClr val="accent1"/>
              </a:buClr>
              <a:buFont typeface="Wingdings 3" pitchFamily="18" charset="2"/>
              <a:buChar char=""/>
            </a:pPr>
            <a:r>
              <a:rPr lang="en-US" altLang="en-US">
                <a:solidFill>
                  <a:srgbClr val="404040"/>
                </a:solidFill>
              </a:rPr>
              <a:t>Not HadoopDB, which we will see later in the tutorial</a:t>
            </a:r>
          </a:p>
          <a:p>
            <a:pPr>
              <a:spcBef>
                <a:spcPts val="1000"/>
              </a:spcBef>
              <a:buClr>
                <a:schemeClr val="accent1"/>
              </a:buClr>
              <a:buFont typeface="Wingdings 3" pitchFamily="18" charset="2"/>
              <a:buChar char=""/>
            </a:pPr>
            <a:r>
              <a:rPr lang="en-US" altLang="en-US">
                <a:solidFill>
                  <a:srgbClr val="404040"/>
                </a:solidFill>
                <a:ea typeface="SimSun" pitchFamily="2" charset="-122"/>
              </a:rPr>
              <a:t>HBase is a data store built on top of HDFS based on Google Bigtable</a:t>
            </a:r>
          </a:p>
          <a:p>
            <a:pPr>
              <a:spcBef>
                <a:spcPts val="1000"/>
              </a:spcBef>
              <a:buClr>
                <a:schemeClr val="accent1"/>
              </a:buClr>
              <a:buFont typeface="Wingdings 3" pitchFamily="18" charset="2"/>
              <a:buChar char=""/>
            </a:pPr>
            <a:r>
              <a:rPr lang="en-US" altLang="zh-CN">
                <a:solidFill>
                  <a:srgbClr val="404040"/>
                </a:solidFill>
                <a:ea typeface="SimSun" pitchFamily="2" charset="-122"/>
              </a:rPr>
              <a:t>Data is logically organized into tables, rows, and columns</a:t>
            </a:r>
          </a:p>
          <a:p>
            <a:pPr lvl="1">
              <a:spcBef>
                <a:spcPts val="1000"/>
              </a:spcBef>
              <a:buClr>
                <a:schemeClr val="accent1"/>
              </a:buClr>
              <a:buFont typeface="Wingdings 3" pitchFamily="18" charset="2"/>
              <a:buChar char=""/>
            </a:pPr>
            <a:r>
              <a:rPr lang="en-US" altLang="zh-CN" sz="2000">
                <a:solidFill>
                  <a:srgbClr val="404040"/>
                </a:solidFill>
                <a:ea typeface="SimSun" pitchFamily="2" charset="-122"/>
              </a:rPr>
              <a:t>Although, Key-Value storage principles are used at multiple points in the design</a:t>
            </a:r>
          </a:p>
          <a:p>
            <a:pPr lvl="1">
              <a:spcBef>
                <a:spcPts val="1000"/>
              </a:spcBef>
              <a:buClr>
                <a:schemeClr val="accent1"/>
              </a:buClr>
              <a:buFont typeface="Wingdings 3" pitchFamily="18" charset="2"/>
              <a:buChar char=""/>
            </a:pPr>
            <a:r>
              <a:rPr lang="en-US" altLang="zh-CN" sz="2000">
                <a:solidFill>
                  <a:srgbClr val="404040"/>
                </a:solidFill>
                <a:ea typeface="SimSun" pitchFamily="2" charset="-122"/>
              </a:rPr>
              <a:t>Columns are organized into Column Families (CF)</a:t>
            </a:r>
          </a:p>
          <a:p>
            <a:pPr>
              <a:spcBef>
                <a:spcPts val="1000"/>
              </a:spcBef>
              <a:buClr>
                <a:schemeClr val="accent1"/>
              </a:buClr>
              <a:buFont typeface="Wingdings 3" pitchFamily="18" charset="2"/>
              <a:buChar char=""/>
            </a:pPr>
            <a:r>
              <a:rPr lang="en-US" altLang="en-US">
                <a:solidFill>
                  <a:srgbClr val="404040"/>
                </a:solidFill>
                <a:ea typeface="SimSun" pitchFamily="2" charset="-122"/>
              </a:rPr>
              <a:t>Supports record-level CRUD, record-level lookup, random updates</a:t>
            </a:r>
          </a:p>
          <a:p>
            <a:pPr>
              <a:spcBef>
                <a:spcPts val="1000"/>
              </a:spcBef>
              <a:buClr>
                <a:schemeClr val="accent1"/>
              </a:buClr>
              <a:buFont typeface="Wingdings 3" pitchFamily="18" charset="2"/>
              <a:buChar char=""/>
            </a:pPr>
            <a:r>
              <a:rPr lang="en-US" altLang="en-US">
                <a:solidFill>
                  <a:srgbClr val="404040"/>
                </a:solidFill>
                <a:ea typeface="SimSun" pitchFamily="2" charset="-122"/>
              </a:rPr>
              <a:t>Supports latency-sensitive operations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2592388" y="623888"/>
            <a:ext cx="8912225" cy="1281112"/>
          </a:xfrm>
        </p:spPr>
        <p:txBody>
          <a:bodyPr/>
          <a:lstStyle/>
          <a:p>
            <a:pPr eaLnBrk="1" hangingPunct="1"/>
            <a:r>
              <a:rPr lang="en-US" altLang="en-US" smtClean="0"/>
              <a:t>HBase Architecture</a:t>
            </a:r>
          </a:p>
        </p:txBody>
      </p:sp>
      <p:sp>
        <p:nvSpPr>
          <p:cNvPr id="5427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26CE57D-2489-4E42-B069-82642E66D080}" type="slidenum">
              <a:rPr lang="en-US" altLang="en-US" sz="2000">
                <a:solidFill>
                  <a:srgbClr val="FEFFFF"/>
                </a:solidFill>
              </a:rPr>
              <a:pPr/>
              <a:t>24</a:t>
            </a:fld>
            <a:endParaRPr lang="en-US" altLang="en-US" sz="2000">
              <a:solidFill>
                <a:srgbClr val="FEFFFF"/>
              </a:solidFill>
            </a:endParaRPr>
          </a:p>
        </p:txBody>
      </p:sp>
      <p:pic>
        <p:nvPicPr>
          <p:cNvPr id="54275" name="Picture 6" descr="Screen Shot 2015-09-01 at 1.37.19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3275" y="1611313"/>
            <a:ext cx="79089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2592388" y="623888"/>
            <a:ext cx="8912225" cy="1281112"/>
          </a:xfrm>
        </p:spPr>
        <p:txBody>
          <a:bodyPr/>
          <a:lstStyle/>
          <a:p>
            <a:pPr eaLnBrk="1" hangingPunct="1"/>
            <a:r>
              <a:rPr lang="en-US" altLang="en-US" smtClean="0"/>
              <a:t>HBase Architecture</a:t>
            </a:r>
          </a:p>
        </p:txBody>
      </p:sp>
      <p:sp>
        <p:nvSpPr>
          <p:cNvPr id="55298"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E4F27D6-C5ED-4DE8-9049-AD2B205A3851}" type="slidenum">
              <a:rPr lang="en-US" altLang="en-US" sz="2000">
                <a:solidFill>
                  <a:srgbClr val="FEFFFF"/>
                </a:solidFill>
              </a:rPr>
              <a:pPr/>
              <a:t>25</a:t>
            </a:fld>
            <a:endParaRPr lang="en-US" altLang="en-US" sz="2000">
              <a:solidFill>
                <a:srgbClr val="FEFFFF"/>
              </a:solidFill>
            </a:endParaRPr>
          </a:p>
        </p:txBody>
      </p:sp>
      <p:pic>
        <p:nvPicPr>
          <p:cNvPr id="5529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900" y="1839913"/>
            <a:ext cx="7402513" cy="418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4279900" y="4298950"/>
            <a:ext cx="7712075" cy="1754188"/>
            <a:chOff x="3210279" y="4299151"/>
            <a:chExt cx="5783518" cy="1754327"/>
          </a:xfrm>
        </p:grpSpPr>
        <p:sp>
          <p:nvSpPr>
            <p:cNvPr id="6" name="TextBox 5"/>
            <p:cNvSpPr txBox="1"/>
            <p:nvPr/>
          </p:nvSpPr>
          <p:spPr>
            <a:xfrm>
              <a:off x="6248471" y="4299151"/>
              <a:ext cx="2745326" cy="1754327"/>
            </a:xfrm>
            <a:prstGeom prst="rect">
              <a:avLst/>
            </a:prstGeom>
            <a:noFill/>
          </p:spPr>
          <p:txBody>
            <a:bodyPr wrap="none">
              <a:spAutoFit/>
            </a:bodyPr>
            <a:lstStyle/>
            <a:p>
              <a:pPr>
                <a:defRPr/>
              </a:pPr>
              <a:r>
                <a:rPr lang="en-US" b="1" dirty="0" err="1">
                  <a:latin typeface="Century Gothic" charset="0"/>
                  <a:ea typeface="ＭＳ Ｐゴシック" charset="0"/>
                </a:rPr>
                <a:t>HBase</a:t>
              </a:r>
              <a:r>
                <a:rPr lang="en-US" b="1" dirty="0">
                  <a:latin typeface="Century Gothic" charset="0"/>
                  <a:ea typeface="ＭＳ Ｐゴシック" charset="0"/>
                </a:rPr>
                <a:t> stores three types of files</a:t>
              </a:r>
            </a:p>
            <a:p>
              <a:pPr>
                <a:defRPr/>
              </a:pPr>
              <a:r>
                <a:rPr lang="en-US" b="1" dirty="0">
                  <a:latin typeface="Century Gothic" charset="0"/>
                  <a:ea typeface="ＭＳ Ｐゴシック" charset="0"/>
                </a:rPr>
                <a:t>on HDFS:</a:t>
              </a:r>
            </a:p>
            <a:p>
              <a:pPr marL="285750" indent="-285750">
                <a:buFont typeface="Arial"/>
                <a:buChar char="•"/>
                <a:defRPr/>
              </a:pPr>
              <a:r>
                <a:rPr lang="en-US" b="1" dirty="0">
                  <a:latin typeface="Century Gothic" charset="0"/>
                  <a:ea typeface="ＭＳ Ｐゴシック" charset="0"/>
                </a:rPr>
                <a:t>WALs</a:t>
              </a:r>
            </a:p>
            <a:p>
              <a:pPr marL="285750" indent="-285750">
                <a:buFont typeface="Arial"/>
                <a:buChar char="•"/>
                <a:defRPr/>
              </a:pPr>
              <a:r>
                <a:rPr lang="en-US" b="1" dirty="0" err="1">
                  <a:latin typeface="Century Gothic" charset="0"/>
                  <a:ea typeface="ＭＳ Ｐゴシック" charset="0"/>
                </a:rPr>
                <a:t>HFiles</a:t>
              </a:r>
              <a:endParaRPr lang="en-US" b="1" dirty="0">
                <a:latin typeface="Century Gothic" charset="0"/>
                <a:ea typeface="ＭＳ Ｐゴシック" charset="0"/>
              </a:endParaRPr>
            </a:p>
            <a:p>
              <a:pPr marL="285750" indent="-285750">
                <a:buFont typeface="Arial"/>
                <a:buChar char="•"/>
                <a:defRPr/>
              </a:pPr>
              <a:r>
                <a:rPr lang="en-US" b="1" dirty="0">
                  <a:latin typeface="Century Gothic" charset="0"/>
                  <a:ea typeface="ＭＳ Ｐゴシック" charset="0"/>
                </a:rPr>
                <a:t>Links</a:t>
              </a:r>
            </a:p>
            <a:p>
              <a:pPr>
                <a:defRPr/>
              </a:pPr>
              <a:r>
                <a:rPr lang="en-US" b="1" dirty="0">
                  <a:latin typeface="Century Gothic" charset="0"/>
                  <a:ea typeface="ＭＳ Ｐゴシック" charset="0"/>
                </a:rPr>
                <a:t> </a:t>
              </a:r>
            </a:p>
          </p:txBody>
        </p:sp>
        <p:cxnSp>
          <p:nvCxnSpPr>
            <p:cNvPr id="8" name="Straight Arrow Connector 7"/>
            <p:cNvCxnSpPr/>
            <p:nvPr/>
          </p:nvCxnSpPr>
          <p:spPr>
            <a:xfrm flipH="1" flipV="1">
              <a:off x="3210279" y="4515068"/>
              <a:ext cx="2895331" cy="111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2592388" y="623888"/>
            <a:ext cx="8912225" cy="1281112"/>
          </a:xfrm>
        </p:spPr>
        <p:txBody>
          <a:bodyPr/>
          <a:lstStyle/>
          <a:p>
            <a:pPr eaLnBrk="1" hangingPunct="1"/>
            <a:r>
              <a:rPr lang="en-US" altLang="en-US" smtClean="0"/>
              <a:t>HBase Read and Write Paths</a:t>
            </a:r>
          </a:p>
        </p:txBody>
      </p:sp>
      <p:sp>
        <p:nvSpPr>
          <p:cNvPr id="5632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36F826B-38D9-474B-8CAA-D7DF2812AB2A}" type="slidenum">
              <a:rPr lang="en-US" altLang="en-US" sz="2000">
                <a:solidFill>
                  <a:srgbClr val="FEFFFF"/>
                </a:solidFill>
              </a:rPr>
              <a:pPr/>
              <a:t>26</a:t>
            </a:fld>
            <a:endParaRPr lang="en-US" altLang="en-US" sz="2000">
              <a:solidFill>
                <a:srgbClr val="FEFFFF"/>
              </a:solidFill>
            </a:endParaRPr>
          </a:p>
        </p:txBody>
      </p:sp>
      <p:pic>
        <p:nvPicPr>
          <p:cNvPr id="56323" name="Picture 2" descr="Screen Shot 2015-09-01 at 1.49.39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1595438"/>
            <a:ext cx="10172700" cy="500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2609850" y="1600200"/>
            <a:ext cx="8910638" cy="1281113"/>
          </a:xfrm>
        </p:spPr>
        <p:txBody>
          <a:bodyPr/>
          <a:lstStyle/>
          <a:p>
            <a:pPr eaLnBrk="1" hangingPunct="1"/>
            <a:r>
              <a:rPr lang="en-US" altLang="en-US" smtClean="0"/>
              <a:t>HFile Structure</a:t>
            </a:r>
          </a:p>
        </p:txBody>
      </p:sp>
      <p:sp>
        <p:nvSpPr>
          <p:cNvPr id="57346"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B623565-C938-45A8-8BF4-D523B04D224F}" type="slidenum">
              <a:rPr lang="en-US" altLang="en-US" sz="2000">
                <a:solidFill>
                  <a:srgbClr val="FEFFFF"/>
                </a:solidFill>
              </a:rPr>
              <a:pPr/>
              <a:t>27</a:t>
            </a:fld>
            <a:endParaRPr lang="en-US" altLang="en-US" sz="2000">
              <a:solidFill>
                <a:srgbClr val="FEFFFF"/>
              </a:solidFill>
            </a:endParaRPr>
          </a:p>
        </p:txBody>
      </p:sp>
      <p:pic>
        <p:nvPicPr>
          <p:cNvPr id="57347" name="Picture 4" descr="Screen Shot 2015-09-01 at 2.18.25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203325"/>
            <a:ext cx="6283325"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562850" y="1825625"/>
            <a:ext cx="4583113" cy="4524375"/>
          </a:xfrm>
          <a:prstGeom prst="rect">
            <a:avLst/>
          </a:prstGeom>
          <a:noFill/>
        </p:spPr>
        <p:txBody>
          <a:bodyPr wrap="none">
            <a:spAutoFit/>
          </a:bodyPr>
          <a:lstStyle/>
          <a:p>
            <a:pPr marL="285750" indent="-285750">
              <a:buFont typeface="Arial"/>
              <a:buChar char="•"/>
              <a:defRPr/>
            </a:pPr>
            <a:r>
              <a:rPr lang="en-US" b="1" dirty="0">
                <a:latin typeface="Century Gothic" charset="0"/>
                <a:ea typeface="MS PGothic" charset="0"/>
              </a:rPr>
              <a:t>Immutable</a:t>
            </a:r>
          </a:p>
          <a:p>
            <a:pPr marL="285750" indent="-285750">
              <a:buFont typeface="Arial"/>
              <a:buChar char="•"/>
              <a:defRPr/>
            </a:pPr>
            <a:r>
              <a:rPr lang="en-US" b="1" dirty="0">
                <a:latin typeface="Century Gothic" charset="0"/>
                <a:ea typeface="MS PGothic" charset="0"/>
              </a:rPr>
              <a:t>Created on flush or compaction</a:t>
            </a:r>
          </a:p>
          <a:p>
            <a:pPr marL="742950" lvl="1" indent="-285750">
              <a:buFont typeface="Arial"/>
              <a:buChar char="•"/>
              <a:defRPr/>
            </a:pPr>
            <a:r>
              <a:rPr lang="en-US" b="1" dirty="0">
                <a:latin typeface="Century Gothic" charset="0"/>
                <a:ea typeface="MS PGothic" charset="0"/>
              </a:rPr>
              <a:t>Sequential writes</a:t>
            </a:r>
          </a:p>
          <a:p>
            <a:pPr marL="285750" indent="-285750">
              <a:buFont typeface="Arial"/>
              <a:buChar char="•"/>
              <a:defRPr/>
            </a:pPr>
            <a:r>
              <a:rPr lang="en-US" b="1" dirty="0">
                <a:latin typeface="Century Gothic" charset="0"/>
                <a:ea typeface="MS PGothic" charset="0"/>
              </a:rPr>
              <a:t>Read randomly or sequentially</a:t>
            </a:r>
          </a:p>
          <a:p>
            <a:pPr marL="285750" indent="-285750">
              <a:buFont typeface="Arial"/>
              <a:buChar char="•"/>
              <a:defRPr/>
            </a:pPr>
            <a:r>
              <a:rPr lang="en-US" b="1" dirty="0">
                <a:latin typeface="Century Gothic" charset="0"/>
                <a:ea typeface="MS PGothic" charset="0"/>
              </a:rPr>
              <a:t>Data is in blocks</a:t>
            </a:r>
          </a:p>
          <a:p>
            <a:pPr marL="742950" lvl="1" indent="-285750">
              <a:buFont typeface="Arial"/>
              <a:buChar char="•"/>
              <a:defRPr/>
            </a:pPr>
            <a:r>
              <a:rPr lang="en-US" b="1" dirty="0" err="1">
                <a:latin typeface="Century Gothic" charset="0"/>
                <a:ea typeface="MS PGothic" charset="0"/>
              </a:rPr>
              <a:t>HFile</a:t>
            </a:r>
            <a:r>
              <a:rPr lang="en-US" b="1" dirty="0">
                <a:latin typeface="Century Gothic" charset="0"/>
                <a:ea typeface="MS PGothic" charset="0"/>
              </a:rPr>
              <a:t> blocks are not HDFS blocks</a:t>
            </a:r>
          </a:p>
          <a:p>
            <a:pPr marL="742950" lvl="1" indent="-285750">
              <a:buFont typeface="Arial"/>
              <a:buChar char="•"/>
              <a:defRPr/>
            </a:pPr>
            <a:r>
              <a:rPr lang="en-US" b="1" dirty="0">
                <a:latin typeface="Century Gothic" charset="0"/>
                <a:ea typeface="MS PGothic" charset="0"/>
              </a:rPr>
              <a:t>Default data block size == 64K</a:t>
            </a:r>
          </a:p>
          <a:p>
            <a:pPr marL="742950" lvl="1" indent="-285750">
              <a:buFont typeface="Arial"/>
              <a:buChar char="•"/>
              <a:defRPr/>
            </a:pPr>
            <a:r>
              <a:rPr lang="en-US" b="1" dirty="0">
                <a:latin typeface="Century Gothic" charset="0"/>
                <a:ea typeface="MS PGothic" charset="0"/>
              </a:rPr>
              <a:t>Default index block size == 128K</a:t>
            </a:r>
          </a:p>
          <a:p>
            <a:pPr marL="742950" lvl="1" indent="-285750">
              <a:buFont typeface="Arial"/>
              <a:buChar char="•"/>
              <a:defRPr/>
            </a:pPr>
            <a:r>
              <a:rPr lang="en-US" b="1" dirty="0">
                <a:latin typeface="Century Gothic" charset="0"/>
                <a:ea typeface="MS PGothic" charset="0"/>
              </a:rPr>
              <a:t>Default bloom filter block size </a:t>
            </a:r>
          </a:p>
          <a:p>
            <a:pPr lvl="1">
              <a:defRPr/>
            </a:pPr>
            <a:r>
              <a:rPr lang="en-US" b="1" dirty="0">
                <a:latin typeface="Century Gothic" charset="0"/>
                <a:ea typeface="MS PGothic" charset="0"/>
              </a:rPr>
              <a:t>== 128K</a:t>
            </a:r>
          </a:p>
          <a:p>
            <a:pPr marL="285750" indent="-285750">
              <a:buFont typeface="Arial"/>
              <a:buChar char="•"/>
              <a:defRPr/>
            </a:pPr>
            <a:r>
              <a:rPr lang="en-US" b="1" dirty="0">
                <a:latin typeface="Century Gothic" charset="0"/>
                <a:ea typeface="MS PGothic" charset="0"/>
              </a:rPr>
              <a:t>Use smaller block sizes for </a:t>
            </a:r>
          </a:p>
          <a:p>
            <a:pPr>
              <a:defRPr/>
            </a:pPr>
            <a:r>
              <a:rPr lang="en-US" b="1" dirty="0">
                <a:latin typeface="Century Gothic" charset="0"/>
                <a:ea typeface="MS PGothic" charset="0"/>
              </a:rPr>
              <a:t>faster random lookup</a:t>
            </a:r>
          </a:p>
          <a:p>
            <a:pPr marL="285750" indent="-285750">
              <a:buFont typeface="Arial"/>
              <a:buChar char="•"/>
              <a:defRPr/>
            </a:pPr>
            <a:r>
              <a:rPr lang="en-US" b="1" dirty="0">
                <a:latin typeface="Century Gothic" charset="0"/>
                <a:ea typeface="MS PGothic" charset="0"/>
              </a:rPr>
              <a:t>Use larger block sizes for faster scans</a:t>
            </a:r>
          </a:p>
          <a:p>
            <a:pPr marL="285750" indent="-285750">
              <a:buFont typeface="Arial"/>
              <a:buChar char="•"/>
              <a:defRPr/>
            </a:pPr>
            <a:r>
              <a:rPr lang="en-US" b="1" dirty="0">
                <a:latin typeface="Century Gothic" charset="0"/>
                <a:ea typeface="MS PGothic" charset="0"/>
              </a:rPr>
              <a:t>Compression is recommended</a:t>
            </a:r>
          </a:p>
          <a:p>
            <a:pPr marL="285750" indent="-285750">
              <a:buFont typeface="Arial"/>
              <a:buChar char="•"/>
              <a:defRPr/>
            </a:pPr>
            <a:r>
              <a:rPr lang="en-US" b="1" dirty="0">
                <a:latin typeface="Century Gothic" charset="0"/>
                <a:ea typeface="MS PGothic" charset="0"/>
              </a:rPr>
              <a:t>Block encoding is recommended</a:t>
            </a:r>
          </a:p>
          <a:p>
            <a:pPr marL="742950" lvl="1" indent="-285750">
              <a:buFont typeface="Arial"/>
              <a:buChar char="•"/>
              <a:defRPr/>
            </a:pPr>
            <a:endParaRPr lang="en-US" b="1" dirty="0">
              <a:latin typeface="Century Gothic" charset="0"/>
              <a:ea typeface="MS PGothic" charset="0"/>
            </a:endParaRPr>
          </a:p>
        </p:txBody>
      </p:sp>
      <p:sp>
        <p:nvSpPr>
          <p:cNvPr id="57349" name="Title 1"/>
          <p:cNvSpPr txBox="1">
            <a:spLocks/>
          </p:cNvSpPr>
          <p:nvPr/>
        </p:nvSpPr>
        <p:spPr bwMode="auto">
          <a:xfrm>
            <a:off x="2120900" y="331788"/>
            <a:ext cx="891222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3600">
                <a:solidFill>
                  <a:srgbClr val="178DBB"/>
                </a:solidFill>
              </a:rPr>
              <a:t>HFile Format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6"/>
          <p:cNvSpPr>
            <a:spLocks noGrp="1"/>
          </p:cNvSpPr>
          <p:nvPr>
            <p:ph type="ctrTitle"/>
          </p:nvPr>
        </p:nvSpPr>
        <p:spPr>
          <a:xfrm>
            <a:off x="2589213" y="2514600"/>
            <a:ext cx="8915400" cy="2262188"/>
          </a:xfrm>
        </p:spPr>
        <p:txBody>
          <a:bodyPr/>
          <a:lstStyle/>
          <a:p>
            <a:pPr eaLnBrk="1" hangingPunct="1"/>
            <a:r>
              <a:rPr lang="en-US" altLang="en-US" smtClean="0"/>
              <a:t>Run-time Engine</a:t>
            </a:r>
          </a:p>
        </p:txBody>
      </p:sp>
      <p:sp>
        <p:nvSpPr>
          <p:cNvPr id="5837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28BA97A-B519-4674-8068-3FDDA38D8E02}"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5837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AFCC16F-60FD-436C-B513-13DBB2B81FBB}" type="slidenum">
              <a:rPr lang="en-US" altLang="en-US" sz="2000">
                <a:solidFill>
                  <a:srgbClr val="FEFFFF"/>
                </a:solidFill>
              </a:rPr>
              <a:pPr/>
              <a:t>28</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3"/>
          <p:cNvSpPr>
            <a:spLocks noGrp="1"/>
          </p:cNvSpPr>
          <p:nvPr>
            <p:ph idx="1"/>
          </p:nvPr>
        </p:nvSpPr>
        <p:spPr>
          <a:xfrm>
            <a:off x="1631950" y="1782763"/>
            <a:ext cx="10256838" cy="4803775"/>
          </a:xfrm>
        </p:spPr>
        <p:txBody>
          <a:bodyPr/>
          <a:lstStyle/>
          <a:p>
            <a:pPr eaLnBrk="1" hangingPunct="1"/>
            <a:r>
              <a:rPr lang="en-US" altLang="en-US" sz="2800" smtClean="0"/>
              <a:t>Low Latency</a:t>
            </a:r>
          </a:p>
          <a:p>
            <a:pPr eaLnBrk="1" hangingPunct="1"/>
            <a:r>
              <a:rPr lang="en-US" altLang="en-US" sz="2800" smtClean="0"/>
              <a:t>High Throughput</a:t>
            </a:r>
          </a:p>
          <a:p>
            <a:pPr eaLnBrk="1" hangingPunct="1"/>
            <a:r>
              <a:rPr lang="en-US" altLang="en-US" sz="2800" smtClean="0"/>
              <a:t>Degree of tolerance to faults</a:t>
            </a:r>
          </a:p>
          <a:p>
            <a:pPr eaLnBrk="1" hangingPunct="1"/>
            <a:r>
              <a:rPr lang="en-US" altLang="en-US" sz="2800" smtClean="0"/>
              <a:t>Scalability in data size</a:t>
            </a:r>
          </a:p>
          <a:p>
            <a:pPr eaLnBrk="1" hangingPunct="1"/>
            <a:r>
              <a:rPr lang="en-US" altLang="en-US" sz="2800" smtClean="0"/>
              <a:t>Scalability in cluster size</a:t>
            </a:r>
          </a:p>
          <a:p>
            <a:pPr eaLnBrk="1" hangingPunct="1"/>
            <a:r>
              <a:rPr lang="en-US" altLang="en-US" sz="2800" smtClean="0"/>
              <a:t>Resource elasticity</a:t>
            </a:r>
          </a:p>
          <a:p>
            <a:pPr eaLnBrk="1" hangingPunct="1"/>
            <a:r>
              <a:rPr lang="en-US" altLang="en-US" sz="2800" smtClean="0"/>
              <a:t>Multi-tenancy</a:t>
            </a:r>
          </a:p>
          <a:p>
            <a:pPr eaLnBrk="1" hangingPunct="1"/>
            <a:r>
              <a:rPr lang="en-US" altLang="en-US" sz="2800" smtClean="0"/>
              <a:t>Ease of installation in existing environments </a:t>
            </a:r>
          </a:p>
        </p:txBody>
      </p:sp>
      <p:sp>
        <p:nvSpPr>
          <p:cNvPr id="59394"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F455584-1F0A-4D69-BE83-1902033A44A5}"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59396"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772B873-789B-4245-B707-3953B2EEDC7D}" type="slidenum">
              <a:rPr lang="en-US" altLang="en-US" sz="2000">
                <a:solidFill>
                  <a:srgbClr val="FEFFFF"/>
                </a:solidFill>
              </a:rPr>
              <a:pPr/>
              <a:t>29</a:t>
            </a:fld>
            <a:endParaRPr lang="en-US" altLang="en-US" sz="2000">
              <a:solidFill>
                <a:srgbClr val="FEFFFF"/>
              </a:solidFill>
            </a:endParaRPr>
          </a:p>
        </p:txBody>
      </p:sp>
      <p:sp>
        <p:nvSpPr>
          <p:cNvPr id="59397" name="Title 1"/>
          <p:cNvSpPr>
            <a:spLocks noGrp="1"/>
          </p:cNvSpPr>
          <p:nvPr>
            <p:ph type="title"/>
          </p:nvPr>
        </p:nvSpPr>
        <p:spPr>
          <a:xfrm>
            <a:off x="2592388" y="623888"/>
            <a:ext cx="8912225" cy="1281112"/>
          </a:xfrm>
        </p:spPr>
        <p:txBody>
          <a:bodyPr/>
          <a:lstStyle/>
          <a:p>
            <a:r>
              <a:rPr lang="en-US" altLang="en-US" smtClean="0"/>
              <a:t>Design Decisions: Influencers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2592388" y="623888"/>
            <a:ext cx="8912225" cy="1281112"/>
          </a:xfrm>
        </p:spPr>
        <p:txBody>
          <a:bodyPr/>
          <a:lstStyle/>
          <a:p>
            <a:pPr eaLnBrk="1" hangingPunct="1"/>
            <a:r>
              <a:rPr lang="en-US" altLang="en-US" smtClean="0"/>
              <a:t>Why SQL-on-Hadoop?</a:t>
            </a:r>
          </a:p>
        </p:txBody>
      </p:sp>
      <p:sp>
        <p:nvSpPr>
          <p:cNvPr id="29698" name="Content Placeholder 2"/>
          <p:cNvSpPr>
            <a:spLocks noGrp="1"/>
          </p:cNvSpPr>
          <p:nvPr>
            <p:ph idx="1"/>
          </p:nvPr>
        </p:nvSpPr>
        <p:spPr>
          <a:xfrm>
            <a:off x="1681163" y="2144713"/>
            <a:ext cx="9050337" cy="3727450"/>
          </a:xfrm>
        </p:spPr>
        <p:txBody>
          <a:bodyPr/>
          <a:lstStyle/>
          <a:p>
            <a:pPr eaLnBrk="1" hangingPunct="1"/>
            <a:r>
              <a:rPr lang="en-US" altLang="en-US" sz="2400" smtClean="0"/>
              <a:t>People need to process data in parallel</a:t>
            </a:r>
          </a:p>
          <a:p>
            <a:pPr eaLnBrk="1" hangingPunct="1"/>
            <a:r>
              <a:rPr lang="en-US" altLang="en-US" sz="2400" smtClean="0"/>
              <a:t>Hadoop is by far the leading open source parallel data processing platform</a:t>
            </a:r>
          </a:p>
          <a:p>
            <a:pPr eaLnBrk="1" hangingPunct="1"/>
            <a:r>
              <a:rPr lang="en-US" altLang="en-US" sz="2400" smtClean="0"/>
              <a:t>Low costs of HDFS results in heavy usage</a:t>
            </a:r>
          </a:p>
          <a:p>
            <a:pPr eaLnBrk="1" hangingPunct="1"/>
            <a:endParaRPr lang="en-US" altLang="en-US" sz="2400" smtClean="0"/>
          </a:p>
          <a:p>
            <a:pPr eaLnBrk="1" hangingPunct="1"/>
            <a:endParaRPr lang="en-US" altLang="en-US" sz="2400" smtClean="0"/>
          </a:p>
        </p:txBody>
      </p:sp>
      <p:sp>
        <p:nvSpPr>
          <p:cNvPr id="29699" name="Date Placeholder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F6E5327-EE34-4C8F-B448-72581D551D39}" type="datetime1">
              <a:rPr lang="en-US" altLang="en-US" sz="900">
                <a:solidFill>
                  <a:srgbClr val="898989"/>
                </a:solidFill>
              </a:rPr>
              <a:pPr/>
              <a:t>9/30/2015</a:t>
            </a:fld>
            <a:endParaRPr lang="en-US" altLang="en-US" sz="900">
              <a:solidFill>
                <a:srgbClr val="898989"/>
              </a:solidFill>
            </a:endParaRPr>
          </a:p>
        </p:txBody>
      </p:sp>
      <p:sp>
        <p:nvSpPr>
          <p:cNvPr id="7" name="Footer Placeholder 6"/>
          <p:cNvSpPr>
            <a:spLocks noGrp="1"/>
          </p:cNvSpPr>
          <p:nvPr>
            <p:ph type="ftr" sz="quarter" idx="11"/>
          </p:nvPr>
        </p:nvSpPr>
        <p:spPr/>
        <p:txBody>
          <a:bodyPr/>
          <a:lstStyle/>
          <a:p>
            <a:pPr>
              <a:defRPr/>
            </a:pPr>
            <a:r>
              <a:rPr lang="en-US"/>
              <a:t>SQL-on-Hadoop Tutorial</a:t>
            </a:r>
          </a:p>
        </p:txBody>
      </p:sp>
      <p:sp>
        <p:nvSpPr>
          <p:cNvPr id="29701"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40F0852-EC7F-49E2-8E03-34FF28B18D45}" type="slidenum">
              <a:rPr lang="en-US" altLang="en-US" sz="2000">
                <a:solidFill>
                  <a:srgbClr val="FEFFFF"/>
                </a:solidFill>
              </a:rPr>
              <a:pPr/>
              <a:t>3</a:t>
            </a:fld>
            <a:endParaRPr lang="en-US" altLang="en-US" sz="2000">
              <a:solidFill>
                <a:srgbClr val="FEFFFF"/>
              </a:solidFill>
            </a:endParaRPr>
          </a:p>
        </p:txBody>
      </p:sp>
      <p:sp>
        <p:nvSpPr>
          <p:cNvPr id="4" name="Right Arrow 3"/>
          <p:cNvSpPr/>
          <p:nvPr/>
        </p:nvSpPr>
        <p:spPr>
          <a:xfrm>
            <a:off x="909638" y="4267200"/>
            <a:ext cx="685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703" name="TextBox 4"/>
          <p:cNvSpPr txBox="1">
            <a:spLocks noChangeArrowheads="1"/>
          </p:cNvSpPr>
          <p:nvPr/>
        </p:nvSpPr>
        <p:spPr bwMode="auto">
          <a:xfrm>
            <a:off x="1901825" y="4267200"/>
            <a:ext cx="8766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2800" b="1"/>
              <a:t>Lots of data in Hadoop with appetite to process it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3"/>
          <p:cNvSpPr>
            <a:spLocks noGrp="1"/>
          </p:cNvSpPr>
          <p:nvPr>
            <p:ph idx="1"/>
          </p:nvPr>
        </p:nvSpPr>
        <p:spPr>
          <a:xfrm>
            <a:off x="1547813" y="1882775"/>
            <a:ext cx="8869362" cy="3873500"/>
          </a:xfrm>
        </p:spPr>
        <p:txBody>
          <a:bodyPr/>
          <a:lstStyle/>
          <a:p>
            <a:pPr eaLnBrk="1" hangingPunct="1"/>
            <a:r>
              <a:rPr lang="en-US" altLang="en-US" sz="2800" smtClean="0"/>
              <a:t>Push computation to data</a:t>
            </a:r>
          </a:p>
          <a:p>
            <a:pPr eaLnBrk="1" hangingPunct="1"/>
            <a:r>
              <a:rPr lang="en-US" altLang="en-US" sz="2800" smtClean="0"/>
              <a:t>Columnar data formats</a:t>
            </a:r>
          </a:p>
          <a:p>
            <a:pPr eaLnBrk="1" hangingPunct="1"/>
            <a:r>
              <a:rPr lang="en-US" altLang="en-US" sz="2800" smtClean="0"/>
              <a:t>Vectorization</a:t>
            </a:r>
          </a:p>
          <a:p>
            <a:pPr eaLnBrk="1" hangingPunct="1"/>
            <a:r>
              <a:rPr lang="en-US" altLang="en-US" sz="2800" smtClean="0"/>
              <a:t>Support for multiple data formats</a:t>
            </a:r>
          </a:p>
          <a:p>
            <a:pPr eaLnBrk="1" hangingPunct="1"/>
            <a:r>
              <a:rPr lang="en-US" altLang="en-US" sz="2800" smtClean="0"/>
              <a:t>Support for UDFs</a:t>
            </a:r>
          </a:p>
          <a:p>
            <a:pPr eaLnBrk="1" hangingPunct="1"/>
            <a:endParaRPr lang="en-US" altLang="en-US" sz="2800" b="1" smtClean="0"/>
          </a:p>
          <a:p>
            <a:pPr eaLnBrk="1" hangingPunct="1"/>
            <a:endParaRPr lang="en-US" altLang="en-US" sz="2800" b="1" smtClean="0"/>
          </a:p>
        </p:txBody>
      </p:sp>
      <p:sp>
        <p:nvSpPr>
          <p:cNvPr id="61442"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A8E99FE0-A034-4B1C-BC0D-10182E82EC6B}"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6144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D0C4D2C-4A55-4C06-A8CC-44A11BDB5DF4}" type="slidenum">
              <a:rPr lang="en-US" altLang="en-US" sz="2000">
                <a:solidFill>
                  <a:srgbClr val="FEFFFF"/>
                </a:solidFill>
              </a:rPr>
              <a:pPr/>
              <a:t>30</a:t>
            </a:fld>
            <a:endParaRPr lang="en-US" altLang="en-US" sz="2000">
              <a:solidFill>
                <a:srgbClr val="FEFFFF"/>
              </a:solidFill>
            </a:endParaRPr>
          </a:p>
        </p:txBody>
      </p:sp>
      <p:sp>
        <p:nvSpPr>
          <p:cNvPr id="61445" name="Title 1"/>
          <p:cNvSpPr>
            <a:spLocks noGrp="1"/>
          </p:cNvSpPr>
          <p:nvPr>
            <p:ph type="title"/>
          </p:nvPr>
        </p:nvSpPr>
        <p:spPr>
          <a:xfrm>
            <a:off x="2062163" y="623888"/>
            <a:ext cx="10009187" cy="1281112"/>
          </a:xfrm>
        </p:spPr>
        <p:txBody>
          <a:bodyPr/>
          <a:lstStyle/>
          <a:p>
            <a:r>
              <a:rPr lang="en-US" altLang="en-US" smtClean="0"/>
              <a:t>Accepted across SQL-on-Hadoop Solutions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p:cNvSpPr>
            <a:spLocks noGrp="1"/>
          </p:cNvSpPr>
          <p:nvPr>
            <p:ph idx="1"/>
          </p:nvPr>
        </p:nvSpPr>
        <p:spPr>
          <a:xfrm>
            <a:off x="1547813" y="1847850"/>
            <a:ext cx="9253537" cy="3836988"/>
          </a:xfrm>
        </p:spPr>
        <p:txBody>
          <a:bodyPr/>
          <a:lstStyle/>
          <a:p>
            <a:pPr eaLnBrk="1" hangingPunct="1"/>
            <a:r>
              <a:rPr lang="en-US" altLang="en-US" sz="2800" smtClean="0"/>
              <a:t>What is the Lowest Common Execution Unit</a:t>
            </a:r>
          </a:p>
          <a:p>
            <a:pPr eaLnBrk="1" hangingPunct="1"/>
            <a:r>
              <a:rPr lang="en-US" altLang="en-US" sz="2800" smtClean="0"/>
              <a:t>Use of Push Vs. Pull</a:t>
            </a:r>
          </a:p>
          <a:p>
            <a:pPr eaLnBrk="1" hangingPunct="1"/>
            <a:r>
              <a:rPr lang="en-US" altLang="en-US" sz="2800" smtClean="0"/>
              <a:t>On the JVM or not</a:t>
            </a:r>
          </a:p>
          <a:p>
            <a:pPr eaLnBrk="1" hangingPunct="1"/>
            <a:r>
              <a:rPr lang="en-US" altLang="en-US" sz="2800" smtClean="0"/>
              <a:t>Fault tolerance: Intra-query or inter-query</a:t>
            </a:r>
          </a:p>
          <a:p>
            <a:pPr eaLnBrk="1" hangingPunct="1"/>
            <a:r>
              <a:rPr lang="en-US" altLang="en-US" sz="2800" smtClean="0"/>
              <a:t>Support for multi-tenancy </a:t>
            </a:r>
          </a:p>
        </p:txBody>
      </p:sp>
      <p:sp>
        <p:nvSpPr>
          <p:cNvPr id="63490"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BF5CC6A-3D50-4C5A-B392-A769145DD77D}"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6349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4AD53AE-47EF-4766-B495-DC0E7A83B1EE}" type="slidenum">
              <a:rPr lang="en-US" altLang="en-US" sz="2000">
                <a:solidFill>
                  <a:srgbClr val="FEFFFF"/>
                </a:solidFill>
              </a:rPr>
              <a:pPr/>
              <a:t>31</a:t>
            </a:fld>
            <a:endParaRPr lang="en-US" altLang="en-US" sz="2000">
              <a:solidFill>
                <a:srgbClr val="FEFFFF"/>
              </a:solidFill>
            </a:endParaRPr>
          </a:p>
        </p:txBody>
      </p:sp>
      <p:sp>
        <p:nvSpPr>
          <p:cNvPr id="63493" name="Title 1"/>
          <p:cNvSpPr>
            <a:spLocks noGrp="1"/>
          </p:cNvSpPr>
          <p:nvPr>
            <p:ph type="title"/>
          </p:nvPr>
        </p:nvSpPr>
        <p:spPr>
          <a:xfrm>
            <a:off x="2143125" y="623888"/>
            <a:ext cx="9952038" cy="1281112"/>
          </a:xfrm>
        </p:spPr>
        <p:txBody>
          <a:bodyPr/>
          <a:lstStyle/>
          <a:p>
            <a:r>
              <a:rPr lang="en-US" altLang="en-US" smtClean="0"/>
              <a:t>Differences across SQL-on-Hadoop Solutions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3"/>
          <p:cNvSpPr>
            <a:spLocks noGrp="1"/>
          </p:cNvSpPr>
          <p:nvPr>
            <p:ph idx="1"/>
          </p:nvPr>
        </p:nvSpPr>
        <p:spPr>
          <a:xfrm>
            <a:off x="1631950" y="2003425"/>
            <a:ext cx="10302875" cy="4513263"/>
          </a:xfrm>
        </p:spPr>
        <p:txBody>
          <a:bodyPr/>
          <a:lstStyle/>
          <a:p>
            <a:pPr eaLnBrk="1" hangingPunct="1">
              <a:lnSpc>
                <a:spcPct val="70000"/>
              </a:lnSpc>
            </a:pPr>
            <a:r>
              <a:rPr lang="en-US" altLang="en-US" sz="2800" smtClean="0"/>
              <a:t>Hive</a:t>
            </a:r>
          </a:p>
          <a:p>
            <a:pPr eaLnBrk="1" hangingPunct="1">
              <a:lnSpc>
                <a:spcPct val="70000"/>
              </a:lnSpc>
            </a:pPr>
            <a:r>
              <a:rPr lang="en-US" altLang="en-US" sz="2800" smtClean="0"/>
              <a:t>Tenzing</a:t>
            </a:r>
          </a:p>
          <a:p>
            <a:pPr eaLnBrk="1" hangingPunct="1">
              <a:lnSpc>
                <a:spcPct val="70000"/>
              </a:lnSpc>
            </a:pPr>
            <a:endParaRPr lang="en-US" altLang="en-US" sz="2800" b="1" smtClean="0"/>
          </a:p>
          <a:p>
            <a:pPr eaLnBrk="1" hangingPunct="1">
              <a:lnSpc>
                <a:spcPct val="70000"/>
              </a:lnSpc>
            </a:pPr>
            <a:endParaRPr lang="en-US" altLang="en-US" sz="2800" b="1" smtClean="0"/>
          </a:p>
        </p:txBody>
      </p:sp>
      <p:sp>
        <p:nvSpPr>
          <p:cNvPr id="65538"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7446956-F5AC-4994-9669-09F3179CE3BB}"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65540"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72DDE4D-DE30-4DF4-93B4-C9965201096C}" type="slidenum">
              <a:rPr lang="en-US" altLang="en-US" sz="2000">
                <a:solidFill>
                  <a:srgbClr val="FEFFFF"/>
                </a:solidFill>
              </a:rPr>
              <a:pPr/>
              <a:t>32</a:t>
            </a:fld>
            <a:endParaRPr lang="en-US" altLang="en-US" sz="2000">
              <a:solidFill>
                <a:srgbClr val="FEFFFF"/>
              </a:solidFill>
            </a:endParaRPr>
          </a:p>
        </p:txBody>
      </p:sp>
      <p:sp>
        <p:nvSpPr>
          <p:cNvPr id="65541" name="Title 1"/>
          <p:cNvSpPr>
            <a:spLocks noGrp="1"/>
          </p:cNvSpPr>
          <p:nvPr>
            <p:ph type="title"/>
          </p:nvPr>
        </p:nvSpPr>
        <p:spPr>
          <a:xfrm>
            <a:off x="2592388" y="623888"/>
            <a:ext cx="8912225" cy="1281112"/>
          </a:xfrm>
        </p:spPr>
        <p:txBody>
          <a:bodyPr/>
          <a:lstStyle/>
          <a:p>
            <a:r>
              <a:rPr lang="en-US" altLang="en-US" smtClean="0"/>
              <a:t>SQL on MapReduce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A5955B2-B795-4D9B-8E76-BA85D5811037}"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67587"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E6C0A85-64A0-4827-A9F0-A092CCD72EC7}" type="slidenum">
              <a:rPr lang="en-US" altLang="en-US" sz="2000">
                <a:solidFill>
                  <a:srgbClr val="FEFFFF"/>
                </a:solidFill>
              </a:rPr>
              <a:pPr/>
              <a:t>33</a:t>
            </a:fld>
            <a:endParaRPr lang="en-US" altLang="en-US" sz="2000">
              <a:solidFill>
                <a:srgbClr val="FEFFFF"/>
              </a:solidFill>
            </a:endParaRPr>
          </a:p>
        </p:txBody>
      </p:sp>
      <p:pic>
        <p:nvPicPr>
          <p:cNvPr id="67588" name="Picture 4" descr="Screen Shot 2015-09-01 at 8.21.25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4650" y="1419225"/>
            <a:ext cx="9948863" cy="527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itle 1"/>
          <p:cNvSpPr>
            <a:spLocks noGrp="1"/>
          </p:cNvSpPr>
          <p:nvPr>
            <p:ph type="title"/>
          </p:nvPr>
        </p:nvSpPr>
        <p:spPr>
          <a:xfrm>
            <a:off x="2592388" y="623888"/>
            <a:ext cx="8912225" cy="1281112"/>
          </a:xfrm>
        </p:spPr>
        <p:txBody>
          <a:bodyPr/>
          <a:lstStyle/>
          <a:p>
            <a:r>
              <a:rPr lang="en-US" altLang="en-US" smtClean="0"/>
              <a:t>Hive</a:t>
            </a:r>
          </a:p>
        </p:txBody>
      </p:sp>
      <p:sp>
        <p:nvSpPr>
          <p:cNvPr id="7" name="Rectangle 6"/>
          <p:cNvSpPr/>
          <p:nvPr/>
        </p:nvSpPr>
        <p:spPr>
          <a:xfrm>
            <a:off x="218364" y="0"/>
            <a:ext cx="7970293" cy="27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E933BEA-DC32-4AF1-AFFD-5F4F9C765596}"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6963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B595BD6-71B4-49F6-8A28-DA0EFF8ABA7D}" type="slidenum">
              <a:rPr lang="en-US" altLang="en-US" sz="2000">
                <a:solidFill>
                  <a:srgbClr val="FEFFFF"/>
                </a:solidFill>
              </a:rPr>
              <a:pPr/>
              <a:t>34</a:t>
            </a:fld>
            <a:endParaRPr lang="en-US" altLang="en-US" sz="2000">
              <a:solidFill>
                <a:srgbClr val="FEFFFF"/>
              </a:solidFill>
            </a:endParaRPr>
          </a:p>
        </p:txBody>
      </p:sp>
      <p:pic>
        <p:nvPicPr>
          <p:cNvPr id="69636" name="Picture 3" descr="Screen Shot 2015-09-01 at 8.24.34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1706563"/>
            <a:ext cx="10145712"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itle 1"/>
          <p:cNvSpPr>
            <a:spLocks noGrp="1"/>
          </p:cNvSpPr>
          <p:nvPr>
            <p:ph type="title"/>
          </p:nvPr>
        </p:nvSpPr>
        <p:spPr>
          <a:xfrm>
            <a:off x="2592388" y="623888"/>
            <a:ext cx="8912225" cy="1281112"/>
          </a:xfrm>
        </p:spPr>
        <p:txBody>
          <a:bodyPr/>
          <a:lstStyle/>
          <a:p>
            <a:r>
              <a:rPr lang="en-US" altLang="en-US" smtClean="0"/>
              <a:t>Example: Joins in MapReduce</a:t>
            </a:r>
          </a:p>
        </p:txBody>
      </p:sp>
      <p:sp>
        <p:nvSpPr>
          <p:cNvPr id="7" name="Rectangle 6"/>
          <p:cNvSpPr/>
          <p:nvPr/>
        </p:nvSpPr>
        <p:spPr>
          <a:xfrm>
            <a:off x="218364" y="0"/>
            <a:ext cx="7970293" cy="27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3"/>
          <p:cNvSpPr>
            <a:spLocks noGrp="1"/>
          </p:cNvSpPr>
          <p:nvPr>
            <p:ph idx="1"/>
          </p:nvPr>
        </p:nvSpPr>
        <p:spPr>
          <a:xfrm>
            <a:off x="1398588" y="1828800"/>
            <a:ext cx="10552112" cy="4687888"/>
          </a:xfrm>
        </p:spPr>
        <p:txBody>
          <a:bodyPr/>
          <a:lstStyle/>
          <a:p>
            <a:pPr eaLnBrk="1" hangingPunct="1">
              <a:lnSpc>
                <a:spcPct val="70000"/>
              </a:lnSpc>
            </a:pPr>
            <a:r>
              <a:rPr lang="en-US" altLang="en-US" sz="2800" smtClean="0"/>
              <a:t>Having a MapReduce Job as the Lowest Execution Unit quickly becomes restrictive</a:t>
            </a:r>
          </a:p>
          <a:p>
            <a:pPr eaLnBrk="1" hangingPunct="1">
              <a:lnSpc>
                <a:spcPct val="70000"/>
              </a:lnSpc>
            </a:pPr>
            <a:r>
              <a:rPr lang="en-US" altLang="en-US" sz="2800" smtClean="0"/>
              <a:t>Query execution plans become MapReduce workflows</a:t>
            </a:r>
          </a:p>
          <a:p>
            <a:pPr eaLnBrk="1" hangingPunct="1">
              <a:lnSpc>
                <a:spcPct val="70000"/>
              </a:lnSpc>
            </a:pPr>
            <a:endParaRPr lang="en-US" altLang="en-US" sz="2800" b="1" smtClean="0"/>
          </a:p>
          <a:p>
            <a:pPr eaLnBrk="1" hangingPunct="1">
              <a:lnSpc>
                <a:spcPct val="70000"/>
              </a:lnSpc>
            </a:pPr>
            <a:endParaRPr lang="en-US" altLang="en-US" sz="2800" b="1" smtClean="0"/>
          </a:p>
        </p:txBody>
      </p:sp>
      <p:sp>
        <p:nvSpPr>
          <p:cNvPr id="71682"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1CF7532-766E-43E5-BF24-E5509D46EF09}"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7168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6BCAE11-8B0A-4931-9199-ECE491363AFA}" type="slidenum">
              <a:rPr lang="en-US" altLang="en-US" sz="2000">
                <a:solidFill>
                  <a:srgbClr val="FEFFFF"/>
                </a:solidFill>
              </a:rPr>
              <a:pPr/>
              <a:t>35</a:t>
            </a:fld>
            <a:endParaRPr lang="en-US" altLang="en-US" sz="2000">
              <a:solidFill>
                <a:srgbClr val="FEFFFF"/>
              </a:solidFill>
            </a:endParaRPr>
          </a:p>
        </p:txBody>
      </p:sp>
      <p:sp>
        <p:nvSpPr>
          <p:cNvPr id="71685" name="Title 1"/>
          <p:cNvSpPr>
            <a:spLocks noGrp="1"/>
          </p:cNvSpPr>
          <p:nvPr>
            <p:ph type="title"/>
          </p:nvPr>
        </p:nvSpPr>
        <p:spPr>
          <a:xfrm>
            <a:off x="2592388" y="623888"/>
            <a:ext cx="8912225" cy="1281112"/>
          </a:xfrm>
        </p:spPr>
        <p:txBody>
          <a:bodyPr/>
          <a:lstStyle/>
          <a:p>
            <a:r>
              <a:rPr lang="en-US" altLang="en-US" smtClean="0"/>
              <a:t>Limitations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29" name="Group 71"/>
          <p:cNvGrpSpPr>
            <a:grpSpLocks/>
          </p:cNvGrpSpPr>
          <p:nvPr/>
        </p:nvGrpSpPr>
        <p:grpSpPr bwMode="auto">
          <a:xfrm>
            <a:off x="2840038" y="1038225"/>
            <a:ext cx="3844925" cy="5461000"/>
            <a:chOff x="1762237" y="1396416"/>
            <a:chExt cx="2884051" cy="5461762"/>
          </a:xfrm>
        </p:grpSpPr>
        <p:cxnSp>
          <p:nvCxnSpPr>
            <p:cNvPr id="4" name="Straight Arrow Connector 3"/>
            <p:cNvCxnSpPr>
              <a:stCxn id="51" idx="2"/>
              <a:endCxn id="33" idx="0"/>
            </p:cNvCxnSpPr>
            <p:nvPr/>
          </p:nvCxnSpPr>
          <p:spPr>
            <a:xfrm flipH="1">
              <a:off x="3503146" y="2579269"/>
              <a:ext cx="660878" cy="20799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308801" y="4835421"/>
              <a:ext cx="732325" cy="576343"/>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sp>
          <p:nvSpPr>
            <p:cNvPr id="7" name="Rectangle 6"/>
            <p:cNvSpPr/>
            <p:nvPr/>
          </p:nvSpPr>
          <p:spPr>
            <a:xfrm>
              <a:off x="3026837" y="4582974"/>
              <a:ext cx="964526" cy="90500"/>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cxnSp>
          <p:nvCxnSpPr>
            <p:cNvPr id="8" name="Straight Arrow Connector 7"/>
            <p:cNvCxnSpPr>
              <a:stCxn id="7" idx="2"/>
              <a:endCxn id="5" idx="0"/>
            </p:cNvCxnSpPr>
            <p:nvPr/>
          </p:nvCxnSpPr>
          <p:spPr>
            <a:xfrm flipH="1">
              <a:off x="2674369" y="4673473"/>
              <a:ext cx="834731" cy="1619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4"/>
              <a:endCxn id="10" idx="0"/>
            </p:cNvCxnSpPr>
            <p:nvPr/>
          </p:nvCxnSpPr>
          <p:spPr>
            <a:xfrm flipH="1">
              <a:off x="2674369" y="5411764"/>
              <a:ext cx="0" cy="18735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192105" y="5599115"/>
              <a:ext cx="964526" cy="92088"/>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sp>
          <p:nvSpPr>
            <p:cNvPr id="12" name="Oval 11"/>
            <p:cNvSpPr/>
            <p:nvPr/>
          </p:nvSpPr>
          <p:spPr>
            <a:xfrm>
              <a:off x="2308801" y="5862677"/>
              <a:ext cx="732325" cy="57634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cxnSp>
          <p:nvCxnSpPr>
            <p:cNvPr id="14" name="Straight Arrow Connector 13"/>
            <p:cNvCxnSpPr>
              <a:stCxn id="10" idx="2"/>
            </p:cNvCxnSpPr>
            <p:nvPr/>
          </p:nvCxnSpPr>
          <p:spPr>
            <a:xfrm flipH="1">
              <a:off x="2674369" y="5691203"/>
              <a:ext cx="0" cy="16988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4"/>
              <a:endCxn id="16" idx="0"/>
            </p:cNvCxnSpPr>
            <p:nvPr/>
          </p:nvCxnSpPr>
          <p:spPr>
            <a:xfrm>
              <a:off x="2674369" y="6439020"/>
              <a:ext cx="0" cy="17941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192105" y="6618433"/>
              <a:ext cx="964526" cy="90500"/>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sp>
          <p:nvSpPr>
            <p:cNvPr id="20" name="Oval 19"/>
            <p:cNvSpPr/>
            <p:nvPr/>
          </p:nvSpPr>
          <p:spPr>
            <a:xfrm>
              <a:off x="3142342" y="3825630"/>
              <a:ext cx="733516" cy="57793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sp>
          <p:nvSpPr>
            <p:cNvPr id="21" name="Rectangle 20"/>
            <p:cNvSpPr/>
            <p:nvPr/>
          </p:nvSpPr>
          <p:spPr>
            <a:xfrm>
              <a:off x="3026837" y="3552542"/>
              <a:ext cx="964526" cy="92088"/>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cxnSp>
          <p:nvCxnSpPr>
            <p:cNvPr id="22" name="Straight Arrow Connector 21"/>
            <p:cNvCxnSpPr>
              <a:stCxn id="21" idx="2"/>
              <a:endCxn id="20" idx="0"/>
            </p:cNvCxnSpPr>
            <p:nvPr/>
          </p:nvCxnSpPr>
          <p:spPr>
            <a:xfrm>
              <a:off x="3509100" y="3644630"/>
              <a:ext cx="0" cy="181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4"/>
            </p:cNvCxnSpPr>
            <p:nvPr/>
          </p:nvCxnSpPr>
          <p:spPr>
            <a:xfrm>
              <a:off x="3509100" y="4403561"/>
              <a:ext cx="0" cy="17941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794885" y="4844947"/>
              <a:ext cx="733516" cy="57793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cxnSp>
          <p:nvCxnSpPr>
            <p:cNvPr id="28" name="Straight Arrow Connector 27"/>
            <p:cNvCxnSpPr>
              <a:stCxn id="7" idx="2"/>
              <a:endCxn id="26" idx="0"/>
            </p:cNvCxnSpPr>
            <p:nvPr/>
          </p:nvCxnSpPr>
          <p:spPr>
            <a:xfrm>
              <a:off x="3509100" y="4673473"/>
              <a:ext cx="652543" cy="171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4"/>
              <a:endCxn id="30" idx="0"/>
            </p:cNvCxnSpPr>
            <p:nvPr/>
          </p:nvCxnSpPr>
          <p:spPr>
            <a:xfrm flipH="1">
              <a:off x="4156880" y="5422878"/>
              <a:ext cx="4763" cy="17623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675808" y="5599115"/>
              <a:ext cx="963335" cy="92088"/>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sp>
          <p:nvSpPr>
            <p:cNvPr id="33" name="Oval 32"/>
            <p:cNvSpPr/>
            <p:nvPr/>
          </p:nvSpPr>
          <p:spPr>
            <a:xfrm>
              <a:off x="3136388" y="2787260"/>
              <a:ext cx="733516" cy="576343"/>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cxnSp>
          <p:nvCxnSpPr>
            <p:cNvPr id="34" name="Straight Arrow Connector 33"/>
            <p:cNvCxnSpPr>
              <a:stCxn id="43" idx="2"/>
              <a:endCxn id="33" idx="0"/>
            </p:cNvCxnSpPr>
            <p:nvPr/>
          </p:nvCxnSpPr>
          <p:spPr>
            <a:xfrm>
              <a:off x="2682704" y="2580856"/>
              <a:ext cx="820443" cy="2064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4"/>
            </p:cNvCxnSpPr>
            <p:nvPr/>
          </p:nvCxnSpPr>
          <p:spPr>
            <a:xfrm>
              <a:off x="3503146" y="3363603"/>
              <a:ext cx="0" cy="181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195678" y="1461513"/>
              <a:ext cx="964526" cy="90500"/>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sp>
          <p:nvSpPr>
            <p:cNvPr id="39" name="Oval 38"/>
            <p:cNvSpPr/>
            <p:nvPr/>
          </p:nvSpPr>
          <p:spPr>
            <a:xfrm>
              <a:off x="2311183" y="1734601"/>
              <a:ext cx="733516" cy="57634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cxnSp>
          <p:nvCxnSpPr>
            <p:cNvPr id="41" name="Straight Arrow Connector 40"/>
            <p:cNvCxnSpPr>
              <a:stCxn id="38" idx="2"/>
              <a:endCxn id="39" idx="0"/>
            </p:cNvCxnSpPr>
            <p:nvPr/>
          </p:nvCxnSpPr>
          <p:spPr>
            <a:xfrm flipH="1">
              <a:off x="2677941" y="1552013"/>
              <a:ext cx="0" cy="182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9" idx="4"/>
              <a:endCxn id="71" idx="0"/>
            </p:cNvCxnSpPr>
            <p:nvPr/>
          </p:nvCxnSpPr>
          <p:spPr>
            <a:xfrm flipH="1">
              <a:off x="2671987" y="2310944"/>
              <a:ext cx="5953" cy="1746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200441" y="2488768"/>
              <a:ext cx="964526" cy="92088"/>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sp>
          <p:nvSpPr>
            <p:cNvPr id="46" name="Rectangle 45"/>
            <p:cNvSpPr/>
            <p:nvPr/>
          </p:nvSpPr>
          <p:spPr>
            <a:xfrm>
              <a:off x="3681762" y="1458338"/>
              <a:ext cx="963335" cy="92088"/>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sp>
          <p:nvSpPr>
            <p:cNvPr id="47" name="Oval 46"/>
            <p:cNvSpPr/>
            <p:nvPr/>
          </p:nvSpPr>
          <p:spPr>
            <a:xfrm>
              <a:off x="3797267" y="1731426"/>
              <a:ext cx="732325" cy="57793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cxnSp>
          <p:nvCxnSpPr>
            <p:cNvPr id="49" name="Straight Arrow Connector 48"/>
            <p:cNvCxnSpPr>
              <a:stCxn id="46" idx="2"/>
              <a:endCxn id="47" idx="0"/>
            </p:cNvCxnSpPr>
            <p:nvPr/>
          </p:nvCxnSpPr>
          <p:spPr>
            <a:xfrm flipH="1">
              <a:off x="4164025" y="1550425"/>
              <a:ext cx="0" cy="181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7" idx="4"/>
              <a:endCxn id="51" idx="0"/>
            </p:cNvCxnSpPr>
            <p:nvPr/>
          </p:nvCxnSpPr>
          <p:spPr>
            <a:xfrm>
              <a:off x="4164025" y="2309356"/>
              <a:ext cx="0" cy="1778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681762" y="2487181"/>
              <a:ext cx="964526" cy="92088"/>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sp>
          <p:nvSpPr>
            <p:cNvPr id="73771" name="TextBox 53"/>
            <p:cNvSpPr txBox="1">
              <a:spLocks noChangeArrowheads="1"/>
            </p:cNvSpPr>
            <p:nvPr/>
          </p:nvSpPr>
          <p:spPr bwMode="auto">
            <a:xfrm>
              <a:off x="1822845" y="2391778"/>
              <a:ext cx="305162"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D1</a:t>
              </a:r>
            </a:p>
          </p:txBody>
        </p:sp>
        <p:sp>
          <p:nvSpPr>
            <p:cNvPr id="73772" name="TextBox 54"/>
            <p:cNvSpPr txBox="1">
              <a:spLocks noChangeArrowheads="1"/>
            </p:cNvSpPr>
            <p:nvPr/>
          </p:nvSpPr>
          <p:spPr bwMode="auto">
            <a:xfrm>
              <a:off x="3290063" y="2388136"/>
              <a:ext cx="305162"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D2</a:t>
              </a:r>
            </a:p>
          </p:txBody>
        </p:sp>
        <p:sp>
          <p:nvSpPr>
            <p:cNvPr id="73773" name="TextBox 55"/>
            <p:cNvSpPr txBox="1">
              <a:spLocks noChangeArrowheads="1"/>
            </p:cNvSpPr>
            <p:nvPr/>
          </p:nvSpPr>
          <p:spPr bwMode="auto">
            <a:xfrm>
              <a:off x="2657952" y="3477695"/>
              <a:ext cx="305162"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D3</a:t>
              </a:r>
            </a:p>
          </p:txBody>
        </p:sp>
        <p:sp>
          <p:nvSpPr>
            <p:cNvPr id="73774" name="TextBox 56"/>
            <p:cNvSpPr txBox="1">
              <a:spLocks noChangeArrowheads="1"/>
            </p:cNvSpPr>
            <p:nvPr/>
          </p:nvSpPr>
          <p:spPr bwMode="auto">
            <a:xfrm>
              <a:off x="2653960" y="4484078"/>
              <a:ext cx="305162"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D4</a:t>
              </a:r>
            </a:p>
          </p:txBody>
        </p:sp>
        <p:sp>
          <p:nvSpPr>
            <p:cNvPr id="73775" name="TextBox 57"/>
            <p:cNvSpPr txBox="1">
              <a:spLocks noChangeArrowheads="1"/>
            </p:cNvSpPr>
            <p:nvPr/>
          </p:nvSpPr>
          <p:spPr bwMode="auto">
            <a:xfrm>
              <a:off x="3292952" y="5507604"/>
              <a:ext cx="305162"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D6</a:t>
              </a:r>
            </a:p>
          </p:txBody>
        </p:sp>
        <p:sp>
          <p:nvSpPr>
            <p:cNvPr id="73776" name="TextBox 58"/>
            <p:cNvSpPr txBox="1">
              <a:spLocks noChangeArrowheads="1"/>
            </p:cNvSpPr>
            <p:nvPr/>
          </p:nvSpPr>
          <p:spPr bwMode="auto">
            <a:xfrm>
              <a:off x="1806410" y="5499718"/>
              <a:ext cx="305162"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D5</a:t>
              </a:r>
            </a:p>
          </p:txBody>
        </p:sp>
        <p:sp>
          <p:nvSpPr>
            <p:cNvPr id="73777" name="TextBox 59"/>
            <p:cNvSpPr txBox="1">
              <a:spLocks noChangeArrowheads="1"/>
            </p:cNvSpPr>
            <p:nvPr/>
          </p:nvSpPr>
          <p:spPr bwMode="auto">
            <a:xfrm>
              <a:off x="1829922" y="6513458"/>
              <a:ext cx="305162"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D7</a:t>
              </a:r>
            </a:p>
          </p:txBody>
        </p:sp>
        <p:sp>
          <p:nvSpPr>
            <p:cNvPr id="73778" name="TextBox 60"/>
            <p:cNvSpPr txBox="1">
              <a:spLocks noChangeArrowheads="1"/>
            </p:cNvSpPr>
            <p:nvPr/>
          </p:nvSpPr>
          <p:spPr bwMode="auto">
            <a:xfrm>
              <a:off x="1762237" y="1396416"/>
              <a:ext cx="376233"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D0</a:t>
              </a:r>
              <a:r>
                <a:rPr lang="en-US" altLang="en-US" sz="2000" baseline="-25000"/>
                <a:t>1</a:t>
              </a:r>
            </a:p>
          </p:txBody>
        </p:sp>
        <p:sp>
          <p:nvSpPr>
            <p:cNvPr id="73779" name="TextBox 61"/>
            <p:cNvSpPr txBox="1">
              <a:spLocks noChangeArrowheads="1"/>
            </p:cNvSpPr>
            <p:nvPr/>
          </p:nvSpPr>
          <p:spPr bwMode="auto">
            <a:xfrm>
              <a:off x="3228827" y="1401426"/>
              <a:ext cx="376233"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D0</a:t>
              </a:r>
              <a:r>
                <a:rPr lang="en-US" altLang="en-US" sz="2000" baseline="-25000"/>
                <a:t>2</a:t>
              </a:r>
            </a:p>
          </p:txBody>
        </p:sp>
        <p:sp>
          <p:nvSpPr>
            <p:cNvPr id="73780" name="TextBox 62"/>
            <p:cNvSpPr txBox="1">
              <a:spLocks noChangeArrowheads="1"/>
            </p:cNvSpPr>
            <p:nvPr/>
          </p:nvSpPr>
          <p:spPr bwMode="auto">
            <a:xfrm>
              <a:off x="2511220" y="1825815"/>
              <a:ext cx="254724"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J1</a:t>
              </a:r>
            </a:p>
          </p:txBody>
        </p:sp>
        <p:sp>
          <p:nvSpPr>
            <p:cNvPr id="73781" name="TextBox 63"/>
            <p:cNvSpPr txBox="1">
              <a:spLocks noChangeArrowheads="1"/>
            </p:cNvSpPr>
            <p:nvPr/>
          </p:nvSpPr>
          <p:spPr bwMode="auto">
            <a:xfrm>
              <a:off x="3984159" y="1822213"/>
              <a:ext cx="254724"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J2</a:t>
              </a:r>
            </a:p>
          </p:txBody>
        </p:sp>
        <p:sp>
          <p:nvSpPr>
            <p:cNvPr id="73782" name="TextBox 64"/>
            <p:cNvSpPr txBox="1">
              <a:spLocks noChangeArrowheads="1"/>
            </p:cNvSpPr>
            <p:nvPr/>
          </p:nvSpPr>
          <p:spPr bwMode="auto">
            <a:xfrm>
              <a:off x="3358594" y="2879279"/>
              <a:ext cx="254724"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J3</a:t>
              </a:r>
            </a:p>
          </p:txBody>
        </p:sp>
        <p:sp>
          <p:nvSpPr>
            <p:cNvPr id="73783" name="TextBox 65"/>
            <p:cNvSpPr txBox="1">
              <a:spLocks noChangeArrowheads="1"/>
            </p:cNvSpPr>
            <p:nvPr/>
          </p:nvSpPr>
          <p:spPr bwMode="auto">
            <a:xfrm>
              <a:off x="3358594" y="3917862"/>
              <a:ext cx="254724"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J4</a:t>
              </a:r>
            </a:p>
          </p:txBody>
        </p:sp>
        <p:sp>
          <p:nvSpPr>
            <p:cNvPr id="73784" name="TextBox 66"/>
            <p:cNvSpPr txBox="1">
              <a:spLocks noChangeArrowheads="1"/>
            </p:cNvSpPr>
            <p:nvPr/>
          </p:nvSpPr>
          <p:spPr bwMode="auto">
            <a:xfrm>
              <a:off x="2535210" y="4927276"/>
              <a:ext cx="254724"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J5</a:t>
              </a:r>
            </a:p>
          </p:txBody>
        </p:sp>
        <p:sp>
          <p:nvSpPr>
            <p:cNvPr id="73785" name="TextBox 67"/>
            <p:cNvSpPr txBox="1">
              <a:spLocks noChangeArrowheads="1"/>
            </p:cNvSpPr>
            <p:nvPr/>
          </p:nvSpPr>
          <p:spPr bwMode="auto">
            <a:xfrm>
              <a:off x="4014658" y="4971322"/>
              <a:ext cx="254724"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J6</a:t>
              </a:r>
            </a:p>
          </p:txBody>
        </p:sp>
        <p:sp>
          <p:nvSpPr>
            <p:cNvPr id="73786" name="TextBox 68"/>
            <p:cNvSpPr txBox="1">
              <a:spLocks noChangeArrowheads="1"/>
            </p:cNvSpPr>
            <p:nvPr/>
          </p:nvSpPr>
          <p:spPr bwMode="auto">
            <a:xfrm>
              <a:off x="2511220" y="5953682"/>
              <a:ext cx="254724"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585" tIns="18293" rIns="36585" bIns="18293">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000"/>
                <a:t>J7</a:t>
              </a:r>
            </a:p>
          </p:txBody>
        </p:sp>
        <p:sp>
          <p:nvSpPr>
            <p:cNvPr id="71" name="Rectangle 70"/>
            <p:cNvSpPr/>
            <p:nvPr/>
          </p:nvSpPr>
          <p:spPr>
            <a:xfrm>
              <a:off x="2189724" y="2485593"/>
              <a:ext cx="964526" cy="90501"/>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85" tIns="18293" rIns="36585" bIns="18293" anchor="ctr"/>
            <a:lstStyle/>
            <a:p>
              <a:pPr algn="ctr">
                <a:defRPr/>
              </a:pPr>
              <a:endParaRPr lang="en-US" sz="2000"/>
            </a:p>
          </p:txBody>
        </p:sp>
      </p:grpSp>
      <p:grpSp>
        <p:nvGrpSpPr>
          <p:cNvPr id="73730" name="Group 270"/>
          <p:cNvGrpSpPr>
            <a:grpSpLocks/>
          </p:cNvGrpSpPr>
          <p:nvPr/>
        </p:nvGrpSpPr>
        <p:grpSpPr bwMode="auto">
          <a:xfrm>
            <a:off x="5802313" y="1749425"/>
            <a:ext cx="4375150" cy="955675"/>
            <a:chOff x="4001503" y="2523105"/>
            <a:chExt cx="3280883" cy="954808"/>
          </a:xfrm>
        </p:grpSpPr>
        <p:sp>
          <p:nvSpPr>
            <p:cNvPr id="73737" name="TextBox 261"/>
            <p:cNvSpPr txBox="1">
              <a:spLocks noChangeArrowheads="1"/>
            </p:cNvSpPr>
            <p:nvPr/>
          </p:nvSpPr>
          <p:spPr bwMode="auto">
            <a:xfrm>
              <a:off x="5155324" y="2730604"/>
              <a:ext cx="2127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a:t>MapReduce Jobs</a:t>
              </a:r>
            </a:p>
          </p:txBody>
        </p:sp>
        <p:cxnSp>
          <p:nvCxnSpPr>
            <p:cNvPr id="266" name="Straight Arrow Connector 265"/>
            <p:cNvCxnSpPr>
              <a:stCxn id="73737" idx="1"/>
            </p:cNvCxnSpPr>
            <p:nvPr/>
          </p:nvCxnSpPr>
          <p:spPr>
            <a:xfrm flipH="1" flipV="1">
              <a:off x="4571729" y="2523105"/>
              <a:ext cx="583321" cy="437753"/>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73737" idx="1"/>
            </p:cNvCxnSpPr>
            <p:nvPr/>
          </p:nvCxnSpPr>
          <p:spPr>
            <a:xfrm flipH="1">
              <a:off x="4001503" y="2960858"/>
              <a:ext cx="1153547" cy="51705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73731" name="Slide Number Placeholder 12"/>
          <p:cNvSpPr>
            <a:spLocks noGrp="1"/>
          </p:cNvSpPr>
          <p:nvPr>
            <p:ph type="sldNum" sz="quarter" idx="12"/>
          </p:nvPr>
        </p:nvSpPr>
        <p:spPr>
          <a:xfrm>
            <a:off x="1997075" y="787400"/>
            <a:ext cx="77946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70ED8A9-8E01-4D39-93D4-DDA453344C72}" type="slidenum">
              <a:rPr lang="en-US" altLang="en-US" sz="2000">
                <a:solidFill>
                  <a:srgbClr val="FEFFFF"/>
                </a:solidFill>
              </a:rPr>
              <a:pPr/>
              <a:t>36</a:t>
            </a:fld>
            <a:endParaRPr lang="en-US" altLang="en-US" sz="2000">
              <a:solidFill>
                <a:srgbClr val="FEFFFF"/>
              </a:solidFill>
            </a:endParaRPr>
          </a:p>
        </p:txBody>
      </p:sp>
      <p:grpSp>
        <p:nvGrpSpPr>
          <p:cNvPr id="73732" name="Group 255"/>
          <p:cNvGrpSpPr>
            <a:grpSpLocks/>
          </p:cNvGrpSpPr>
          <p:nvPr/>
        </p:nvGrpSpPr>
        <p:grpSpPr bwMode="auto">
          <a:xfrm>
            <a:off x="1460500" y="1209675"/>
            <a:ext cx="2127250" cy="927100"/>
            <a:chOff x="5403726" y="612467"/>
            <a:chExt cx="1595230" cy="927216"/>
          </a:xfrm>
        </p:grpSpPr>
        <p:sp>
          <p:nvSpPr>
            <p:cNvPr id="73734" name="TextBox 256"/>
            <p:cNvSpPr txBox="1">
              <a:spLocks noChangeArrowheads="1"/>
            </p:cNvSpPr>
            <p:nvPr/>
          </p:nvSpPr>
          <p:spPr bwMode="auto">
            <a:xfrm>
              <a:off x="5403726" y="944701"/>
              <a:ext cx="11113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a:t>Datasets</a:t>
              </a:r>
            </a:p>
          </p:txBody>
        </p:sp>
        <p:cxnSp>
          <p:nvCxnSpPr>
            <p:cNvPr id="258" name="Straight Arrow Connector 257"/>
            <p:cNvCxnSpPr>
              <a:stCxn id="73734" idx="3"/>
              <a:endCxn id="73778" idx="3"/>
            </p:cNvCxnSpPr>
            <p:nvPr/>
          </p:nvCxnSpPr>
          <p:spPr>
            <a:xfrm flipV="1">
              <a:off x="6515625" y="612467"/>
              <a:ext cx="311903" cy="563634"/>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73734" idx="3"/>
            </p:cNvCxnSpPr>
            <p:nvPr/>
          </p:nvCxnSpPr>
          <p:spPr>
            <a:xfrm>
              <a:off x="6515625" y="1176101"/>
              <a:ext cx="483331" cy="36358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73733" name="Rectangle 2"/>
          <p:cNvSpPr>
            <a:spLocks noGrp="1"/>
          </p:cNvSpPr>
          <p:nvPr>
            <p:ph type="title"/>
          </p:nvPr>
        </p:nvSpPr>
        <p:spPr>
          <a:xfrm>
            <a:off x="2141538" y="315913"/>
            <a:ext cx="7270750" cy="969962"/>
          </a:xfrm>
        </p:spPr>
        <p:txBody>
          <a:bodyPr/>
          <a:lstStyle/>
          <a:p>
            <a:pPr eaLnBrk="1" hangingPunct="1"/>
            <a:r>
              <a:rPr lang="en-US" altLang="en-US" smtClean="0"/>
              <a:t>MapReduce Workflows</a:t>
            </a:r>
          </a:p>
        </p:txBody>
      </p:sp>
    </p:spTree>
  </p:cSld>
  <p:clrMapOvr>
    <a:masterClrMapping/>
  </p:clrMapOvr>
  <p:transition spd="slow" advTm="9077"/>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3"/>
          <p:cNvSpPr>
            <a:spLocks noGrp="1"/>
          </p:cNvSpPr>
          <p:nvPr>
            <p:ph idx="1"/>
          </p:nvPr>
        </p:nvSpPr>
        <p:spPr>
          <a:xfrm>
            <a:off x="1549400" y="1689100"/>
            <a:ext cx="10401300" cy="4827588"/>
          </a:xfrm>
        </p:spPr>
        <p:txBody>
          <a:bodyPr/>
          <a:lstStyle/>
          <a:p>
            <a:pPr eaLnBrk="1" hangingPunct="1"/>
            <a:r>
              <a:rPr lang="en-US" altLang="en-US" sz="2800" smtClean="0"/>
              <a:t>On efficient joins in the MapReduce paradigm</a:t>
            </a:r>
          </a:p>
          <a:p>
            <a:pPr eaLnBrk="1" hangingPunct="1"/>
            <a:r>
              <a:rPr lang="en-US" altLang="en-US" sz="2800" smtClean="0"/>
              <a:t>On reducing the number of MapReduce jobs by packing/collapsing the MapReduce workflow </a:t>
            </a:r>
          </a:p>
          <a:p>
            <a:pPr lvl="1" eaLnBrk="1" hangingPunct="1"/>
            <a:r>
              <a:rPr lang="en-US" altLang="en-US" sz="2600" smtClean="0"/>
              <a:t>Horizontally</a:t>
            </a:r>
          </a:p>
          <a:p>
            <a:pPr lvl="2" eaLnBrk="1" hangingPunct="1"/>
            <a:r>
              <a:rPr lang="en-US" altLang="en-US" sz="2400" smtClean="0"/>
              <a:t>Shared scans</a:t>
            </a:r>
          </a:p>
          <a:p>
            <a:pPr lvl="1" eaLnBrk="1" hangingPunct="1"/>
            <a:r>
              <a:rPr lang="en-US" altLang="en-US" sz="2600" smtClean="0"/>
              <a:t>Vertically</a:t>
            </a:r>
          </a:p>
          <a:p>
            <a:pPr lvl="2" eaLnBrk="1" hangingPunct="1"/>
            <a:r>
              <a:rPr lang="en-US" altLang="en-US" sz="2400" smtClean="0"/>
              <a:t>Making using of static and dynamic partitioning</a:t>
            </a:r>
          </a:p>
          <a:p>
            <a:pPr eaLnBrk="1" hangingPunct="1"/>
            <a:r>
              <a:rPr lang="en-US" altLang="en-US" sz="2800" smtClean="0"/>
              <a:t>On efficient management of intermediate data</a:t>
            </a:r>
          </a:p>
          <a:p>
            <a:pPr eaLnBrk="1" hangingPunct="1"/>
            <a:endParaRPr lang="en-US" altLang="en-US" sz="2800" b="1" smtClean="0"/>
          </a:p>
        </p:txBody>
      </p:sp>
      <p:sp>
        <p:nvSpPr>
          <p:cNvPr id="75778"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702FE0D-27CE-4590-BBF3-9693AA3C39DC}"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75780"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B37AE27C-A46A-4009-AAF8-00C4FA2D54D1}" type="slidenum">
              <a:rPr lang="en-US" altLang="en-US" sz="2000">
                <a:solidFill>
                  <a:srgbClr val="FEFFFF"/>
                </a:solidFill>
              </a:rPr>
              <a:pPr/>
              <a:t>37</a:t>
            </a:fld>
            <a:endParaRPr lang="en-US" altLang="en-US" sz="2000">
              <a:solidFill>
                <a:srgbClr val="FEFFFF"/>
              </a:solidFill>
            </a:endParaRPr>
          </a:p>
        </p:txBody>
      </p:sp>
      <p:sp>
        <p:nvSpPr>
          <p:cNvPr id="75781" name="Title 1"/>
          <p:cNvSpPr>
            <a:spLocks noGrp="1"/>
          </p:cNvSpPr>
          <p:nvPr>
            <p:ph type="title"/>
          </p:nvPr>
        </p:nvSpPr>
        <p:spPr>
          <a:xfrm>
            <a:off x="1911350" y="623888"/>
            <a:ext cx="10183813" cy="1281112"/>
          </a:xfrm>
        </p:spPr>
        <p:txBody>
          <a:bodyPr/>
          <a:lstStyle/>
          <a:p>
            <a:r>
              <a:rPr lang="en-US" altLang="en-US" smtClean="0"/>
              <a:t>Research Done to Address these Limitations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3"/>
          <p:cNvSpPr>
            <a:spLocks noGrp="1"/>
          </p:cNvSpPr>
          <p:nvPr>
            <p:ph idx="1"/>
          </p:nvPr>
        </p:nvSpPr>
        <p:spPr>
          <a:xfrm>
            <a:off x="1666875" y="1619250"/>
            <a:ext cx="10267950" cy="4897438"/>
          </a:xfrm>
        </p:spPr>
        <p:txBody>
          <a:bodyPr/>
          <a:lstStyle/>
          <a:p>
            <a:pPr eaLnBrk="1" hangingPunct="1">
              <a:lnSpc>
                <a:spcPct val="70000"/>
              </a:lnSpc>
            </a:pPr>
            <a:r>
              <a:rPr lang="en-US" altLang="en-US" sz="2800" smtClean="0"/>
              <a:t>Dryad</a:t>
            </a:r>
          </a:p>
          <a:p>
            <a:pPr eaLnBrk="1" hangingPunct="1">
              <a:lnSpc>
                <a:spcPct val="70000"/>
              </a:lnSpc>
            </a:pPr>
            <a:r>
              <a:rPr lang="en-US" altLang="en-US" sz="2800" smtClean="0"/>
              <a:t>Tez</a:t>
            </a:r>
          </a:p>
          <a:p>
            <a:pPr eaLnBrk="1" hangingPunct="1">
              <a:lnSpc>
                <a:spcPct val="70000"/>
              </a:lnSpc>
            </a:pPr>
            <a:endParaRPr lang="en-US" altLang="en-US" sz="2800" smtClean="0"/>
          </a:p>
          <a:p>
            <a:pPr eaLnBrk="1" hangingPunct="1">
              <a:lnSpc>
                <a:spcPct val="70000"/>
              </a:lnSpc>
            </a:pPr>
            <a:endParaRPr lang="en-US" altLang="en-US" sz="2800" smtClean="0"/>
          </a:p>
        </p:txBody>
      </p:sp>
      <p:sp>
        <p:nvSpPr>
          <p:cNvPr id="77826"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BAAAAE5-2814-4A1D-8F18-4D807482ED0A}"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77828"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C74ED05-365A-4F6F-BF41-1360A41ACEBD}" type="slidenum">
              <a:rPr lang="en-US" altLang="en-US" sz="2000">
                <a:solidFill>
                  <a:srgbClr val="FEFFFF"/>
                </a:solidFill>
              </a:rPr>
              <a:pPr/>
              <a:t>38</a:t>
            </a:fld>
            <a:endParaRPr lang="en-US" altLang="en-US" sz="2000">
              <a:solidFill>
                <a:srgbClr val="FEFFFF"/>
              </a:solidFill>
            </a:endParaRPr>
          </a:p>
        </p:txBody>
      </p:sp>
      <p:sp>
        <p:nvSpPr>
          <p:cNvPr id="77829" name="Title 1"/>
          <p:cNvSpPr>
            <a:spLocks noGrp="1"/>
          </p:cNvSpPr>
          <p:nvPr>
            <p:ph type="title"/>
          </p:nvPr>
        </p:nvSpPr>
        <p:spPr>
          <a:xfrm>
            <a:off x="2592388" y="623888"/>
            <a:ext cx="8912225" cy="1281112"/>
          </a:xfrm>
        </p:spPr>
        <p:txBody>
          <a:bodyPr/>
          <a:lstStyle/>
          <a:p>
            <a:r>
              <a:rPr lang="en-US" altLang="en-US" smtClean="0"/>
              <a:t>From MapReduce to DAGs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BD8D44C-2D0A-4C72-A69C-153DFC27301A}"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7987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9E024C2-E66D-4754-B3B8-BD4C4EA1AE77}" type="slidenum">
              <a:rPr lang="en-US" altLang="en-US" sz="2000">
                <a:solidFill>
                  <a:srgbClr val="FEFFFF"/>
                </a:solidFill>
              </a:rPr>
              <a:pPr/>
              <a:t>39</a:t>
            </a:fld>
            <a:endParaRPr lang="en-US" altLang="en-US" sz="2000">
              <a:solidFill>
                <a:srgbClr val="FEFFFF"/>
              </a:solidFill>
            </a:endParaRPr>
          </a:p>
        </p:txBody>
      </p:sp>
      <p:pic>
        <p:nvPicPr>
          <p:cNvPr id="79876" name="Picture 4" descr="Screen Shot 2015-09-01 at 9.07.0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8150" y="1568450"/>
            <a:ext cx="9844088"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Title 1"/>
          <p:cNvSpPr>
            <a:spLocks noGrp="1"/>
          </p:cNvSpPr>
          <p:nvPr>
            <p:ph type="title"/>
          </p:nvPr>
        </p:nvSpPr>
        <p:spPr>
          <a:xfrm>
            <a:off x="2592388" y="623888"/>
            <a:ext cx="8912225" cy="1281112"/>
          </a:xfrm>
        </p:spPr>
        <p:txBody>
          <a:bodyPr/>
          <a:lstStyle/>
          <a:p>
            <a:r>
              <a:rPr lang="en-US" altLang="en-US" smtClean="0"/>
              <a:t>Dryad: Dataflows as First-class Citizens</a:t>
            </a:r>
          </a:p>
        </p:txBody>
      </p:sp>
      <p:sp>
        <p:nvSpPr>
          <p:cNvPr id="7" name="Rectangle 6"/>
          <p:cNvSpPr/>
          <p:nvPr/>
        </p:nvSpPr>
        <p:spPr>
          <a:xfrm>
            <a:off x="218364" y="0"/>
            <a:ext cx="7970293" cy="27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2592388" y="623888"/>
            <a:ext cx="8912225" cy="1281112"/>
          </a:xfrm>
        </p:spPr>
        <p:txBody>
          <a:bodyPr/>
          <a:lstStyle/>
          <a:p>
            <a:pPr eaLnBrk="1" hangingPunct="1"/>
            <a:r>
              <a:rPr lang="en-US" altLang="en-US" smtClean="0"/>
              <a:t>MapReduce is </a:t>
            </a:r>
            <a:r>
              <a:rPr lang="en-US" altLang="en-US" b="1" smtClean="0"/>
              <a:t>not</a:t>
            </a:r>
            <a:r>
              <a:rPr lang="en-US" altLang="en-US" smtClean="0"/>
              <a:t> the answer</a:t>
            </a:r>
          </a:p>
        </p:txBody>
      </p:sp>
      <p:sp>
        <p:nvSpPr>
          <p:cNvPr id="30722" name="Content Placeholder 2"/>
          <p:cNvSpPr>
            <a:spLocks noGrp="1"/>
          </p:cNvSpPr>
          <p:nvPr>
            <p:ph idx="1"/>
          </p:nvPr>
        </p:nvSpPr>
        <p:spPr>
          <a:xfrm>
            <a:off x="1727200" y="2144713"/>
            <a:ext cx="9785350" cy="3778250"/>
          </a:xfrm>
        </p:spPr>
        <p:txBody>
          <a:bodyPr/>
          <a:lstStyle/>
          <a:p>
            <a:pPr eaLnBrk="1" hangingPunct="1"/>
            <a:r>
              <a:rPr lang="en-US" altLang="en-US" sz="2400" smtClean="0"/>
              <a:t>MapReduce is a powerful primitive to do many kinds of parallel data processing</a:t>
            </a:r>
          </a:p>
          <a:p>
            <a:pPr eaLnBrk="1" hangingPunct="1"/>
            <a:r>
              <a:rPr lang="en-US" altLang="en-US" sz="2400" smtClean="0"/>
              <a:t>BUT</a:t>
            </a:r>
          </a:p>
          <a:p>
            <a:pPr lvl="1" eaLnBrk="1" hangingPunct="1"/>
            <a:r>
              <a:rPr lang="en-US" altLang="en-US" sz="2000" smtClean="0"/>
              <a:t>Little control of data flow</a:t>
            </a:r>
          </a:p>
          <a:p>
            <a:pPr lvl="1" eaLnBrk="1" hangingPunct="1"/>
            <a:r>
              <a:rPr lang="en-US" altLang="en-US" sz="2000" smtClean="0"/>
              <a:t>Fault tolerance guarantees not always necessary</a:t>
            </a:r>
          </a:p>
          <a:p>
            <a:pPr lvl="1" eaLnBrk="1" hangingPunct="1"/>
            <a:r>
              <a:rPr lang="en-US" altLang="en-US" sz="2000" smtClean="0"/>
              <a:t>Simplicity leads to inefficiencies</a:t>
            </a:r>
          </a:p>
          <a:p>
            <a:pPr lvl="1" eaLnBrk="1" hangingPunct="1"/>
            <a:r>
              <a:rPr lang="en-US" altLang="en-US" sz="2000" smtClean="0"/>
              <a:t>Does not interface with existing analysis software</a:t>
            </a:r>
          </a:p>
          <a:p>
            <a:pPr lvl="1" eaLnBrk="1" hangingPunct="1"/>
            <a:r>
              <a:rPr lang="en-US" altLang="en-US" sz="2000" smtClean="0"/>
              <a:t>Industry has existing training in SQL</a:t>
            </a:r>
          </a:p>
          <a:p>
            <a:pPr eaLnBrk="1" hangingPunct="1"/>
            <a:endParaRPr lang="en-US" altLang="en-US" sz="2400" smtClean="0"/>
          </a:p>
          <a:p>
            <a:pPr eaLnBrk="1" hangingPunct="1"/>
            <a:endParaRPr lang="en-US" altLang="en-US" sz="2400" smtClean="0"/>
          </a:p>
        </p:txBody>
      </p:sp>
      <p:sp>
        <p:nvSpPr>
          <p:cNvPr id="30723" name="Date Placeholder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DE09D7C-9E84-4C6E-A485-B5D7ABE8A587}" type="datetime1">
              <a:rPr lang="en-US" altLang="en-US" sz="900">
                <a:solidFill>
                  <a:srgbClr val="898989"/>
                </a:solidFill>
              </a:rPr>
              <a:pPr/>
              <a:t>9/30/2015</a:t>
            </a:fld>
            <a:endParaRPr lang="en-US" altLang="en-US" sz="900">
              <a:solidFill>
                <a:srgbClr val="898989"/>
              </a:solidFill>
            </a:endParaRPr>
          </a:p>
        </p:txBody>
      </p:sp>
      <p:sp>
        <p:nvSpPr>
          <p:cNvPr id="7" name="Footer Placeholder 6"/>
          <p:cNvSpPr>
            <a:spLocks noGrp="1"/>
          </p:cNvSpPr>
          <p:nvPr>
            <p:ph type="ftr" sz="quarter" idx="11"/>
          </p:nvPr>
        </p:nvSpPr>
        <p:spPr/>
        <p:txBody>
          <a:bodyPr/>
          <a:lstStyle/>
          <a:p>
            <a:pPr>
              <a:defRPr/>
            </a:pPr>
            <a:r>
              <a:rPr lang="en-US"/>
              <a:t>SQL-on-Hadoop Tutorial</a:t>
            </a:r>
          </a:p>
        </p:txBody>
      </p:sp>
      <p:sp>
        <p:nvSpPr>
          <p:cNvPr id="30725"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4327D16-D8CD-4F12-82CC-36B14894CCCB}" type="slidenum">
              <a:rPr lang="en-US" altLang="en-US" sz="2000">
                <a:solidFill>
                  <a:srgbClr val="FEFFFF"/>
                </a:solidFill>
              </a:rPr>
              <a:pPr/>
              <a:t>4</a:t>
            </a:fld>
            <a:endParaRPr lang="en-US" altLang="en-US" sz="2000">
              <a:solidFill>
                <a:srgbClr val="FEFFFF"/>
              </a:solidFill>
            </a:endParaRPr>
          </a:p>
        </p:txBody>
      </p:sp>
      <p:sp>
        <p:nvSpPr>
          <p:cNvPr id="4" name="Right Arrow 3"/>
          <p:cNvSpPr/>
          <p:nvPr/>
        </p:nvSpPr>
        <p:spPr>
          <a:xfrm>
            <a:off x="990600" y="5902325"/>
            <a:ext cx="685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727" name="TextBox 4"/>
          <p:cNvSpPr txBox="1">
            <a:spLocks noChangeArrowheads="1"/>
          </p:cNvSpPr>
          <p:nvPr/>
        </p:nvSpPr>
        <p:spPr bwMode="auto">
          <a:xfrm>
            <a:off x="1989138" y="5876925"/>
            <a:ext cx="919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2800" b="1"/>
              <a:t>SQL interface for Hadoop critical for mass adoption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905FF76-5C00-45A0-8FDC-2BD530A44A5E}"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81923"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EFA3A13E-982E-4E27-8E39-1A00DA7E504E}" type="slidenum">
              <a:rPr lang="en-US" altLang="en-US" sz="2000">
                <a:solidFill>
                  <a:srgbClr val="FEFFFF"/>
                </a:solidFill>
              </a:rPr>
              <a:pPr/>
              <a:t>40</a:t>
            </a:fld>
            <a:endParaRPr lang="en-US" altLang="en-US" sz="2000">
              <a:solidFill>
                <a:srgbClr val="FEFFFF"/>
              </a:solidFill>
            </a:endParaRPr>
          </a:p>
        </p:txBody>
      </p:sp>
      <p:pic>
        <p:nvPicPr>
          <p:cNvPr id="81924" name="Picture 3" descr="Screen Shot 2015-09-01 at 9.09.01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40613" y="1954213"/>
            <a:ext cx="4446587" cy="448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5" descr="Screen Shot 2015-09-01 at 9.12.14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1313" y="1933575"/>
            <a:ext cx="5259387"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Title 1"/>
          <p:cNvSpPr>
            <a:spLocks noGrp="1"/>
          </p:cNvSpPr>
          <p:nvPr>
            <p:ph type="title"/>
          </p:nvPr>
        </p:nvSpPr>
        <p:spPr>
          <a:xfrm>
            <a:off x="2592388" y="623888"/>
            <a:ext cx="8912225" cy="1281112"/>
          </a:xfrm>
        </p:spPr>
        <p:txBody>
          <a:bodyPr/>
          <a:lstStyle/>
          <a:p>
            <a:r>
              <a:rPr lang="en-US" altLang="en-US" smtClean="0"/>
              <a:t>Smart </a:t>
            </a:r>
            <a:r>
              <a:rPr lang="en-US" altLang="en-US" smtClean="0">
                <a:sym typeface="Wingdings" pitchFamily="2" charset="2"/>
              </a:rPr>
              <a:t>DAG Execution in Dryad</a:t>
            </a:r>
            <a:endParaRPr lang="en-US" altLang="en-US" b="1" smtClean="0"/>
          </a:p>
        </p:txBody>
      </p:sp>
      <p:sp>
        <p:nvSpPr>
          <p:cNvPr id="8" name="Rectangle 7"/>
          <p:cNvSpPr/>
          <p:nvPr/>
        </p:nvSpPr>
        <p:spPr>
          <a:xfrm>
            <a:off x="218364" y="0"/>
            <a:ext cx="7970293" cy="27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p:cNvSpPr>
          <p:nvPr>
            <p:ph type="title"/>
          </p:nvPr>
        </p:nvSpPr>
        <p:spPr>
          <a:xfrm>
            <a:off x="1668463" y="365125"/>
            <a:ext cx="10218737" cy="969963"/>
          </a:xfrm>
        </p:spPr>
        <p:txBody>
          <a:bodyPr/>
          <a:lstStyle/>
          <a:p>
            <a:pPr eaLnBrk="1" hangingPunct="1"/>
            <a:r>
              <a:rPr lang="en-US" altLang="en-US" smtClean="0">
                <a:sym typeface="Wingdings" pitchFamily="2" charset="2"/>
              </a:rPr>
              <a:t>Tez: Inspired by Dryad and Powered by YARN</a:t>
            </a:r>
            <a:endParaRPr lang="en-US" altLang="en-US" smtClean="0"/>
          </a:p>
        </p:txBody>
      </p:sp>
      <p:sp>
        <p:nvSpPr>
          <p:cNvPr id="83970"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C01D68C-EB1B-4B0D-B726-B91D00C9C211}"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8397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5A29BA9-4C34-4CAC-BC87-EC613EAB2298}" type="slidenum">
              <a:rPr lang="en-US" altLang="en-US" sz="2000">
                <a:solidFill>
                  <a:srgbClr val="FEFFFF"/>
                </a:solidFill>
              </a:rPr>
              <a:pPr/>
              <a:t>41</a:t>
            </a:fld>
            <a:endParaRPr lang="en-US" altLang="en-US" sz="2000">
              <a:solidFill>
                <a:srgbClr val="FEFFFF"/>
              </a:solidFill>
            </a:endParaRPr>
          </a:p>
        </p:txBody>
      </p:sp>
      <p:pic>
        <p:nvPicPr>
          <p:cNvPr id="83973" name="Picture 4" descr="Screen Shot 2015-09-01 at 9.15.13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3675" y="1139825"/>
            <a:ext cx="9853613"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18364" y="0"/>
            <a:ext cx="7970293" cy="27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3"/>
          <p:cNvSpPr>
            <a:spLocks noGrp="1"/>
          </p:cNvSpPr>
          <p:nvPr>
            <p:ph idx="1"/>
          </p:nvPr>
        </p:nvSpPr>
        <p:spPr>
          <a:xfrm>
            <a:off x="1095375" y="1911350"/>
            <a:ext cx="6203950" cy="4597400"/>
          </a:xfrm>
        </p:spPr>
        <p:txBody>
          <a:bodyPr/>
          <a:lstStyle/>
          <a:p>
            <a:pPr eaLnBrk="1" hangingPunct="1"/>
            <a:r>
              <a:rPr lang="en-US" altLang="en-US" sz="2400" smtClean="0">
                <a:solidFill>
                  <a:srgbClr val="000000"/>
                </a:solidFill>
              </a:rPr>
              <a:t>The Hadoop Community realized that MapReduce cannot be the Lowest Execution Unit for all data apps</a:t>
            </a:r>
          </a:p>
          <a:p>
            <a:pPr eaLnBrk="1" hangingPunct="1"/>
            <a:r>
              <a:rPr lang="en-US" altLang="en-US" sz="2400" smtClean="0">
                <a:solidFill>
                  <a:srgbClr val="000000"/>
                </a:solidFill>
              </a:rPr>
              <a:t>Separated out the resource management aspects from application management</a:t>
            </a:r>
          </a:p>
          <a:p>
            <a:pPr eaLnBrk="1" hangingPunct="1"/>
            <a:r>
              <a:rPr lang="en-US" altLang="en-US" sz="2400" smtClean="0">
                <a:solidFill>
                  <a:srgbClr val="000000"/>
                </a:solidFill>
              </a:rPr>
              <a:t>YARN is best seen as an Operating System for Data Processing Apps</a:t>
            </a:r>
          </a:p>
          <a:p>
            <a:pPr lvl="1" eaLnBrk="1" hangingPunct="1"/>
            <a:r>
              <a:rPr lang="en-US" altLang="en-US" sz="2400" smtClean="0">
                <a:solidFill>
                  <a:srgbClr val="000000"/>
                </a:solidFill>
              </a:rPr>
              <a:t>Recall the 80s: Databases and Operating Systems: Friends or Foes?</a:t>
            </a:r>
          </a:p>
          <a:p>
            <a:pPr eaLnBrk="1" hangingPunct="1"/>
            <a:endParaRPr lang="en-US" altLang="en-US" sz="2800" b="1" smtClean="0"/>
          </a:p>
        </p:txBody>
      </p:sp>
      <p:sp>
        <p:nvSpPr>
          <p:cNvPr id="86018"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61774FC-E45B-4793-84E7-ACC9581F3673}"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86020"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C287715-28CA-46CF-A479-1A84A17FA720}" type="slidenum">
              <a:rPr lang="en-US" altLang="en-US" sz="2000">
                <a:solidFill>
                  <a:srgbClr val="FEFFFF"/>
                </a:solidFill>
              </a:rPr>
              <a:pPr/>
              <a:t>42</a:t>
            </a:fld>
            <a:endParaRPr lang="en-US" altLang="en-US" sz="2000">
              <a:solidFill>
                <a:srgbClr val="FEFFFF"/>
              </a:solidFill>
            </a:endParaRPr>
          </a:p>
        </p:txBody>
      </p:sp>
      <p:pic>
        <p:nvPicPr>
          <p:cNvPr id="86021" name="Picture 3" descr="Screen Shot 2015-09-01 at 9.23.55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26313" y="1482725"/>
            <a:ext cx="4656137"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Title 1"/>
          <p:cNvSpPr>
            <a:spLocks noGrp="1"/>
          </p:cNvSpPr>
          <p:nvPr>
            <p:ph type="title"/>
          </p:nvPr>
        </p:nvSpPr>
        <p:spPr>
          <a:xfrm>
            <a:off x="2592388" y="623888"/>
            <a:ext cx="8912225" cy="1281112"/>
          </a:xfrm>
        </p:spPr>
        <p:txBody>
          <a:bodyPr/>
          <a:lstStyle/>
          <a:p>
            <a:r>
              <a:rPr lang="en-US" altLang="en-US" smtClean="0"/>
              <a:t>Quick Detour on YARN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p:cNvSpPr>
          <p:nvPr>
            <p:ph type="title"/>
          </p:nvPr>
        </p:nvSpPr>
        <p:spPr>
          <a:xfrm>
            <a:off x="1749425" y="365125"/>
            <a:ext cx="10515600" cy="969963"/>
          </a:xfrm>
        </p:spPr>
        <p:txBody>
          <a:bodyPr/>
          <a:lstStyle/>
          <a:p>
            <a:pPr eaLnBrk="1" hangingPunct="1"/>
            <a:r>
              <a:rPr lang="en-US" altLang="en-US" smtClean="0"/>
              <a:t>An Example of What Tez Enables </a:t>
            </a:r>
          </a:p>
        </p:txBody>
      </p:sp>
      <p:sp>
        <p:nvSpPr>
          <p:cNvPr id="88066"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6FDEBFC-2343-497A-A085-5E2550332129}"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88068"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D14ADAF-EBD4-4A25-8CAB-C689F9070E3C}" type="slidenum">
              <a:rPr lang="en-US" altLang="en-US" sz="2000">
                <a:solidFill>
                  <a:srgbClr val="FEFFFF"/>
                </a:solidFill>
              </a:rPr>
              <a:pPr/>
              <a:t>43</a:t>
            </a:fld>
            <a:endParaRPr lang="en-US" altLang="en-US" sz="2000">
              <a:solidFill>
                <a:srgbClr val="FEFFFF"/>
              </a:solidFill>
            </a:endParaRPr>
          </a:p>
        </p:txBody>
      </p:sp>
      <p:pic>
        <p:nvPicPr>
          <p:cNvPr id="88069" name="Picture 4" descr="Screen Shot 2015-09-01 at 9.29.57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3513" y="993775"/>
            <a:ext cx="10599737" cy="568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18364" y="0"/>
            <a:ext cx="7970293" cy="27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a:xfrm>
            <a:off x="1668463" y="365125"/>
            <a:ext cx="9240837" cy="969963"/>
          </a:xfrm>
        </p:spPr>
        <p:txBody>
          <a:bodyPr/>
          <a:lstStyle/>
          <a:p>
            <a:pPr eaLnBrk="1" hangingPunct="1"/>
            <a:r>
              <a:rPr lang="en-US" altLang="en-US" smtClean="0"/>
              <a:t>A Tez Slide on Tez</a:t>
            </a:r>
          </a:p>
        </p:txBody>
      </p:sp>
      <p:sp>
        <p:nvSpPr>
          <p:cNvPr id="90114"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B486282-7A3E-4D17-849C-96C94694BFC3}"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90116"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164454D-3CB6-4617-BDAF-242655E4847E}" type="slidenum">
              <a:rPr lang="en-US" altLang="en-US" sz="2000">
                <a:solidFill>
                  <a:srgbClr val="FEFFFF"/>
                </a:solidFill>
              </a:rPr>
              <a:pPr/>
              <a:t>44</a:t>
            </a:fld>
            <a:endParaRPr lang="en-US" altLang="en-US" sz="2000">
              <a:solidFill>
                <a:srgbClr val="FEFFFF"/>
              </a:solidFill>
            </a:endParaRPr>
          </a:p>
        </p:txBody>
      </p:sp>
      <p:pic>
        <p:nvPicPr>
          <p:cNvPr id="90117" name="Picture 4" descr="Screen Shot 2015-09-01 at 9.43.12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1530350"/>
            <a:ext cx="37782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6" descr="Screen Shot 2015-09-01 at 9.43.24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1163" y="1328738"/>
            <a:ext cx="2373312" cy="451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9" name="Picture 7" descr="Screen Shot 2015-09-01 at 9.43.41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43863" y="928688"/>
            <a:ext cx="38100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218364" y="-13648"/>
            <a:ext cx="7970293" cy="27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hape 53"/>
          <p:cNvSpPr>
            <a:spLocks noChangeArrowheads="1"/>
          </p:cNvSpPr>
          <p:nvPr/>
        </p:nvSpPr>
        <p:spPr bwMode="auto">
          <a:xfrm>
            <a:off x="4741863" y="1449388"/>
            <a:ext cx="930275" cy="4302125"/>
          </a:xfrm>
          <a:prstGeom prst="rect">
            <a:avLst/>
          </a:prstGeom>
          <a:solidFill>
            <a:srgbClr val="FFE599"/>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2162" name="Shape 55"/>
          <p:cNvSpPr>
            <a:spLocks noChangeArrowheads="1"/>
          </p:cNvSpPr>
          <p:nvPr/>
        </p:nvSpPr>
        <p:spPr bwMode="auto">
          <a:xfrm>
            <a:off x="4770438"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2163" name="Shape 56"/>
          <p:cNvSpPr>
            <a:spLocks noChangeArrowheads="1"/>
          </p:cNvSpPr>
          <p:nvPr/>
        </p:nvSpPr>
        <p:spPr bwMode="auto">
          <a:xfrm>
            <a:off x="4770438"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2164" name="Shape 57"/>
          <p:cNvSpPr>
            <a:spLocks noChangeArrowheads="1"/>
          </p:cNvSpPr>
          <p:nvPr/>
        </p:nvSpPr>
        <p:spPr bwMode="auto">
          <a:xfrm>
            <a:off x="4770438"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2165" name="Shape 58"/>
          <p:cNvSpPr>
            <a:spLocks noChangeArrowheads="1"/>
          </p:cNvSpPr>
          <p:nvPr/>
        </p:nvSpPr>
        <p:spPr bwMode="auto">
          <a:xfrm>
            <a:off x="4770438"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sp>
        <p:nvSpPr>
          <p:cNvPr id="92166" name="Shape 59"/>
          <p:cNvSpPr>
            <a:spLocks noChangeArrowheads="1"/>
          </p:cNvSpPr>
          <p:nvPr/>
        </p:nvSpPr>
        <p:spPr bwMode="auto">
          <a:xfrm>
            <a:off x="5951538" y="1449388"/>
            <a:ext cx="930275" cy="4302125"/>
          </a:xfrm>
          <a:prstGeom prst="rect">
            <a:avLst/>
          </a:prstGeom>
          <a:solidFill>
            <a:srgbClr val="FFE599"/>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2167" name="Shape 60"/>
          <p:cNvSpPr>
            <a:spLocks noChangeArrowheads="1"/>
          </p:cNvSpPr>
          <p:nvPr/>
        </p:nvSpPr>
        <p:spPr bwMode="auto">
          <a:xfrm>
            <a:off x="598011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2168" name="Shape 61"/>
          <p:cNvSpPr>
            <a:spLocks noChangeArrowheads="1"/>
          </p:cNvSpPr>
          <p:nvPr/>
        </p:nvSpPr>
        <p:spPr bwMode="auto">
          <a:xfrm>
            <a:off x="598011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2169" name="Shape 62"/>
          <p:cNvSpPr>
            <a:spLocks noChangeArrowheads="1"/>
          </p:cNvSpPr>
          <p:nvPr/>
        </p:nvSpPr>
        <p:spPr bwMode="auto">
          <a:xfrm>
            <a:off x="598011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2170" name="Shape 63"/>
          <p:cNvSpPr>
            <a:spLocks noChangeArrowheads="1"/>
          </p:cNvSpPr>
          <p:nvPr/>
        </p:nvSpPr>
        <p:spPr bwMode="auto">
          <a:xfrm>
            <a:off x="598011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2171" name="Shape 64"/>
          <p:cNvCxnSpPr>
            <a:cxnSpLocks noChangeShapeType="1"/>
            <a:stCxn id="92162" idx="3"/>
            <a:endCxn id="92167" idx="1"/>
          </p:cNvCxnSpPr>
          <p:nvPr/>
        </p:nvCxnSpPr>
        <p:spPr bwMode="auto">
          <a:xfrm>
            <a:off x="564356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172" name="Shape 65"/>
          <p:cNvCxnSpPr>
            <a:cxnSpLocks noChangeShapeType="1"/>
            <a:stCxn id="92163" idx="3"/>
            <a:endCxn id="92168" idx="1"/>
          </p:cNvCxnSpPr>
          <p:nvPr/>
        </p:nvCxnSpPr>
        <p:spPr bwMode="auto">
          <a:xfrm>
            <a:off x="564356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173" name="Shape 66"/>
          <p:cNvCxnSpPr>
            <a:cxnSpLocks noChangeShapeType="1"/>
            <a:stCxn id="92164" idx="3"/>
            <a:endCxn id="92169" idx="1"/>
          </p:cNvCxnSpPr>
          <p:nvPr/>
        </p:nvCxnSpPr>
        <p:spPr bwMode="auto">
          <a:xfrm>
            <a:off x="564356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174" name="Shape 67"/>
          <p:cNvCxnSpPr>
            <a:cxnSpLocks noChangeShapeType="1"/>
            <a:stCxn id="92165" idx="3"/>
            <a:endCxn id="92170" idx="1"/>
          </p:cNvCxnSpPr>
          <p:nvPr/>
        </p:nvCxnSpPr>
        <p:spPr bwMode="auto">
          <a:xfrm>
            <a:off x="564356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2175" name="Shape 68"/>
          <p:cNvSpPr txBox="1">
            <a:spLocks noChangeArrowheads="1"/>
          </p:cNvSpPr>
          <p:nvPr/>
        </p:nvSpPr>
        <p:spPr bwMode="auto">
          <a:xfrm>
            <a:off x="5294313" y="5835650"/>
            <a:ext cx="10350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map</a:t>
            </a:r>
          </a:p>
        </p:txBody>
      </p:sp>
      <p:sp>
        <p:nvSpPr>
          <p:cNvPr id="92176" name="Shape 69"/>
          <p:cNvSpPr txBox="1">
            <a:spLocks noChangeArrowheads="1"/>
          </p:cNvSpPr>
          <p:nvPr/>
        </p:nvSpPr>
        <p:spPr bwMode="auto">
          <a:xfrm>
            <a:off x="6610350" y="5835650"/>
            <a:ext cx="10366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filter</a:t>
            </a:r>
          </a:p>
        </p:txBody>
      </p:sp>
      <p:sp>
        <p:nvSpPr>
          <p:cNvPr id="92177" name="Shape 70"/>
          <p:cNvSpPr txBox="1">
            <a:spLocks noChangeArrowheads="1"/>
          </p:cNvSpPr>
          <p:nvPr/>
        </p:nvSpPr>
        <p:spPr bwMode="auto">
          <a:xfrm>
            <a:off x="7369175" y="5835650"/>
            <a:ext cx="1895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reduceBykey</a:t>
            </a:r>
          </a:p>
        </p:txBody>
      </p:sp>
      <p:sp>
        <p:nvSpPr>
          <p:cNvPr id="92178" name="Shape 71"/>
          <p:cNvSpPr txBox="1">
            <a:spLocks noChangeArrowheads="1"/>
          </p:cNvSpPr>
          <p:nvPr/>
        </p:nvSpPr>
        <p:spPr bwMode="auto">
          <a:xfrm>
            <a:off x="9197975" y="5835650"/>
            <a:ext cx="16383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map</a:t>
            </a:r>
          </a:p>
        </p:txBody>
      </p:sp>
      <p:sp>
        <p:nvSpPr>
          <p:cNvPr id="92179" name="Shape 72"/>
          <p:cNvSpPr txBox="1">
            <a:spLocks noChangeArrowheads="1"/>
          </p:cNvSpPr>
          <p:nvPr/>
        </p:nvSpPr>
        <p:spPr bwMode="auto">
          <a:xfrm>
            <a:off x="10037763" y="5826125"/>
            <a:ext cx="19970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saveAsTextFile</a:t>
            </a:r>
          </a:p>
        </p:txBody>
      </p:sp>
      <p:sp>
        <p:nvSpPr>
          <p:cNvPr id="92180" name="Shape 73"/>
          <p:cNvSpPr>
            <a:spLocks noChangeArrowheads="1"/>
          </p:cNvSpPr>
          <p:nvPr/>
        </p:nvSpPr>
        <p:spPr bwMode="auto">
          <a:xfrm>
            <a:off x="7189788" y="1449388"/>
            <a:ext cx="930275" cy="4302125"/>
          </a:xfrm>
          <a:prstGeom prst="rect">
            <a:avLst/>
          </a:prstGeom>
          <a:solidFill>
            <a:srgbClr val="FFE599"/>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2181" name="Shape 74"/>
          <p:cNvSpPr>
            <a:spLocks noChangeArrowheads="1"/>
          </p:cNvSpPr>
          <p:nvPr/>
        </p:nvSpPr>
        <p:spPr bwMode="auto">
          <a:xfrm>
            <a:off x="721836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2182" name="Shape 75"/>
          <p:cNvSpPr>
            <a:spLocks noChangeArrowheads="1"/>
          </p:cNvSpPr>
          <p:nvPr/>
        </p:nvSpPr>
        <p:spPr bwMode="auto">
          <a:xfrm>
            <a:off x="721836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2183" name="Shape 76"/>
          <p:cNvSpPr>
            <a:spLocks noChangeArrowheads="1"/>
          </p:cNvSpPr>
          <p:nvPr/>
        </p:nvSpPr>
        <p:spPr bwMode="auto">
          <a:xfrm>
            <a:off x="721836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2184" name="Shape 77"/>
          <p:cNvSpPr>
            <a:spLocks noChangeArrowheads="1"/>
          </p:cNvSpPr>
          <p:nvPr/>
        </p:nvSpPr>
        <p:spPr bwMode="auto">
          <a:xfrm>
            <a:off x="721836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2185" name="Shape 78"/>
          <p:cNvCxnSpPr>
            <a:cxnSpLocks noChangeShapeType="1"/>
            <a:endCxn id="92181" idx="1"/>
          </p:cNvCxnSpPr>
          <p:nvPr/>
        </p:nvCxnSpPr>
        <p:spPr bwMode="auto">
          <a:xfrm>
            <a:off x="688181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186" name="Shape 80"/>
          <p:cNvCxnSpPr>
            <a:cxnSpLocks noChangeShapeType="1"/>
            <a:endCxn id="92182" idx="1"/>
          </p:cNvCxnSpPr>
          <p:nvPr/>
        </p:nvCxnSpPr>
        <p:spPr bwMode="auto">
          <a:xfrm>
            <a:off x="688181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187" name="Shape 82"/>
          <p:cNvCxnSpPr>
            <a:cxnSpLocks noChangeShapeType="1"/>
            <a:endCxn id="92183" idx="1"/>
          </p:cNvCxnSpPr>
          <p:nvPr/>
        </p:nvCxnSpPr>
        <p:spPr bwMode="auto">
          <a:xfrm>
            <a:off x="688181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188" name="Shape 84"/>
          <p:cNvCxnSpPr>
            <a:cxnSpLocks noChangeShapeType="1"/>
            <a:endCxn id="92184" idx="1"/>
          </p:cNvCxnSpPr>
          <p:nvPr/>
        </p:nvCxnSpPr>
        <p:spPr bwMode="auto">
          <a:xfrm>
            <a:off x="688181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2189" name="Shape 86"/>
          <p:cNvSpPr>
            <a:spLocks noChangeArrowheads="1"/>
          </p:cNvSpPr>
          <p:nvPr/>
        </p:nvSpPr>
        <p:spPr bwMode="auto">
          <a:xfrm>
            <a:off x="8428038" y="1449388"/>
            <a:ext cx="930275" cy="4302125"/>
          </a:xfrm>
          <a:prstGeom prst="rect">
            <a:avLst/>
          </a:prstGeom>
          <a:solidFill>
            <a:srgbClr val="FFE599"/>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2190" name="Shape 87"/>
          <p:cNvSpPr>
            <a:spLocks noChangeArrowheads="1"/>
          </p:cNvSpPr>
          <p:nvPr/>
        </p:nvSpPr>
        <p:spPr bwMode="auto">
          <a:xfrm>
            <a:off x="845661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2191" name="Shape 88"/>
          <p:cNvSpPr>
            <a:spLocks noChangeArrowheads="1"/>
          </p:cNvSpPr>
          <p:nvPr/>
        </p:nvSpPr>
        <p:spPr bwMode="auto">
          <a:xfrm>
            <a:off x="845661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2192" name="Shape 89"/>
          <p:cNvSpPr>
            <a:spLocks noChangeArrowheads="1"/>
          </p:cNvSpPr>
          <p:nvPr/>
        </p:nvSpPr>
        <p:spPr bwMode="auto">
          <a:xfrm>
            <a:off x="845661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2193" name="Shape 90"/>
          <p:cNvSpPr>
            <a:spLocks noChangeArrowheads="1"/>
          </p:cNvSpPr>
          <p:nvPr/>
        </p:nvSpPr>
        <p:spPr bwMode="auto">
          <a:xfrm>
            <a:off x="845661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2194" name="Shape 91"/>
          <p:cNvCxnSpPr>
            <a:cxnSpLocks noChangeShapeType="1"/>
            <a:endCxn id="92190" idx="1"/>
          </p:cNvCxnSpPr>
          <p:nvPr/>
        </p:nvCxnSpPr>
        <p:spPr bwMode="auto">
          <a:xfrm>
            <a:off x="812006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195" name="Shape 93"/>
          <p:cNvCxnSpPr>
            <a:cxnSpLocks noChangeShapeType="1"/>
            <a:endCxn id="92191" idx="1"/>
          </p:cNvCxnSpPr>
          <p:nvPr/>
        </p:nvCxnSpPr>
        <p:spPr bwMode="auto">
          <a:xfrm>
            <a:off x="812006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196" name="Shape 95"/>
          <p:cNvCxnSpPr>
            <a:cxnSpLocks noChangeShapeType="1"/>
            <a:endCxn id="92192" idx="1"/>
          </p:cNvCxnSpPr>
          <p:nvPr/>
        </p:nvCxnSpPr>
        <p:spPr bwMode="auto">
          <a:xfrm>
            <a:off x="812006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197" name="Shape 97"/>
          <p:cNvCxnSpPr>
            <a:cxnSpLocks noChangeShapeType="1"/>
            <a:endCxn id="92193" idx="1"/>
          </p:cNvCxnSpPr>
          <p:nvPr/>
        </p:nvCxnSpPr>
        <p:spPr bwMode="auto">
          <a:xfrm>
            <a:off x="812006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2198" name="Shape 99"/>
          <p:cNvSpPr>
            <a:spLocks noChangeArrowheads="1"/>
          </p:cNvSpPr>
          <p:nvPr/>
        </p:nvSpPr>
        <p:spPr bwMode="auto">
          <a:xfrm>
            <a:off x="9666288" y="1449388"/>
            <a:ext cx="930275" cy="4302125"/>
          </a:xfrm>
          <a:prstGeom prst="rect">
            <a:avLst/>
          </a:prstGeom>
          <a:solidFill>
            <a:srgbClr val="FFE599"/>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2199" name="Shape 100"/>
          <p:cNvSpPr>
            <a:spLocks noChangeArrowheads="1"/>
          </p:cNvSpPr>
          <p:nvPr/>
        </p:nvSpPr>
        <p:spPr bwMode="auto">
          <a:xfrm>
            <a:off x="969486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2200" name="Shape 101"/>
          <p:cNvSpPr>
            <a:spLocks noChangeArrowheads="1"/>
          </p:cNvSpPr>
          <p:nvPr/>
        </p:nvSpPr>
        <p:spPr bwMode="auto">
          <a:xfrm>
            <a:off x="969486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2201" name="Shape 102"/>
          <p:cNvSpPr>
            <a:spLocks noChangeArrowheads="1"/>
          </p:cNvSpPr>
          <p:nvPr/>
        </p:nvSpPr>
        <p:spPr bwMode="auto">
          <a:xfrm>
            <a:off x="969486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2202" name="Shape 103"/>
          <p:cNvSpPr>
            <a:spLocks noChangeArrowheads="1"/>
          </p:cNvSpPr>
          <p:nvPr/>
        </p:nvSpPr>
        <p:spPr bwMode="auto">
          <a:xfrm>
            <a:off x="969486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2203" name="Shape 104"/>
          <p:cNvCxnSpPr>
            <a:cxnSpLocks noChangeShapeType="1"/>
            <a:endCxn id="92199" idx="1"/>
          </p:cNvCxnSpPr>
          <p:nvPr/>
        </p:nvCxnSpPr>
        <p:spPr bwMode="auto">
          <a:xfrm>
            <a:off x="935831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204" name="Shape 106"/>
          <p:cNvCxnSpPr>
            <a:cxnSpLocks noChangeShapeType="1"/>
            <a:endCxn id="92200" idx="1"/>
          </p:cNvCxnSpPr>
          <p:nvPr/>
        </p:nvCxnSpPr>
        <p:spPr bwMode="auto">
          <a:xfrm>
            <a:off x="935831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205" name="Shape 108"/>
          <p:cNvCxnSpPr>
            <a:cxnSpLocks noChangeShapeType="1"/>
            <a:endCxn id="92201" idx="1"/>
          </p:cNvCxnSpPr>
          <p:nvPr/>
        </p:nvCxnSpPr>
        <p:spPr bwMode="auto">
          <a:xfrm>
            <a:off x="935831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206" name="Shape 110"/>
          <p:cNvCxnSpPr>
            <a:cxnSpLocks noChangeShapeType="1"/>
            <a:endCxn id="92202" idx="1"/>
          </p:cNvCxnSpPr>
          <p:nvPr/>
        </p:nvCxnSpPr>
        <p:spPr bwMode="auto">
          <a:xfrm>
            <a:off x="935831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2207" name="Shape 112"/>
          <p:cNvSpPr>
            <a:spLocks noChangeArrowheads="1"/>
          </p:cNvSpPr>
          <p:nvPr/>
        </p:nvSpPr>
        <p:spPr bwMode="auto">
          <a:xfrm>
            <a:off x="10904538" y="1449388"/>
            <a:ext cx="930275" cy="4302125"/>
          </a:xfrm>
          <a:prstGeom prst="rect">
            <a:avLst/>
          </a:prstGeom>
          <a:solidFill>
            <a:srgbClr val="FFE599"/>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2208" name="Shape 113"/>
          <p:cNvSpPr>
            <a:spLocks noChangeArrowheads="1"/>
          </p:cNvSpPr>
          <p:nvPr/>
        </p:nvSpPr>
        <p:spPr bwMode="auto">
          <a:xfrm>
            <a:off x="1093311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2209" name="Shape 114"/>
          <p:cNvSpPr>
            <a:spLocks noChangeArrowheads="1"/>
          </p:cNvSpPr>
          <p:nvPr/>
        </p:nvSpPr>
        <p:spPr bwMode="auto">
          <a:xfrm>
            <a:off x="1093311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2210" name="Shape 115"/>
          <p:cNvSpPr>
            <a:spLocks noChangeArrowheads="1"/>
          </p:cNvSpPr>
          <p:nvPr/>
        </p:nvSpPr>
        <p:spPr bwMode="auto">
          <a:xfrm>
            <a:off x="1093311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2211" name="Shape 116"/>
          <p:cNvSpPr>
            <a:spLocks noChangeArrowheads="1"/>
          </p:cNvSpPr>
          <p:nvPr/>
        </p:nvSpPr>
        <p:spPr bwMode="auto">
          <a:xfrm>
            <a:off x="1093311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2212" name="Shape 117"/>
          <p:cNvCxnSpPr>
            <a:cxnSpLocks noChangeShapeType="1"/>
            <a:endCxn id="92208" idx="1"/>
          </p:cNvCxnSpPr>
          <p:nvPr/>
        </p:nvCxnSpPr>
        <p:spPr bwMode="auto">
          <a:xfrm>
            <a:off x="1059656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213" name="Shape 119"/>
          <p:cNvCxnSpPr>
            <a:cxnSpLocks noChangeShapeType="1"/>
            <a:endCxn id="92209" idx="1"/>
          </p:cNvCxnSpPr>
          <p:nvPr/>
        </p:nvCxnSpPr>
        <p:spPr bwMode="auto">
          <a:xfrm>
            <a:off x="1059656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214" name="Shape 121"/>
          <p:cNvCxnSpPr>
            <a:cxnSpLocks noChangeShapeType="1"/>
            <a:endCxn id="92210" idx="1"/>
          </p:cNvCxnSpPr>
          <p:nvPr/>
        </p:nvCxnSpPr>
        <p:spPr bwMode="auto">
          <a:xfrm>
            <a:off x="1059656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2215" name="Shape 123"/>
          <p:cNvCxnSpPr>
            <a:cxnSpLocks noChangeShapeType="1"/>
            <a:endCxn id="92211" idx="1"/>
          </p:cNvCxnSpPr>
          <p:nvPr/>
        </p:nvCxnSpPr>
        <p:spPr bwMode="auto">
          <a:xfrm>
            <a:off x="1059656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2216" name="Shape 125"/>
          <p:cNvSpPr txBox="1">
            <a:spLocks noChangeArrowheads="1"/>
          </p:cNvSpPr>
          <p:nvPr/>
        </p:nvSpPr>
        <p:spPr bwMode="auto">
          <a:xfrm>
            <a:off x="4738688"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RDD0</a:t>
            </a:r>
          </a:p>
          <a:p>
            <a:endParaRPr lang="en-US" altLang="en-US" sz="1900"/>
          </a:p>
        </p:txBody>
      </p:sp>
      <p:sp>
        <p:nvSpPr>
          <p:cNvPr id="92217" name="Shape 126"/>
          <p:cNvSpPr txBox="1">
            <a:spLocks noChangeArrowheads="1"/>
          </p:cNvSpPr>
          <p:nvPr/>
        </p:nvSpPr>
        <p:spPr bwMode="auto">
          <a:xfrm>
            <a:off x="5964238"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RDD1</a:t>
            </a:r>
          </a:p>
          <a:p>
            <a:endParaRPr lang="en-US" altLang="en-US" sz="1900"/>
          </a:p>
        </p:txBody>
      </p:sp>
      <p:sp>
        <p:nvSpPr>
          <p:cNvPr id="92218" name="Shape 127"/>
          <p:cNvSpPr txBox="1">
            <a:spLocks noChangeArrowheads="1"/>
          </p:cNvSpPr>
          <p:nvPr/>
        </p:nvSpPr>
        <p:spPr bwMode="auto">
          <a:xfrm>
            <a:off x="7196138"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RDD2</a:t>
            </a:r>
          </a:p>
          <a:p>
            <a:endParaRPr lang="en-US" altLang="en-US" sz="1900"/>
          </a:p>
        </p:txBody>
      </p:sp>
      <p:sp>
        <p:nvSpPr>
          <p:cNvPr id="92219" name="Shape 128"/>
          <p:cNvSpPr txBox="1">
            <a:spLocks noChangeArrowheads="1"/>
          </p:cNvSpPr>
          <p:nvPr/>
        </p:nvSpPr>
        <p:spPr bwMode="auto">
          <a:xfrm>
            <a:off x="8448675"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RDD3</a:t>
            </a:r>
          </a:p>
          <a:p>
            <a:endParaRPr lang="en-US" altLang="en-US" sz="1900"/>
          </a:p>
        </p:txBody>
      </p:sp>
      <p:sp>
        <p:nvSpPr>
          <p:cNvPr id="92220" name="Shape 129"/>
          <p:cNvSpPr txBox="1">
            <a:spLocks noChangeArrowheads="1"/>
          </p:cNvSpPr>
          <p:nvPr/>
        </p:nvSpPr>
        <p:spPr bwMode="auto">
          <a:xfrm>
            <a:off x="9675813" y="5349875"/>
            <a:ext cx="10366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RDD4</a:t>
            </a:r>
          </a:p>
          <a:p>
            <a:endParaRPr lang="en-US" altLang="en-US" sz="1900"/>
          </a:p>
        </p:txBody>
      </p:sp>
      <p:sp>
        <p:nvSpPr>
          <p:cNvPr id="92221" name="Shape 130"/>
          <p:cNvSpPr txBox="1">
            <a:spLocks noChangeArrowheads="1"/>
          </p:cNvSpPr>
          <p:nvPr/>
        </p:nvSpPr>
        <p:spPr bwMode="auto">
          <a:xfrm>
            <a:off x="10933113"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HDFS</a:t>
            </a:r>
          </a:p>
        </p:txBody>
      </p:sp>
      <p:sp>
        <p:nvSpPr>
          <p:cNvPr id="92222" name="Shape 144"/>
          <p:cNvSpPr txBox="1">
            <a:spLocks/>
          </p:cNvSpPr>
          <p:nvPr/>
        </p:nvSpPr>
        <p:spPr bwMode="auto">
          <a:xfrm>
            <a:off x="163513" y="1550988"/>
            <a:ext cx="4575175"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21894" tIns="121894" rIns="121894" bIns="121894"/>
          <a:lstStyle>
            <a:lvl1pPr marL="342900" indent="-342900"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buFont typeface="Arial" pitchFamily="34" charset="0"/>
              <a:buNone/>
            </a:pPr>
            <a:r>
              <a:rPr lang="en-US" altLang="en-US">
                <a:solidFill>
                  <a:srgbClr val="595959"/>
                </a:solidFill>
                <a:latin typeface="Arial" pitchFamily="34" charset="0"/>
                <a:sym typeface="Arial" pitchFamily="34" charset="0"/>
              </a:rPr>
              <a:t>sc.textFile(hdfsPath)</a:t>
            </a:r>
          </a:p>
          <a:p>
            <a:pPr>
              <a:buFont typeface="Arial" pitchFamily="34" charset="0"/>
              <a:buNone/>
            </a:pPr>
            <a:r>
              <a:rPr lang="en-US" altLang="en-US">
                <a:solidFill>
                  <a:srgbClr val="595959"/>
                </a:solidFill>
                <a:latin typeface="Arial" pitchFamily="34" charset="0"/>
                <a:sym typeface="Arial" pitchFamily="34" charset="0"/>
              </a:rPr>
              <a:t>    .map(parseInput)</a:t>
            </a:r>
          </a:p>
          <a:p>
            <a:pPr>
              <a:buFont typeface="Arial" pitchFamily="34" charset="0"/>
              <a:buNone/>
            </a:pPr>
            <a:r>
              <a:rPr lang="en-US" altLang="en-US">
                <a:solidFill>
                  <a:srgbClr val="595959"/>
                </a:solidFill>
                <a:latin typeface="Arial" pitchFamily="34" charset="0"/>
                <a:sym typeface="Arial" pitchFamily="34" charset="0"/>
              </a:rPr>
              <a:t>    .filter(subThreshold)</a:t>
            </a:r>
          </a:p>
          <a:p>
            <a:pPr>
              <a:buFont typeface="Arial" pitchFamily="34" charset="0"/>
              <a:buNone/>
            </a:pPr>
            <a:r>
              <a:rPr lang="en-US" altLang="en-US">
                <a:solidFill>
                  <a:srgbClr val="595959"/>
                </a:solidFill>
                <a:latin typeface="Arial" pitchFamily="34" charset="0"/>
                <a:sym typeface="Arial" pitchFamily="34" charset="0"/>
              </a:rPr>
              <a:t>    .reduceByKey(tallyCount)</a:t>
            </a:r>
          </a:p>
          <a:p>
            <a:pPr>
              <a:buFont typeface="Arial" pitchFamily="34" charset="0"/>
              <a:buNone/>
            </a:pPr>
            <a:r>
              <a:rPr lang="en-US" altLang="en-US">
                <a:solidFill>
                  <a:srgbClr val="595959"/>
                </a:solidFill>
                <a:latin typeface="Arial" pitchFamily="34" charset="0"/>
                <a:sym typeface="Arial" pitchFamily="34" charset="0"/>
              </a:rPr>
              <a:t>    .map(formatOutput)</a:t>
            </a:r>
          </a:p>
          <a:p>
            <a:pPr>
              <a:buFont typeface="Arial" pitchFamily="34" charset="0"/>
              <a:buNone/>
            </a:pPr>
            <a:r>
              <a:rPr lang="en-US" altLang="en-US">
                <a:solidFill>
                  <a:srgbClr val="595959"/>
                </a:solidFill>
                <a:latin typeface="Arial" pitchFamily="34" charset="0"/>
                <a:sym typeface="Arial" pitchFamily="34" charset="0"/>
              </a:rPr>
              <a:t>    .saveAsTextFile(outPath)</a:t>
            </a:r>
          </a:p>
        </p:txBody>
      </p:sp>
      <p:sp>
        <p:nvSpPr>
          <p:cNvPr id="92223" name="Rectangle 2"/>
          <p:cNvSpPr>
            <a:spLocks noGrp="1"/>
          </p:cNvSpPr>
          <p:nvPr>
            <p:ph type="title"/>
          </p:nvPr>
        </p:nvSpPr>
        <p:spPr>
          <a:xfrm>
            <a:off x="1668463" y="365125"/>
            <a:ext cx="10218737" cy="969963"/>
          </a:xfrm>
        </p:spPr>
        <p:txBody>
          <a:bodyPr/>
          <a:lstStyle/>
          <a:p>
            <a:pPr eaLnBrk="1" hangingPunct="1"/>
            <a:r>
              <a:rPr lang="en-US" altLang="en-US" smtClean="0">
                <a:sym typeface="Wingdings" pitchFamily="2" charset="2"/>
              </a:rPr>
              <a:t>Spark: A Different Way to Look at a Dataflow </a:t>
            </a:r>
            <a:endParaRPr lang="en-US" altLang="en-US" smtClean="0"/>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hape 135"/>
          <p:cNvSpPr>
            <a:spLocks noChangeArrowheads="1"/>
          </p:cNvSpPr>
          <p:nvPr/>
        </p:nvSpPr>
        <p:spPr bwMode="auto">
          <a:xfrm>
            <a:off x="8280400" y="1066800"/>
            <a:ext cx="3700463" cy="4838700"/>
          </a:xfrm>
          <a:prstGeom prst="roundRect">
            <a:avLst>
              <a:gd name="adj" fmla="val 16667"/>
            </a:avLst>
          </a:prstGeom>
          <a:solidFill>
            <a:srgbClr val="B6D7A8"/>
          </a:solidFill>
          <a:ln w="19050">
            <a:solidFill>
              <a:schemeClr val="tx2"/>
            </a:solidFill>
            <a:prstDash val="dot"/>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4210" name="Shape 136"/>
          <p:cNvSpPr>
            <a:spLocks noChangeArrowheads="1"/>
          </p:cNvSpPr>
          <p:nvPr/>
        </p:nvSpPr>
        <p:spPr bwMode="auto">
          <a:xfrm>
            <a:off x="4270375" y="1077913"/>
            <a:ext cx="3700463" cy="4838700"/>
          </a:xfrm>
          <a:prstGeom prst="roundRect">
            <a:avLst>
              <a:gd name="adj" fmla="val 16667"/>
            </a:avLst>
          </a:prstGeom>
          <a:solidFill>
            <a:srgbClr val="B6D7A8"/>
          </a:solidFill>
          <a:ln w="19050">
            <a:solidFill>
              <a:schemeClr val="tx2"/>
            </a:solidFill>
            <a:prstDash val="dot"/>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4211" name="Shape 137"/>
          <p:cNvSpPr>
            <a:spLocks noChangeArrowheads="1"/>
          </p:cNvSpPr>
          <p:nvPr/>
        </p:nvSpPr>
        <p:spPr bwMode="auto">
          <a:xfrm>
            <a:off x="10904538" y="1425575"/>
            <a:ext cx="930275" cy="4300538"/>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4212" name="Shape 138"/>
          <p:cNvSpPr>
            <a:spLocks noChangeArrowheads="1"/>
          </p:cNvSpPr>
          <p:nvPr/>
        </p:nvSpPr>
        <p:spPr bwMode="auto">
          <a:xfrm>
            <a:off x="5699125" y="1435100"/>
            <a:ext cx="931863"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4213" name="Shape 139"/>
          <p:cNvSpPr>
            <a:spLocks noChangeArrowheads="1"/>
          </p:cNvSpPr>
          <p:nvPr/>
        </p:nvSpPr>
        <p:spPr bwMode="auto">
          <a:xfrm>
            <a:off x="4489450" y="1435100"/>
            <a:ext cx="931863"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4214" name="Shape 140"/>
          <p:cNvSpPr>
            <a:spLocks noChangeArrowheads="1"/>
          </p:cNvSpPr>
          <p:nvPr/>
        </p:nvSpPr>
        <p:spPr bwMode="auto">
          <a:xfrm>
            <a:off x="6937375" y="1435100"/>
            <a:ext cx="931863"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4215" name="Shape 141"/>
          <p:cNvSpPr>
            <a:spLocks noChangeArrowheads="1"/>
          </p:cNvSpPr>
          <p:nvPr/>
        </p:nvSpPr>
        <p:spPr bwMode="auto">
          <a:xfrm>
            <a:off x="8428038" y="1425575"/>
            <a:ext cx="930275" cy="4300538"/>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4216" name="Shape 142"/>
          <p:cNvSpPr>
            <a:spLocks noChangeArrowheads="1"/>
          </p:cNvSpPr>
          <p:nvPr/>
        </p:nvSpPr>
        <p:spPr bwMode="auto">
          <a:xfrm>
            <a:off x="9666288" y="1425575"/>
            <a:ext cx="930275" cy="4300538"/>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4217" name="Shape 144"/>
          <p:cNvSpPr>
            <a:spLocks noGrp="1"/>
          </p:cNvSpPr>
          <p:nvPr>
            <p:ph type="body" idx="1"/>
          </p:nvPr>
        </p:nvSpPr>
        <p:spPr>
          <a:xfrm>
            <a:off x="114300" y="1703388"/>
            <a:ext cx="4508500" cy="4919662"/>
          </a:xfrm>
        </p:spPr>
        <p:txBody>
          <a:bodyPr lIns="121894" tIns="121894" rIns="121894" bIns="121894"/>
          <a:lstStyle/>
          <a:p>
            <a:pPr eaLnBrk="1" hangingPunct="1">
              <a:spcBef>
                <a:spcPct val="0"/>
              </a:spcBef>
              <a:buFont typeface="Wingdings 3" pitchFamily="18" charset="2"/>
              <a:buNone/>
            </a:pPr>
            <a:r>
              <a:rPr lang="en-US" altLang="en-US" sz="2400" smtClean="0"/>
              <a:t>sc.textFile(hdfsPath)</a:t>
            </a:r>
          </a:p>
          <a:p>
            <a:pPr eaLnBrk="1" hangingPunct="1">
              <a:spcBef>
                <a:spcPct val="0"/>
              </a:spcBef>
              <a:buFont typeface="Wingdings 3" pitchFamily="18" charset="2"/>
              <a:buNone/>
            </a:pPr>
            <a:r>
              <a:rPr lang="en-US" altLang="en-US" sz="2400" smtClean="0"/>
              <a:t>    .map(parseInput)</a:t>
            </a:r>
          </a:p>
          <a:p>
            <a:pPr eaLnBrk="1" hangingPunct="1">
              <a:spcBef>
                <a:spcPct val="0"/>
              </a:spcBef>
              <a:buFont typeface="Wingdings 3" pitchFamily="18" charset="2"/>
              <a:buNone/>
            </a:pPr>
            <a:r>
              <a:rPr lang="en-US" altLang="en-US" sz="2400" smtClean="0"/>
              <a:t>    .filter(subThreshold)</a:t>
            </a:r>
          </a:p>
          <a:p>
            <a:pPr eaLnBrk="1" hangingPunct="1">
              <a:spcBef>
                <a:spcPct val="0"/>
              </a:spcBef>
              <a:buFont typeface="Wingdings 3" pitchFamily="18" charset="2"/>
              <a:buNone/>
            </a:pPr>
            <a:r>
              <a:rPr lang="en-US" altLang="en-US" sz="2400" smtClean="0"/>
              <a:t>    .reduceByKey(tallyCount)</a:t>
            </a:r>
          </a:p>
          <a:p>
            <a:pPr eaLnBrk="1" hangingPunct="1">
              <a:spcBef>
                <a:spcPct val="0"/>
              </a:spcBef>
              <a:buFont typeface="Wingdings 3" pitchFamily="18" charset="2"/>
              <a:buNone/>
            </a:pPr>
            <a:r>
              <a:rPr lang="en-US" altLang="en-US" sz="2400" smtClean="0"/>
              <a:t>    .map(formatOutput)</a:t>
            </a:r>
          </a:p>
          <a:p>
            <a:pPr eaLnBrk="1" hangingPunct="1">
              <a:spcBef>
                <a:spcPct val="0"/>
              </a:spcBef>
              <a:buFont typeface="Wingdings 3" pitchFamily="18" charset="2"/>
              <a:buNone/>
            </a:pPr>
            <a:r>
              <a:rPr lang="en-US" altLang="en-US" sz="2400" smtClean="0"/>
              <a:t>    .saveAsTextFile(outPath)</a:t>
            </a:r>
          </a:p>
        </p:txBody>
      </p:sp>
      <p:sp>
        <p:nvSpPr>
          <p:cNvPr id="94218" name="Shape 145"/>
          <p:cNvSpPr>
            <a:spLocks noChangeArrowheads="1"/>
          </p:cNvSpPr>
          <p:nvPr/>
        </p:nvSpPr>
        <p:spPr bwMode="auto">
          <a:xfrm>
            <a:off x="4518025" y="1703388"/>
            <a:ext cx="874713" cy="677862"/>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4219" name="Shape 146"/>
          <p:cNvSpPr>
            <a:spLocks noChangeArrowheads="1"/>
          </p:cNvSpPr>
          <p:nvPr/>
        </p:nvSpPr>
        <p:spPr bwMode="auto">
          <a:xfrm>
            <a:off x="4518025" y="2576513"/>
            <a:ext cx="874713"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4220" name="Shape 147"/>
          <p:cNvSpPr>
            <a:spLocks noChangeArrowheads="1"/>
          </p:cNvSpPr>
          <p:nvPr/>
        </p:nvSpPr>
        <p:spPr bwMode="auto">
          <a:xfrm>
            <a:off x="4518025" y="3451225"/>
            <a:ext cx="874713"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4221" name="Shape 148"/>
          <p:cNvSpPr>
            <a:spLocks noChangeArrowheads="1"/>
          </p:cNvSpPr>
          <p:nvPr/>
        </p:nvSpPr>
        <p:spPr bwMode="auto">
          <a:xfrm>
            <a:off x="4518025" y="4324350"/>
            <a:ext cx="874713" cy="677863"/>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sp>
        <p:nvSpPr>
          <p:cNvPr id="94222" name="Shape 149"/>
          <p:cNvSpPr>
            <a:spLocks noChangeArrowheads="1"/>
          </p:cNvSpPr>
          <p:nvPr/>
        </p:nvSpPr>
        <p:spPr bwMode="auto">
          <a:xfrm>
            <a:off x="5727700" y="1703388"/>
            <a:ext cx="874713" cy="677862"/>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4223" name="Shape 150"/>
          <p:cNvSpPr>
            <a:spLocks noChangeArrowheads="1"/>
          </p:cNvSpPr>
          <p:nvPr/>
        </p:nvSpPr>
        <p:spPr bwMode="auto">
          <a:xfrm>
            <a:off x="5727700" y="2576513"/>
            <a:ext cx="874713"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4224" name="Shape 151"/>
          <p:cNvSpPr>
            <a:spLocks noChangeArrowheads="1"/>
          </p:cNvSpPr>
          <p:nvPr/>
        </p:nvSpPr>
        <p:spPr bwMode="auto">
          <a:xfrm>
            <a:off x="5727700" y="3451225"/>
            <a:ext cx="874713"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4225" name="Shape 152"/>
          <p:cNvSpPr>
            <a:spLocks noChangeArrowheads="1"/>
          </p:cNvSpPr>
          <p:nvPr/>
        </p:nvSpPr>
        <p:spPr bwMode="auto">
          <a:xfrm>
            <a:off x="5727700" y="4324350"/>
            <a:ext cx="874713" cy="677863"/>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4226" name="Shape 153"/>
          <p:cNvCxnSpPr>
            <a:cxnSpLocks noChangeShapeType="1"/>
            <a:stCxn id="94218" idx="3"/>
            <a:endCxn id="94222" idx="1"/>
          </p:cNvCxnSpPr>
          <p:nvPr/>
        </p:nvCxnSpPr>
        <p:spPr bwMode="auto">
          <a:xfrm>
            <a:off x="5392738" y="2043113"/>
            <a:ext cx="334962"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27" name="Shape 154"/>
          <p:cNvCxnSpPr>
            <a:cxnSpLocks noChangeShapeType="1"/>
            <a:stCxn id="94219" idx="3"/>
            <a:endCxn id="94223" idx="1"/>
          </p:cNvCxnSpPr>
          <p:nvPr/>
        </p:nvCxnSpPr>
        <p:spPr bwMode="auto">
          <a:xfrm>
            <a:off x="5392738" y="2914650"/>
            <a:ext cx="334962"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28" name="Shape 155"/>
          <p:cNvCxnSpPr>
            <a:cxnSpLocks noChangeShapeType="1"/>
            <a:stCxn id="94220" idx="3"/>
            <a:endCxn id="94224" idx="1"/>
          </p:cNvCxnSpPr>
          <p:nvPr/>
        </p:nvCxnSpPr>
        <p:spPr bwMode="auto">
          <a:xfrm>
            <a:off x="5392738" y="3789363"/>
            <a:ext cx="334962"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29" name="Shape 156"/>
          <p:cNvCxnSpPr>
            <a:cxnSpLocks noChangeShapeType="1"/>
            <a:stCxn id="94221" idx="3"/>
            <a:endCxn id="94225" idx="1"/>
          </p:cNvCxnSpPr>
          <p:nvPr/>
        </p:nvCxnSpPr>
        <p:spPr bwMode="auto">
          <a:xfrm>
            <a:off x="5392738" y="4664075"/>
            <a:ext cx="334962"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4230" name="Shape 157"/>
          <p:cNvSpPr txBox="1">
            <a:spLocks noChangeArrowheads="1"/>
          </p:cNvSpPr>
          <p:nvPr/>
        </p:nvSpPr>
        <p:spPr bwMode="auto">
          <a:xfrm>
            <a:off x="5281613" y="5811838"/>
            <a:ext cx="103505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map</a:t>
            </a:r>
          </a:p>
        </p:txBody>
      </p:sp>
      <p:sp>
        <p:nvSpPr>
          <p:cNvPr id="94231" name="Shape 158"/>
          <p:cNvSpPr txBox="1">
            <a:spLocks noChangeArrowheads="1"/>
          </p:cNvSpPr>
          <p:nvPr/>
        </p:nvSpPr>
        <p:spPr bwMode="auto">
          <a:xfrm>
            <a:off x="6357938" y="5821363"/>
            <a:ext cx="10366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filter</a:t>
            </a:r>
          </a:p>
        </p:txBody>
      </p:sp>
      <p:sp>
        <p:nvSpPr>
          <p:cNvPr id="94232" name="Shape 159"/>
          <p:cNvSpPr txBox="1">
            <a:spLocks noChangeArrowheads="1"/>
          </p:cNvSpPr>
          <p:nvPr/>
        </p:nvSpPr>
        <p:spPr bwMode="auto">
          <a:xfrm>
            <a:off x="7215188" y="5795963"/>
            <a:ext cx="1822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reduceBykey</a:t>
            </a:r>
          </a:p>
        </p:txBody>
      </p:sp>
      <p:sp>
        <p:nvSpPr>
          <p:cNvPr id="94233" name="Shape 160"/>
          <p:cNvSpPr txBox="1">
            <a:spLocks noChangeArrowheads="1"/>
          </p:cNvSpPr>
          <p:nvPr/>
        </p:nvSpPr>
        <p:spPr bwMode="auto">
          <a:xfrm>
            <a:off x="9197975" y="5811838"/>
            <a:ext cx="16383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map</a:t>
            </a:r>
          </a:p>
        </p:txBody>
      </p:sp>
      <p:sp>
        <p:nvSpPr>
          <p:cNvPr id="94234" name="Shape 161"/>
          <p:cNvSpPr txBox="1">
            <a:spLocks noChangeArrowheads="1"/>
          </p:cNvSpPr>
          <p:nvPr/>
        </p:nvSpPr>
        <p:spPr bwMode="auto">
          <a:xfrm>
            <a:off x="9932988" y="5800725"/>
            <a:ext cx="2052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saveAsTextFile</a:t>
            </a:r>
          </a:p>
        </p:txBody>
      </p:sp>
      <p:sp>
        <p:nvSpPr>
          <p:cNvPr id="94235" name="Shape 162"/>
          <p:cNvSpPr>
            <a:spLocks noChangeArrowheads="1"/>
          </p:cNvSpPr>
          <p:nvPr/>
        </p:nvSpPr>
        <p:spPr bwMode="auto">
          <a:xfrm>
            <a:off x="6965950" y="1703388"/>
            <a:ext cx="874713" cy="677862"/>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4236" name="Shape 163"/>
          <p:cNvSpPr>
            <a:spLocks noChangeArrowheads="1"/>
          </p:cNvSpPr>
          <p:nvPr/>
        </p:nvSpPr>
        <p:spPr bwMode="auto">
          <a:xfrm>
            <a:off x="6965950" y="2576513"/>
            <a:ext cx="874713"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4237" name="Shape 164"/>
          <p:cNvSpPr>
            <a:spLocks noChangeArrowheads="1"/>
          </p:cNvSpPr>
          <p:nvPr/>
        </p:nvSpPr>
        <p:spPr bwMode="auto">
          <a:xfrm>
            <a:off x="6965950" y="3451225"/>
            <a:ext cx="874713"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4238" name="Shape 165"/>
          <p:cNvSpPr>
            <a:spLocks noChangeArrowheads="1"/>
          </p:cNvSpPr>
          <p:nvPr/>
        </p:nvSpPr>
        <p:spPr bwMode="auto">
          <a:xfrm>
            <a:off x="6965950" y="4324350"/>
            <a:ext cx="874713" cy="677863"/>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4239" name="Shape 166"/>
          <p:cNvCxnSpPr>
            <a:cxnSpLocks noChangeShapeType="1"/>
            <a:endCxn id="94235" idx="1"/>
          </p:cNvCxnSpPr>
          <p:nvPr/>
        </p:nvCxnSpPr>
        <p:spPr bwMode="auto">
          <a:xfrm>
            <a:off x="6630988" y="2043113"/>
            <a:ext cx="334962"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40" name="Shape 168"/>
          <p:cNvCxnSpPr>
            <a:cxnSpLocks noChangeShapeType="1"/>
            <a:endCxn id="94236" idx="1"/>
          </p:cNvCxnSpPr>
          <p:nvPr/>
        </p:nvCxnSpPr>
        <p:spPr bwMode="auto">
          <a:xfrm>
            <a:off x="6630988" y="2914650"/>
            <a:ext cx="334962"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41" name="Shape 170"/>
          <p:cNvCxnSpPr>
            <a:cxnSpLocks noChangeShapeType="1"/>
            <a:endCxn id="94237" idx="1"/>
          </p:cNvCxnSpPr>
          <p:nvPr/>
        </p:nvCxnSpPr>
        <p:spPr bwMode="auto">
          <a:xfrm>
            <a:off x="6630988" y="3789363"/>
            <a:ext cx="334962"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42" name="Shape 172"/>
          <p:cNvCxnSpPr>
            <a:cxnSpLocks noChangeShapeType="1"/>
            <a:endCxn id="94238" idx="1"/>
          </p:cNvCxnSpPr>
          <p:nvPr/>
        </p:nvCxnSpPr>
        <p:spPr bwMode="auto">
          <a:xfrm>
            <a:off x="6630988" y="4664075"/>
            <a:ext cx="334962"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4243" name="Shape 174"/>
          <p:cNvSpPr>
            <a:spLocks noChangeArrowheads="1"/>
          </p:cNvSpPr>
          <p:nvPr/>
        </p:nvSpPr>
        <p:spPr bwMode="auto">
          <a:xfrm>
            <a:off x="8456613" y="1693863"/>
            <a:ext cx="873125" cy="677862"/>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4244" name="Shape 175"/>
          <p:cNvSpPr>
            <a:spLocks noChangeArrowheads="1"/>
          </p:cNvSpPr>
          <p:nvPr/>
        </p:nvSpPr>
        <p:spPr bwMode="auto">
          <a:xfrm>
            <a:off x="8456613" y="2566988"/>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4245" name="Shape 176"/>
          <p:cNvSpPr>
            <a:spLocks noChangeArrowheads="1"/>
          </p:cNvSpPr>
          <p:nvPr/>
        </p:nvSpPr>
        <p:spPr bwMode="auto">
          <a:xfrm>
            <a:off x="8456613" y="3440113"/>
            <a:ext cx="873125" cy="677862"/>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4246" name="Shape 177"/>
          <p:cNvSpPr>
            <a:spLocks noChangeArrowheads="1"/>
          </p:cNvSpPr>
          <p:nvPr/>
        </p:nvSpPr>
        <p:spPr bwMode="auto">
          <a:xfrm>
            <a:off x="8456613" y="4314825"/>
            <a:ext cx="873125" cy="677863"/>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4247" name="Shape 178"/>
          <p:cNvCxnSpPr>
            <a:cxnSpLocks noChangeShapeType="1"/>
            <a:stCxn id="94235" idx="3"/>
            <a:endCxn id="94243" idx="1"/>
          </p:cNvCxnSpPr>
          <p:nvPr/>
        </p:nvCxnSpPr>
        <p:spPr bwMode="auto">
          <a:xfrm rot="10800000" flipH="1">
            <a:off x="7840663" y="2033588"/>
            <a:ext cx="615950" cy="952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48" name="Shape 179"/>
          <p:cNvCxnSpPr>
            <a:cxnSpLocks noChangeShapeType="1"/>
            <a:stCxn id="94236" idx="3"/>
            <a:endCxn id="94244" idx="1"/>
          </p:cNvCxnSpPr>
          <p:nvPr/>
        </p:nvCxnSpPr>
        <p:spPr bwMode="auto">
          <a:xfrm rot="10800000" flipH="1">
            <a:off x="7840663" y="2905125"/>
            <a:ext cx="615950" cy="952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49" name="Shape 180"/>
          <p:cNvCxnSpPr>
            <a:cxnSpLocks noChangeShapeType="1"/>
            <a:stCxn id="94237" idx="3"/>
            <a:endCxn id="94245" idx="1"/>
          </p:cNvCxnSpPr>
          <p:nvPr/>
        </p:nvCxnSpPr>
        <p:spPr bwMode="auto">
          <a:xfrm rot="10800000" flipH="1">
            <a:off x="7840663" y="3779838"/>
            <a:ext cx="615950" cy="952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50" name="Shape 181"/>
          <p:cNvCxnSpPr>
            <a:cxnSpLocks noChangeShapeType="1"/>
            <a:stCxn id="94238" idx="3"/>
            <a:endCxn id="94246" idx="1"/>
          </p:cNvCxnSpPr>
          <p:nvPr/>
        </p:nvCxnSpPr>
        <p:spPr bwMode="auto">
          <a:xfrm rot="10800000" flipH="1">
            <a:off x="7840663" y="4654550"/>
            <a:ext cx="615950" cy="952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4251" name="Shape 182"/>
          <p:cNvSpPr>
            <a:spLocks noChangeArrowheads="1"/>
          </p:cNvSpPr>
          <p:nvPr/>
        </p:nvSpPr>
        <p:spPr bwMode="auto">
          <a:xfrm>
            <a:off x="9694863" y="1693863"/>
            <a:ext cx="873125" cy="677862"/>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4252" name="Shape 183"/>
          <p:cNvSpPr>
            <a:spLocks noChangeArrowheads="1"/>
          </p:cNvSpPr>
          <p:nvPr/>
        </p:nvSpPr>
        <p:spPr bwMode="auto">
          <a:xfrm>
            <a:off x="9694863" y="2566988"/>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4253" name="Shape 184"/>
          <p:cNvSpPr>
            <a:spLocks noChangeArrowheads="1"/>
          </p:cNvSpPr>
          <p:nvPr/>
        </p:nvSpPr>
        <p:spPr bwMode="auto">
          <a:xfrm>
            <a:off x="9694863" y="3440113"/>
            <a:ext cx="873125" cy="677862"/>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4254" name="Shape 185"/>
          <p:cNvSpPr>
            <a:spLocks noChangeArrowheads="1"/>
          </p:cNvSpPr>
          <p:nvPr/>
        </p:nvSpPr>
        <p:spPr bwMode="auto">
          <a:xfrm>
            <a:off x="9694863" y="4314825"/>
            <a:ext cx="873125" cy="677863"/>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4255" name="Shape 186"/>
          <p:cNvCxnSpPr>
            <a:cxnSpLocks noChangeShapeType="1"/>
            <a:endCxn id="94251" idx="1"/>
          </p:cNvCxnSpPr>
          <p:nvPr/>
        </p:nvCxnSpPr>
        <p:spPr bwMode="auto">
          <a:xfrm>
            <a:off x="9358313" y="203358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56" name="Shape 188"/>
          <p:cNvCxnSpPr>
            <a:cxnSpLocks noChangeShapeType="1"/>
            <a:endCxn id="94252" idx="1"/>
          </p:cNvCxnSpPr>
          <p:nvPr/>
        </p:nvCxnSpPr>
        <p:spPr bwMode="auto">
          <a:xfrm>
            <a:off x="9358313" y="2905125"/>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57" name="Shape 190"/>
          <p:cNvCxnSpPr>
            <a:cxnSpLocks noChangeShapeType="1"/>
            <a:endCxn id="94253" idx="1"/>
          </p:cNvCxnSpPr>
          <p:nvPr/>
        </p:nvCxnSpPr>
        <p:spPr bwMode="auto">
          <a:xfrm>
            <a:off x="9358313" y="37798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58" name="Shape 192"/>
          <p:cNvCxnSpPr>
            <a:cxnSpLocks noChangeShapeType="1"/>
            <a:endCxn id="94254" idx="1"/>
          </p:cNvCxnSpPr>
          <p:nvPr/>
        </p:nvCxnSpPr>
        <p:spPr bwMode="auto">
          <a:xfrm>
            <a:off x="9358313" y="46545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4259" name="Shape 194"/>
          <p:cNvSpPr>
            <a:spLocks noChangeArrowheads="1"/>
          </p:cNvSpPr>
          <p:nvPr/>
        </p:nvSpPr>
        <p:spPr bwMode="auto">
          <a:xfrm>
            <a:off x="10933113" y="1693863"/>
            <a:ext cx="873125" cy="677862"/>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4260" name="Shape 195"/>
          <p:cNvSpPr>
            <a:spLocks noChangeArrowheads="1"/>
          </p:cNvSpPr>
          <p:nvPr/>
        </p:nvSpPr>
        <p:spPr bwMode="auto">
          <a:xfrm>
            <a:off x="10933113" y="2566988"/>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4261" name="Shape 196"/>
          <p:cNvSpPr>
            <a:spLocks noChangeArrowheads="1"/>
          </p:cNvSpPr>
          <p:nvPr/>
        </p:nvSpPr>
        <p:spPr bwMode="auto">
          <a:xfrm>
            <a:off x="10933113" y="3440113"/>
            <a:ext cx="873125" cy="677862"/>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4262" name="Shape 197"/>
          <p:cNvSpPr>
            <a:spLocks noChangeArrowheads="1"/>
          </p:cNvSpPr>
          <p:nvPr/>
        </p:nvSpPr>
        <p:spPr bwMode="auto">
          <a:xfrm>
            <a:off x="10933113" y="4314825"/>
            <a:ext cx="873125" cy="677863"/>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4263" name="Shape 198"/>
          <p:cNvCxnSpPr>
            <a:cxnSpLocks noChangeShapeType="1"/>
            <a:endCxn id="94259" idx="1"/>
          </p:cNvCxnSpPr>
          <p:nvPr/>
        </p:nvCxnSpPr>
        <p:spPr bwMode="auto">
          <a:xfrm>
            <a:off x="10596563" y="203358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64" name="Shape 200"/>
          <p:cNvCxnSpPr>
            <a:cxnSpLocks noChangeShapeType="1"/>
            <a:endCxn id="94260" idx="1"/>
          </p:cNvCxnSpPr>
          <p:nvPr/>
        </p:nvCxnSpPr>
        <p:spPr bwMode="auto">
          <a:xfrm>
            <a:off x="10596563" y="2905125"/>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65" name="Shape 202"/>
          <p:cNvCxnSpPr>
            <a:cxnSpLocks noChangeShapeType="1"/>
            <a:endCxn id="94261" idx="1"/>
          </p:cNvCxnSpPr>
          <p:nvPr/>
        </p:nvCxnSpPr>
        <p:spPr bwMode="auto">
          <a:xfrm>
            <a:off x="10596563" y="37798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4266" name="Shape 204"/>
          <p:cNvCxnSpPr>
            <a:cxnSpLocks noChangeShapeType="1"/>
            <a:endCxn id="94262" idx="1"/>
          </p:cNvCxnSpPr>
          <p:nvPr/>
        </p:nvCxnSpPr>
        <p:spPr bwMode="auto">
          <a:xfrm>
            <a:off x="10596563" y="46545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4267" name="Shape 206"/>
          <p:cNvSpPr txBox="1">
            <a:spLocks noChangeArrowheads="1"/>
          </p:cNvSpPr>
          <p:nvPr/>
        </p:nvSpPr>
        <p:spPr bwMode="auto">
          <a:xfrm>
            <a:off x="10933113" y="5326063"/>
            <a:ext cx="10350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HDFS</a:t>
            </a:r>
          </a:p>
        </p:txBody>
      </p:sp>
      <p:sp>
        <p:nvSpPr>
          <p:cNvPr id="94268" name="Shape 207"/>
          <p:cNvSpPr txBox="1">
            <a:spLocks noChangeArrowheads="1"/>
          </p:cNvSpPr>
          <p:nvPr/>
        </p:nvSpPr>
        <p:spPr bwMode="auto">
          <a:xfrm>
            <a:off x="6357938" y="984250"/>
            <a:ext cx="1363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Stage 0</a:t>
            </a:r>
          </a:p>
        </p:txBody>
      </p:sp>
      <p:sp>
        <p:nvSpPr>
          <p:cNvPr id="94269" name="Shape 208"/>
          <p:cNvSpPr txBox="1">
            <a:spLocks noChangeArrowheads="1"/>
          </p:cNvSpPr>
          <p:nvPr/>
        </p:nvSpPr>
        <p:spPr bwMode="auto">
          <a:xfrm>
            <a:off x="10442575" y="984250"/>
            <a:ext cx="1363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Stage 1</a:t>
            </a:r>
          </a:p>
        </p:txBody>
      </p:sp>
      <p:sp>
        <p:nvSpPr>
          <p:cNvPr id="94270" name="Shape 209"/>
          <p:cNvSpPr txBox="1">
            <a:spLocks noChangeArrowheads="1"/>
          </p:cNvSpPr>
          <p:nvPr/>
        </p:nvSpPr>
        <p:spPr bwMode="auto">
          <a:xfrm>
            <a:off x="4486275" y="5335588"/>
            <a:ext cx="10366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RDD0</a:t>
            </a:r>
          </a:p>
          <a:p>
            <a:endParaRPr lang="en-US" altLang="en-US" sz="1900"/>
          </a:p>
        </p:txBody>
      </p:sp>
      <p:sp>
        <p:nvSpPr>
          <p:cNvPr id="94271" name="Shape 210"/>
          <p:cNvSpPr txBox="1">
            <a:spLocks noChangeArrowheads="1"/>
          </p:cNvSpPr>
          <p:nvPr/>
        </p:nvSpPr>
        <p:spPr bwMode="auto">
          <a:xfrm>
            <a:off x="5711825" y="5335588"/>
            <a:ext cx="10366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RDD1</a:t>
            </a:r>
          </a:p>
          <a:p>
            <a:endParaRPr lang="en-US" altLang="en-US" sz="1900"/>
          </a:p>
        </p:txBody>
      </p:sp>
      <p:sp>
        <p:nvSpPr>
          <p:cNvPr id="94272" name="Shape 211"/>
          <p:cNvSpPr txBox="1">
            <a:spLocks noChangeArrowheads="1"/>
          </p:cNvSpPr>
          <p:nvPr/>
        </p:nvSpPr>
        <p:spPr bwMode="auto">
          <a:xfrm>
            <a:off x="6943725" y="5335588"/>
            <a:ext cx="10366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RDD2</a:t>
            </a:r>
          </a:p>
          <a:p>
            <a:endParaRPr lang="en-US" altLang="en-US" sz="1900"/>
          </a:p>
        </p:txBody>
      </p:sp>
      <p:sp>
        <p:nvSpPr>
          <p:cNvPr id="94273" name="Shape 212"/>
          <p:cNvSpPr txBox="1">
            <a:spLocks noChangeArrowheads="1"/>
          </p:cNvSpPr>
          <p:nvPr/>
        </p:nvSpPr>
        <p:spPr bwMode="auto">
          <a:xfrm>
            <a:off x="8448675" y="5326063"/>
            <a:ext cx="10350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RDD3</a:t>
            </a:r>
          </a:p>
          <a:p>
            <a:endParaRPr lang="en-US" altLang="en-US" sz="1900"/>
          </a:p>
        </p:txBody>
      </p:sp>
      <p:sp>
        <p:nvSpPr>
          <p:cNvPr id="94274" name="Shape 213"/>
          <p:cNvSpPr txBox="1">
            <a:spLocks noChangeArrowheads="1"/>
          </p:cNvSpPr>
          <p:nvPr/>
        </p:nvSpPr>
        <p:spPr bwMode="auto">
          <a:xfrm>
            <a:off x="9675813" y="5326063"/>
            <a:ext cx="10366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RDD4</a:t>
            </a:r>
          </a:p>
          <a:p>
            <a:endParaRPr lang="en-US" altLang="en-US" sz="1900"/>
          </a:p>
        </p:txBody>
      </p:sp>
      <p:sp>
        <p:nvSpPr>
          <p:cNvPr id="94275" name="Rectangle 2"/>
          <p:cNvSpPr>
            <a:spLocks noGrp="1"/>
          </p:cNvSpPr>
          <p:nvPr>
            <p:ph type="title"/>
          </p:nvPr>
        </p:nvSpPr>
        <p:spPr>
          <a:xfrm>
            <a:off x="1668463" y="365125"/>
            <a:ext cx="10218737" cy="969963"/>
          </a:xfrm>
        </p:spPr>
        <p:txBody>
          <a:bodyPr/>
          <a:lstStyle/>
          <a:p>
            <a:pPr eaLnBrk="1" hangingPunct="1"/>
            <a:r>
              <a:rPr lang="en-US" altLang="en-US" smtClean="0">
                <a:sym typeface="Wingdings" pitchFamily="2" charset="2"/>
              </a:rPr>
              <a:t>Spark: A Different Way to Look at a Dataflow </a:t>
            </a:r>
            <a:endParaRPr lang="en-US" altLang="en-US" smtClean="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hape 218"/>
          <p:cNvSpPr>
            <a:spLocks noChangeArrowheads="1"/>
          </p:cNvSpPr>
          <p:nvPr/>
        </p:nvSpPr>
        <p:spPr bwMode="auto">
          <a:xfrm>
            <a:off x="8335963" y="1069975"/>
            <a:ext cx="3700462" cy="4838700"/>
          </a:xfrm>
          <a:prstGeom prst="roundRect">
            <a:avLst>
              <a:gd name="adj" fmla="val 16667"/>
            </a:avLst>
          </a:prstGeom>
          <a:solidFill>
            <a:srgbClr val="FFFFFF"/>
          </a:solidFill>
          <a:ln w="19050">
            <a:solidFill>
              <a:schemeClr val="tx2"/>
            </a:solidFill>
            <a:prstDash val="dot"/>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34" name="Shape 219"/>
          <p:cNvSpPr>
            <a:spLocks noChangeArrowheads="1"/>
          </p:cNvSpPr>
          <p:nvPr/>
        </p:nvSpPr>
        <p:spPr bwMode="auto">
          <a:xfrm>
            <a:off x="4397375" y="1069975"/>
            <a:ext cx="3700463" cy="4838700"/>
          </a:xfrm>
          <a:prstGeom prst="roundRect">
            <a:avLst>
              <a:gd name="adj" fmla="val 16667"/>
            </a:avLst>
          </a:prstGeom>
          <a:solidFill>
            <a:srgbClr val="FFFFFF"/>
          </a:solidFill>
          <a:ln w="19050">
            <a:solidFill>
              <a:schemeClr val="tx2"/>
            </a:solidFill>
            <a:prstDash val="dot"/>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35" name="Shape 220"/>
          <p:cNvSpPr>
            <a:spLocks noChangeArrowheads="1"/>
          </p:cNvSpPr>
          <p:nvPr/>
        </p:nvSpPr>
        <p:spPr bwMode="auto">
          <a:xfrm>
            <a:off x="10879138" y="1449388"/>
            <a:ext cx="931862"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36" name="Shape 221"/>
          <p:cNvSpPr>
            <a:spLocks noChangeArrowheads="1"/>
          </p:cNvSpPr>
          <p:nvPr/>
        </p:nvSpPr>
        <p:spPr bwMode="auto">
          <a:xfrm>
            <a:off x="8402638" y="1449388"/>
            <a:ext cx="931862"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37" name="Shape 222"/>
          <p:cNvSpPr>
            <a:spLocks noChangeArrowheads="1"/>
          </p:cNvSpPr>
          <p:nvPr/>
        </p:nvSpPr>
        <p:spPr bwMode="auto">
          <a:xfrm>
            <a:off x="9640888" y="1449388"/>
            <a:ext cx="931862"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38" name="Shape 223"/>
          <p:cNvSpPr>
            <a:spLocks noChangeArrowheads="1"/>
          </p:cNvSpPr>
          <p:nvPr/>
        </p:nvSpPr>
        <p:spPr bwMode="auto">
          <a:xfrm>
            <a:off x="5748338" y="1449388"/>
            <a:ext cx="930275"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39" name="Shape 224"/>
          <p:cNvSpPr>
            <a:spLocks noChangeArrowheads="1"/>
          </p:cNvSpPr>
          <p:nvPr/>
        </p:nvSpPr>
        <p:spPr bwMode="auto">
          <a:xfrm>
            <a:off x="4538663" y="1449388"/>
            <a:ext cx="930275"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0" name="Shape 225"/>
          <p:cNvSpPr>
            <a:spLocks noChangeArrowheads="1"/>
          </p:cNvSpPr>
          <p:nvPr/>
        </p:nvSpPr>
        <p:spPr bwMode="auto">
          <a:xfrm>
            <a:off x="6986588" y="1449388"/>
            <a:ext cx="930275"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1" name="Shape 226"/>
          <p:cNvSpPr>
            <a:spLocks noChangeArrowheads="1"/>
          </p:cNvSpPr>
          <p:nvPr/>
        </p:nvSpPr>
        <p:spPr bwMode="auto">
          <a:xfrm>
            <a:off x="4397375" y="4305300"/>
            <a:ext cx="3700463" cy="815975"/>
          </a:xfrm>
          <a:prstGeom prst="roundRect">
            <a:avLst>
              <a:gd name="adj" fmla="val 16667"/>
            </a:avLst>
          </a:prstGeom>
          <a:solidFill>
            <a:srgbClr val="E6B8A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2" name="Shape 227"/>
          <p:cNvSpPr>
            <a:spLocks noChangeArrowheads="1"/>
          </p:cNvSpPr>
          <p:nvPr/>
        </p:nvSpPr>
        <p:spPr bwMode="auto">
          <a:xfrm>
            <a:off x="8372475" y="4305300"/>
            <a:ext cx="3700463" cy="815975"/>
          </a:xfrm>
          <a:prstGeom prst="roundRect">
            <a:avLst>
              <a:gd name="adj" fmla="val 16667"/>
            </a:avLst>
          </a:prstGeom>
          <a:solidFill>
            <a:srgbClr val="E6B8A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3" name="Shape 228"/>
          <p:cNvSpPr>
            <a:spLocks noChangeArrowheads="1"/>
          </p:cNvSpPr>
          <p:nvPr/>
        </p:nvSpPr>
        <p:spPr bwMode="auto">
          <a:xfrm>
            <a:off x="4430713" y="3395663"/>
            <a:ext cx="3700462" cy="815975"/>
          </a:xfrm>
          <a:prstGeom prst="roundRect">
            <a:avLst>
              <a:gd name="adj" fmla="val 16667"/>
            </a:avLst>
          </a:prstGeom>
          <a:solidFill>
            <a:srgbClr val="E6B8A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4" name="Shape 229"/>
          <p:cNvSpPr>
            <a:spLocks noChangeArrowheads="1"/>
          </p:cNvSpPr>
          <p:nvPr/>
        </p:nvSpPr>
        <p:spPr bwMode="auto">
          <a:xfrm>
            <a:off x="8404225" y="3395663"/>
            <a:ext cx="3700463" cy="815975"/>
          </a:xfrm>
          <a:prstGeom prst="roundRect">
            <a:avLst>
              <a:gd name="adj" fmla="val 16667"/>
            </a:avLst>
          </a:prstGeom>
          <a:solidFill>
            <a:srgbClr val="E6B8A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5" name="Shape 230"/>
          <p:cNvSpPr>
            <a:spLocks noChangeArrowheads="1"/>
          </p:cNvSpPr>
          <p:nvPr/>
        </p:nvSpPr>
        <p:spPr bwMode="auto">
          <a:xfrm>
            <a:off x="4397375" y="2522538"/>
            <a:ext cx="3700463" cy="815975"/>
          </a:xfrm>
          <a:prstGeom prst="roundRect">
            <a:avLst>
              <a:gd name="adj" fmla="val 16667"/>
            </a:avLst>
          </a:prstGeom>
          <a:solidFill>
            <a:srgbClr val="E6B8A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6" name="Shape 231"/>
          <p:cNvSpPr>
            <a:spLocks noChangeArrowheads="1"/>
          </p:cNvSpPr>
          <p:nvPr/>
        </p:nvSpPr>
        <p:spPr bwMode="auto">
          <a:xfrm>
            <a:off x="8372475" y="2522538"/>
            <a:ext cx="3700463" cy="815975"/>
          </a:xfrm>
          <a:prstGeom prst="roundRect">
            <a:avLst>
              <a:gd name="adj" fmla="val 16667"/>
            </a:avLst>
          </a:prstGeom>
          <a:solidFill>
            <a:srgbClr val="E6B8A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7" name="Shape 232"/>
          <p:cNvSpPr>
            <a:spLocks noChangeArrowheads="1"/>
          </p:cNvSpPr>
          <p:nvPr/>
        </p:nvSpPr>
        <p:spPr bwMode="auto">
          <a:xfrm>
            <a:off x="8358188" y="1649413"/>
            <a:ext cx="3700462" cy="815975"/>
          </a:xfrm>
          <a:prstGeom prst="roundRect">
            <a:avLst>
              <a:gd name="adj" fmla="val 16667"/>
            </a:avLst>
          </a:prstGeom>
          <a:solidFill>
            <a:srgbClr val="E6B8A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8" name="Shape 233"/>
          <p:cNvSpPr>
            <a:spLocks noChangeArrowheads="1"/>
          </p:cNvSpPr>
          <p:nvPr/>
        </p:nvSpPr>
        <p:spPr bwMode="auto">
          <a:xfrm>
            <a:off x="4384675" y="1649413"/>
            <a:ext cx="3698875" cy="815975"/>
          </a:xfrm>
          <a:prstGeom prst="roundRect">
            <a:avLst>
              <a:gd name="adj" fmla="val 16667"/>
            </a:avLst>
          </a:prstGeom>
          <a:solidFill>
            <a:srgbClr val="E6B8A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5249" name="Shape 235"/>
          <p:cNvSpPr>
            <a:spLocks noChangeArrowheads="1"/>
          </p:cNvSpPr>
          <p:nvPr/>
        </p:nvSpPr>
        <p:spPr bwMode="auto">
          <a:xfrm>
            <a:off x="4567238"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5250" name="Shape 236"/>
          <p:cNvSpPr>
            <a:spLocks noChangeArrowheads="1"/>
          </p:cNvSpPr>
          <p:nvPr/>
        </p:nvSpPr>
        <p:spPr bwMode="auto">
          <a:xfrm>
            <a:off x="4567238"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5251" name="Shape 237"/>
          <p:cNvSpPr>
            <a:spLocks noChangeArrowheads="1"/>
          </p:cNvSpPr>
          <p:nvPr/>
        </p:nvSpPr>
        <p:spPr bwMode="auto">
          <a:xfrm>
            <a:off x="4567238"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5252" name="Shape 238"/>
          <p:cNvSpPr>
            <a:spLocks noChangeArrowheads="1"/>
          </p:cNvSpPr>
          <p:nvPr/>
        </p:nvSpPr>
        <p:spPr bwMode="auto">
          <a:xfrm>
            <a:off x="4567238"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sp>
        <p:nvSpPr>
          <p:cNvPr id="95253" name="Shape 239"/>
          <p:cNvSpPr>
            <a:spLocks noChangeArrowheads="1"/>
          </p:cNvSpPr>
          <p:nvPr/>
        </p:nvSpPr>
        <p:spPr bwMode="auto">
          <a:xfrm>
            <a:off x="577691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5254" name="Shape 240"/>
          <p:cNvSpPr>
            <a:spLocks noChangeArrowheads="1"/>
          </p:cNvSpPr>
          <p:nvPr/>
        </p:nvSpPr>
        <p:spPr bwMode="auto">
          <a:xfrm>
            <a:off x="577691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5255" name="Shape 241"/>
          <p:cNvSpPr>
            <a:spLocks noChangeArrowheads="1"/>
          </p:cNvSpPr>
          <p:nvPr/>
        </p:nvSpPr>
        <p:spPr bwMode="auto">
          <a:xfrm>
            <a:off x="577691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5256" name="Shape 242"/>
          <p:cNvSpPr>
            <a:spLocks noChangeArrowheads="1"/>
          </p:cNvSpPr>
          <p:nvPr/>
        </p:nvSpPr>
        <p:spPr bwMode="auto">
          <a:xfrm>
            <a:off x="577691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5257" name="Shape 243"/>
          <p:cNvCxnSpPr>
            <a:cxnSpLocks noChangeShapeType="1"/>
            <a:stCxn id="95249" idx="3"/>
            <a:endCxn id="95253" idx="1"/>
          </p:cNvCxnSpPr>
          <p:nvPr/>
        </p:nvCxnSpPr>
        <p:spPr bwMode="auto">
          <a:xfrm>
            <a:off x="544036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58" name="Shape 244"/>
          <p:cNvCxnSpPr>
            <a:cxnSpLocks noChangeShapeType="1"/>
            <a:stCxn id="95250" idx="3"/>
            <a:endCxn id="95254" idx="1"/>
          </p:cNvCxnSpPr>
          <p:nvPr/>
        </p:nvCxnSpPr>
        <p:spPr bwMode="auto">
          <a:xfrm>
            <a:off x="544036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59" name="Shape 245"/>
          <p:cNvCxnSpPr>
            <a:cxnSpLocks noChangeShapeType="1"/>
            <a:stCxn id="95251" idx="3"/>
            <a:endCxn id="95255" idx="1"/>
          </p:cNvCxnSpPr>
          <p:nvPr/>
        </p:nvCxnSpPr>
        <p:spPr bwMode="auto">
          <a:xfrm>
            <a:off x="544036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60" name="Shape 246"/>
          <p:cNvCxnSpPr>
            <a:cxnSpLocks noChangeShapeType="1"/>
            <a:stCxn id="95252" idx="3"/>
            <a:endCxn id="95256" idx="1"/>
          </p:cNvCxnSpPr>
          <p:nvPr/>
        </p:nvCxnSpPr>
        <p:spPr bwMode="auto">
          <a:xfrm>
            <a:off x="544036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5261" name="Shape 247"/>
          <p:cNvSpPr txBox="1">
            <a:spLocks noChangeArrowheads="1"/>
          </p:cNvSpPr>
          <p:nvPr/>
        </p:nvSpPr>
        <p:spPr bwMode="auto">
          <a:xfrm>
            <a:off x="5091113" y="5835650"/>
            <a:ext cx="10350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map</a:t>
            </a:r>
          </a:p>
        </p:txBody>
      </p:sp>
      <p:sp>
        <p:nvSpPr>
          <p:cNvPr id="95262" name="Shape 248"/>
          <p:cNvSpPr txBox="1">
            <a:spLocks noChangeArrowheads="1"/>
          </p:cNvSpPr>
          <p:nvPr/>
        </p:nvSpPr>
        <p:spPr bwMode="auto">
          <a:xfrm>
            <a:off x="6407150" y="5835650"/>
            <a:ext cx="10366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filter</a:t>
            </a:r>
          </a:p>
        </p:txBody>
      </p:sp>
      <p:sp>
        <p:nvSpPr>
          <p:cNvPr id="95263" name="Shape 249"/>
          <p:cNvSpPr txBox="1">
            <a:spLocks noChangeArrowheads="1"/>
          </p:cNvSpPr>
          <p:nvPr/>
        </p:nvSpPr>
        <p:spPr bwMode="auto">
          <a:xfrm>
            <a:off x="7294563" y="5835650"/>
            <a:ext cx="17859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reduceBykey</a:t>
            </a:r>
          </a:p>
        </p:txBody>
      </p:sp>
      <p:sp>
        <p:nvSpPr>
          <p:cNvPr id="95264" name="Shape 250"/>
          <p:cNvSpPr txBox="1">
            <a:spLocks noChangeArrowheads="1"/>
          </p:cNvSpPr>
          <p:nvPr/>
        </p:nvSpPr>
        <p:spPr bwMode="auto">
          <a:xfrm>
            <a:off x="7154863" y="4451350"/>
            <a:ext cx="16367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map</a:t>
            </a:r>
          </a:p>
        </p:txBody>
      </p:sp>
      <p:sp>
        <p:nvSpPr>
          <p:cNvPr id="95265" name="Shape 251"/>
          <p:cNvSpPr txBox="1">
            <a:spLocks noChangeArrowheads="1"/>
          </p:cNvSpPr>
          <p:nvPr/>
        </p:nvSpPr>
        <p:spPr bwMode="auto">
          <a:xfrm>
            <a:off x="9834563" y="5826125"/>
            <a:ext cx="210978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saveAsTextFile</a:t>
            </a:r>
          </a:p>
        </p:txBody>
      </p:sp>
      <p:sp>
        <p:nvSpPr>
          <p:cNvPr id="95266" name="Shape 252"/>
          <p:cNvSpPr>
            <a:spLocks noChangeArrowheads="1"/>
          </p:cNvSpPr>
          <p:nvPr/>
        </p:nvSpPr>
        <p:spPr bwMode="auto">
          <a:xfrm>
            <a:off x="701516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5267" name="Shape 253"/>
          <p:cNvSpPr>
            <a:spLocks noChangeArrowheads="1"/>
          </p:cNvSpPr>
          <p:nvPr/>
        </p:nvSpPr>
        <p:spPr bwMode="auto">
          <a:xfrm>
            <a:off x="701516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5268" name="Shape 254"/>
          <p:cNvSpPr>
            <a:spLocks noChangeArrowheads="1"/>
          </p:cNvSpPr>
          <p:nvPr/>
        </p:nvSpPr>
        <p:spPr bwMode="auto">
          <a:xfrm>
            <a:off x="701516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5269" name="Shape 255"/>
          <p:cNvSpPr>
            <a:spLocks noChangeArrowheads="1"/>
          </p:cNvSpPr>
          <p:nvPr/>
        </p:nvSpPr>
        <p:spPr bwMode="auto">
          <a:xfrm>
            <a:off x="701516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5270" name="Shape 256"/>
          <p:cNvCxnSpPr>
            <a:cxnSpLocks noChangeShapeType="1"/>
            <a:endCxn id="95266" idx="1"/>
          </p:cNvCxnSpPr>
          <p:nvPr/>
        </p:nvCxnSpPr>
        <p:spPr bwMode="auto">
          <a:xfrm>
            <a:off x="667861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71" name="Shape 258"/>
          <p:cNvCxnSpPr>
            <a:cxnSpLocks noChangeShapeType="1"/>
            <a:endCxn id="95267" idx="1"/>
          </p:cNvCxnSpPr>
          <p:nvPr/>
        </p:nvCxnSpPr>
        <p:spPr bwMode="auto">
          <a:xfrm>
            <a:off x="667861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72" name="Shape 260"/>
          <p:cNvCxnSpPr>
            <a:cxnSpLocks noChangeShapeType="1"/>
            <a:endCxn id="95268" idx="1"/>
          </p:cNvCxnSpPr>
          <p:nvPr/>
        </p:nvCxnSpPr>
        <p:spPr bwMode="auto">
          <a:xfrm>
            <a:off x="667861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73" name="Shape 262"/>
          <p:cNvCxnSpPr>
            <a:cxnSpLocks noChangeShapeType="1"/>
            <a:endCxn id="95269" idx="1"/>
          </p:cNvCxnSpPr>
          <p:nvPr/>
        </p:nvCxnSpPr>
        <p:spPr bwMode="auto">
          <a:xfrm>
            <a:off x="667861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5274" name="Shape 264"/>
          <p:cNvSpPr>
            <a:spLocks noChangeArrowheads="1"/>
          </p:cNvSpPr>
          <p:nvPr/>
        </p:nvSpPr>
        <p:spPr bwMode="auto">
          <a:xfrm>
            <a:off x="8431213" y="1719263"/>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5275" name="Shape 265"/>
          <p:cNvSpPr>
            <a:spLocks noChangeArrowheads="1"/>
          </p:cNvSpPr>
          <p:nvPr/>
        </p:nvSpPr>
        <p:spPr bwMode="auto">
          <a:xfrm>
            <a:off x="8431213" y="2590800"/>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5276" name="Shape 266"/>
          <p:cNvSpPr>
            <a:spLocks noChangeArrowheads="1"/>
          </p:cNvSpPr>
          <p:nvPr/>
        </p:nvSpPr>
        <p:spPr bwMode="auto">
          <a:xfrm>
            <a:off x="8431213" y="3465513"/>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5277" name="Shape 267"/>
          <p:cNvSpPr>
            <a:spLocks noChangeArrowheads="1"/>
          </p:cNvSpPr>
          <p:nvPr/>
        </p:nvSpPr>
        <p:spPr bwMode="auto">
          <a:xfrm>
            <a:off x="8431213" y="4340225"/>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5278" name="Shape 268"/>
          <p:cNvCxnSpPr>
            <a:cxnSpLocks noChangeShapeType="1"/>
            <a:stCxn id="95266" idx="3"/>
            <a:endCxn id="95274" idx="1"/>
          </p:cNvCxnSpPr>
          <p:nvPr/>
        </p:nvCxnSpPr>
        <p:spPr bwMode="auto">
          <a:xfrm>
            <a:off x="7888288" y="2057400"/>
            <a:ext cx="542925"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79" name="Shape 269"/>
          <p:cNvCxnSpPr>
            <a:cxnSpLocks noChangeShapeType="1"/>
            <a:stCxn id="95267" idx="3"/>
            <a:endCxn id="95275" idx="1"/>
          </p:cNvCxnSpPr>
          <p:nvPr/>
        </p:nvCxnSpPr>
        <p:spPr bwMode="auto">
          <a:xfrm>
            <a:off x="7888288" y="2928938"/>
            <a:ext cx="542925"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80" name="Shape 270"/>
          <p:cNvCxnSpPr>
            <a:cxnSpLocks noChangeShapeType="1"/>
            <a:stCxn id="95268" idx="3"/>
            <a:endCxn id="95276" idx="1"/>
          </p:cNvCxnSpPr>
          <p:nvPr/>
        </p:nvCxnSpPr>
        <p:spPr bwMode="auto">
          <a:xfrm>
            <a:off x="7888288" y="3803650"/>
            <a:ext cx="542925"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81" name="Shape 271"/>
          <p:cNvCxnSpPr>
            <a:cxnSpLocks noChangeShapeType="1"/>
            <a:stCxn id="95269" idx="3"/>
            <a:endCxn id="95277" idx="1"/>
          </p:cNvCxnSpPr>
          <p:nvPr/>
        </p:nvCxnSpPr>
        <p:spPr bwMode="auto">
          <a:xfrm>
            <a:off x="7888288" y="4678363"/>
            <a:ext cx="542925"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5282" name="Shape 272"/>
          <p:cNvSpPr>
            <a:spLocks noChangeArrowheads="1"/>
          </p:cNvSpPr>
          <p:nvPr/>
        </p:nvSpPr>
        <p:spPr bwMode="auto">
          <a:xfrm>
            <a:off x="9669463" y="1719263"/>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5283" name="Shape 273"/>
          <p:cNvSpPr>
            <a:spLocks noChangeArrowheads="1"/>
          </p:cNvSpPr>
          <p:nvPr/>
        </p:nvSpPr>
        <p:spPr bwMode="auto">
          <a:xfrm>
            <a:off x="9669463" y="2590800"/>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5284" name="Shape 274"/>
          <p:cNvSpPr>
            <a:spLocks noChangeArrowheads="1"/>
          </p:cNvSpPr>
          <p:nvPr/>
        </p:nvSpPr>
        <p:spPr bwMode="auto">
          <a:xfrm>
            <a:off x="9669463" y="3465513"/>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5285" name="Shape 275"/>
          <p:cNvSpPr>
            <a:spLocks noChangeArrowheads="1"/>
          </p:cNvSpPr>
          <p:nvPr/>
        </p:nvSpPr>
        <p:spPr bwMode="auto">
          <a:xfrm>
            <a:off x="9669463" y="4340225"/>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5286" name="Shape 276"/>
          <p:cNvCxnSpPr>
            <a:cxnSpLocks noChangeShapeType="1"/>
            <a:endCxn id="95282" idx="1"/>
          </p:cNvCxnSpPr>
          <p:nvPr/>
        </p:nvCxnSpPr>
        <p:spPr bwMode="auto">
          <a:xfrm>
            <a:off x="9334500" y="2057400"/>
            <a:ext cx="3349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87" name="Shape 278"/>
          <p:cNvCxnSpPr>
            <a:cxnSpLocks noChangeShapeType="1"/>
            <a:endCxn id="95283" idx="1"/>
          </p:cNvCxnSpPr>
          <p:nvPr/>
        </p:nvCxnSpPr>
        <p:spPr bwMode="auto">
          <a:xfrm>
            <a:off x="9334500" y="2928938"/>
            <a:ext cx="3349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88" name="Shape 280"/>
          <p:cNvCxnSpPr>
            <a:cxnSpLocks noChangeShapeType="1"/>
            <a:endCxn id="95284" idx="1"/>
          </p:cNvCxnSpPr>
          <p:nvPr/>
        </p:nvCxnSpPr>
        <p:spPr bwMode="auto">
          <a:xfrm>
            <a:off x="9334500" y="3803650"/>
            <a:ext cx="3349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89" name="Shape 282"/>
          <p:cNvCxnSpPr>
            <a:cxnSpLocks noChangeShapeType="1"/>
            <a:endCxn id="95285" idx="1"/>
          </p:cNvCxnSpPr>
          <p:nvPr/>
        </p:nvCxnSpPr>
        <p:spPr bwMode="auto">
          <a:xfrm>
            <a:off x="9334500" y="4678363"/>
            <a:ext cx="3349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5290" name="Shape 284"/>
          <p:cNvSpPr>
            <a:spLocks noChangeArrowheads="1"/>
          </p:cNvSpPr>
          <p:nvPr/>
        </p:nvSpPr>
        <p:spPr bwMode="auto">
          <a:xfrm>
            <a:off x="10907713" y="1719263"/>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5291" name="Shape 285"/>
          <p:cNvSpPr>
            <a:spLocks noChangeArrowheads="1"/>
          </p:cNvSpPr>
          <p:nvPr/>
        </p:nvSpPr>
        <p:spPr bwMode="auto">
          <a:xfrm>
            <a:off x="10907713" y="2590800"/>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5292" name="Shape 286"/>
          <p:cNvSpPr>
            <a:spLocks noChangeArrowheads="1"/>
          </p:cNvSpPr>
          <p:nvPr/>
        </p:nvSpPr>
        <p:spPr bwMode="auto">
          <a:xfrm>
            <a:off x="10907713" y="3465513"/>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5293" name="Shape 287"/>
          <p:cNvSpPr>
            <a:spLocks noChangeArrowheads="1"/>
          </p:cNvSpPr>
          <p:nvPr/>
        </p:nvSpPr>
        <p:spPr bwMode="auto">
          <a:xfrm>
            <a:off x="10907713" y="4340225"/>
            <a:ext cx="874712"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5294" name="Shape 288"/>
          <p:cNvCxnSpPr>
            <a:cxnSpLocks noChangeShapeType="1"/>
            <a:endCxn id="95290" idx="1"/>
          </p:cNvCxnSpPr>
          <p:nvPr/>
        </p:nvCxnSpPr>
        <p:spPr bwMode="auto">
          <a:xfrm>
            <a:off x="10572750" y="2057400"/>
            <a:ext cx="3349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95" name="Shape 290"/>
          <p:cNvCxnSpPr>
            <a:cxnSpLocks noChangeShapeType="1"/>
            <a:endCxn id="95291" idx="1"/>
          </p:cNvCxnSpPr>
          <p:nvPr/>
        </p:nvCxnSpPr>
        <p:spPr bwMode="auto">
          <a:xfrm>
            <a:off x="10572750" y="2928938"/>
            <a:ext cx="3349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96" name="Shape 292"/>
          <p:cNvCxnSpPr>
            <a:cxnSpLocks noChangeShapeType="1"/>
            <a:endCxn id="95292" idx="1"/>
          </p:cNvCxnSpPr>
          <p:nvPr/>
        </p:nvCxnSpPr>
        <p:spPr bwMode="auto">
          <a:xfrm>
            <a:off x="10572750" y="3803650"/>
            <a:ext cx="3349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5297" name="Shape 294"/>
          <p:cNvCxnSpPr>
            <a:cxnSpLocks noChangeShapeType="1"/>
            <a:endCxn id="95293" idx="1"/>
          </p:cNvCxnSpPr>
          <p:nvPr/>
        </p:nvCxnSpPr>
        <p:spPr bwMode="auto">
          <a:xfrm>
            <a:off x="10572750" y="4678363"/>
            <a:ext cx="3349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5298" name="Shape 296"/>
          <p:cNvSpPr txBox="1">
            <a:spLocks noChangeArrowheads="1"/>
          </p:cNvSpPr>
          <p:nvPr/>
        </p:nvSpPr>
        <p:spPr bwMode="auto">
          <a:xfrm rot="-2688509">
            <a:off x="3879850" y="1365250"/>
            <a:ext cx="930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Task0</a:t>
            </a:r>
          </a:p>
        </p:txBody>
      </p:sp>
      <p:sp>
        <p:nvSpPr>
          <p:cNvPr id="95299" name="Shape 297"/>
          <p:cNvSpPr txBox="1">
            <a:spLocks noChangeArrowheads="1"/>
          </p:cNvSpPr>
          <p:nvPr/>
        </p:nvSpPr>
        <p:spPr bwMode="auto">
          <a:xfrm>
            <a:off x="4535488"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RDD0</a:t>
            </a:r>
          </a:p>
          <a:p>
            <a:endParaRPr lang="en-US" altLang="en-US" sz="1900"/>
          </a:p>
        </p:txBody>
      </p:sp>
      <p:sp>
        <p:nvSpPr>
          <p:cNvPr id="95300" name="Shape 298"/>
          <p:cNvSpPr txBox="1">
            <a:spLocks noChangeArrowheads="1"/>
          </p:cNvSpPr>
          <p:nvPr/>
        </p:nvSpPr>
        <p:spPr bwMode="auto">
          <a:xfrm>
            <a:off x="5761038"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RDD1</a:t>
            </a:r>
          </a:p>
          <a:p>
            <a:endParaRPr lang="en-US" altLang="en-US" sz="1900"/>
          </a:p>
        </p:txBody>
      </p:sp>
      <p:sp>
        <p:nvSpPr>
          <p:cNvPr id="95301" name="Shape 299"/>
          <p:cNvSpPr txBox="1">
            <a:spLocks noChangeArrowheads="1"/>
          </p:cNvSpPr>
          <p:nvPr/>
        </p:nvSpPr>
        <p:spPr bwMode="auto">
          <a:xfrm>
            <a:off x="6992938"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RDD2</a:t>
            </a:r>
          </a:p>
          <a:p>
            <a:endParaRPr lang="en-US" altLang="en-US" sz="1900"/>
          </a:p>
        </p:txBody>
      </p:sp>
      <p:sp>
        <p:nvSpPr>
          <p:cNvPr id="95302" name="Shape 300"/>
          <p:cNvSpPr txBox="1">
            <a:spLocks noChangeArrowheads="1"/>
          </p:cNvSpPr>
          <p:nvPr/>
        </p:nvSpPr>
        <p:spPr bwMode="auto">
          <a:xfrm>
            <a:off x="8423275" y="5349875"/>
            <a:ext cx="10366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RDD3</a:t>
            </a:r>
          </a:p>
          <a:p>
            <a:endParaRPr lang="en-US" altLang="en-US" sz="1900"/>
          </a:p>
        </p:txBody>
      </p:sp>
      <p:sp>
        <p:nvSpPr>
          <p:cNvPr id="95303" name="Shape 301"/>
          <p:cNvSpPr txBox="1">
            <a:spLocks noChangeArrowheads="1"/>
          </p:cNvSpPr>
          <p:nvPr/>
        </p:nvSpPr>
        <p:spPr bwMode="auto">
          <a:xfrm>
            <a:off x="9652000"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RDD4</a:t>
            </a:r>
          </a:p>
          <a:p>
            <a:endParaRPr lang="en-US" altLang="en-US" sz="1900"/>
          </a:p>
        </p:txBody>
      </p:sp>
      <p:sp>
        <p:nvSpPr>
          <p:cNvPr id="95304" name="Shape 302"/>
          <p:cNvSpPr txBox="1">
            <a:spLocks noChangeArrowheads="1"/>
          </p:cNvSpPr>
          <p:nvPr/>
        </p:nvSpPr>
        <p:spPr bwMode="auto">
          <a:xfrm>
            <a:off x="10907713" y="5349875"/>
            <a:ext cx="10366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HDFS</a:t>
            </a:r>
          </a:p>
        </p:txBody>
      </p:sp>
      <p:sp>
        <p:nvSpPr>
          <p:cNvPr id="95305" name="Shape 303"/>
          <p:cNvSpPr txBox="1">
            <a:spLocks noChangeArrowheads="1"/>
          </p:cNvSpPr>
          <p:nvPr/>
        </p:nvSpPr>
        <p:spPr bwMode="auto">
          <a:xfrm rot="-2688509">
            <a:off x="3879850" y="2284413"/>
            <a:ext cx="930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Task1</a:t>
            </a:r>
          </a:p>
        </p:txBody>
      </p:sp>
      <p:sp>
        <p:nvSpPr>
          <p:cNvPr id="95306" name="Shape 304"/>
          <p:cNvSpPr txBox="1">
            <a:spLocks noChangeArrowheads="1"/>
          </p:cNvSpPr>
          <p:nvPr/>
        </p:nvSpPr>
        <p:spPr bwMode="auto">
          <a:xfrm rot="-2688509">
            <a:off x="3879850" y="3209925"/>
            <a:ext cx="930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Task2</a:t>
            </a:r>
          </a:p>
        </p:txBody>
      </p:sp>
      <p:sp>
        <p:nvSpPr>
          <p:cNvPr id="95307" name="Shape 305"/>
          <p:cNvSpPr txBox="1">
            <a:spLocks noChangeArrowheads="1"/>
          </p:cNvSpPr>
          <p:nvPr/>
        </p:nvSpPr>
        <p:spPr bwMode="auto">
          <a:xfrm rot="-2688509">
            <a:off x="3879850" y="4152900"/>
            <a:ext cx="9302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Task3</a:t>
            </a:r>
          </a:p>
        </p:txBody>
      </p:sp>
      <p:sp>
        <p:nvSpPr>
          <p:cNvPr id="95308" name="Shape 306"/>
          <p:cNvSpPr txBox="1">
            <a:spLocks noChangeArrowheads="1"/>
          </p:cNvSpPr>
          <p:nvPr/>
        </p:nvSpPr>
        <p:spPr bwMode="auto">
          <a:xfrm rot="-2688509">
            <a:off x="7796213" y="1343025"/>
            <a:ext cx="9318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Task0</a:t>
            </a:r>
          </a:p>
        </p:txBody>
      </p:sp>
      <p:sp>
        <p:nvSpPr>
          <p:cNvPr id="95309" name="Shape 307"/>
          <p:cNvSpPr txBox="1">
            <a:spLocks noChangeArrowheads="1"/>
          </p:cNvSpPr>
          <p:nvPr/>
        </p:nvSpPr>
        <p:spPr bwMode="auto">
          <a:xfrm rot="-2688509">
            <a:off x="7796213" y="2263775"/>
            <a:ext cx="9318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Task1</a:t>
            </a:r>
          </a:p>
        </p:txBody>
      </p:sp>
      <p:sp>
        <p:nvSpPr>
          <p:cNvPr id="95310" name="Shape 308"/>
          <p:cNvSpPr txBox="1">
            <a:spLocks noChangeArrowheads="1"/>
          </p:cNvSpPr>
          <p:nvPr/>
        </p:nvSpPr>
        <p:spPr bwMode="auto">
          <a:xfrm rot="-2688509">
            <a:off x="7796213" y="3189288"/>
            <a:ext cx="9318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Task2</a:t>
            </a:r>
          </a:p>
        </p:txBody>
      </p:sp>
      <p:sp>
        <p:nvSpPr>
          <p:cNvPr id="95311" name="Shape 309"/>
          <p:cNvSpPr txBox="1">
            <a:spLocks noChangeArrowheads="1"/>
          </p:cNvSpPr>
          <p:nvPr/>
        </p:nvSpPr>
        <p:spPr bwMode="auto">
          <a:xfrm rot="-2688509">
            <a:off x="7796213" y="4130675"/>
            <a:ext cx="9318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b="1"/>
              <a:t>Task3</a:t>
            </a:r>
          </a:p>
        </p:txBody>
      </p:sp>
      <p:sp>
        <p:nvSpPr>
          <p:cNvPr id="95312" name="Shape 310"/>
          <p:cNvSpPr txBox="1">
            <a:spLocks noChangeArrowheads="1"/>
          </p:cNvSpPr>
          <p:nvPr/>
        </p:nvSpPr>
        <p:spPr bwMode="auto">
          <a:xfrm>
            <a:off x="6459538" y="984250"/>
            <a:ext cx="1363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Stage 0</a:t>
            </a:r>
          </a:p>
        </p:txBody>
      </p:sp>
      <p:sp>
        <p:nvSpPr>
          <p:cNvPr id="95313" name="Shape 311"/>
          <p:cNvSpPr txBox="1">
            <a:spLocks noChangeArrowheads="1"/>
          </p:cNvSpPr>
          <p:nvPr/>
        </p:nvSpPr>
        <p:spPr bwMode="auto">
          <a:xfrm>
            <a:off x="10544175" y="984250"/>
            <a:ext cx="1363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Stage 1</a:t>
            </a:r>
          </a:p>
        </p:txBody>
      </p:sp>
      <p:sp>
        <p:nvSpPr>
          <p:cNvPr id="95314" name="Shape 312"/>
          <p:cNvSpPr>
            <a:spLocks noGrp="1"/>
          </p:cNvSpPr>
          <p:nvPr>
            <p:ph type="body" idx="1"/>
          </p:nvPr>
        </p:nvSpPr>
        <p:spPr>
          <a:xfrm>
            <a:off x="81888" y="1703388"/>
            <a:ext cx="4483100" cy="4919662"/>
          </a:xfrm>
        </p:spPr>
        <p:txBody>
          <a:bodyPr lIns="121894" tIns="121894" rIns="121894" bIns="121894"/>
          <a:lstStyle/>
          <a:p>
            <a:pPr eaLnBrk="1" hangingPunct="1">
              <a:spcBef>
                <a:spcPct val="0"/>
              </a:spcBef>
              <a:buFont typeface="Wingdings 3" pitchFamily="18" charset="2"/>
              <a:buNone/>
            </a:pPr>
            <a:r>
              <a:rPr lang="en-US" altLang="en-US" sz="2400" dirty="0" err="1" smtClean="0"/>
              <a:t>sc.textFile</a:t>
            </a:r>
            <a:r>
              <a:rPr lang="en-US" altLang="en-US" sz="2400" dirty="0" smtClean="0"/>
              <a:t>(</a:t>
            </a:r>
            <a:r>
              <a:rPr lang="en-US" altLang="en-US" sz="2400" dirty="0" err="1" smtClean="0"/>
              <a:t>hdfsPath</a:t>
            </a:r>
            <a:r>
              <a:rPr lang="en-US" altLang="en-US" sz="2400" dirty="0" smtClean="0"/>
              <a:t>)</a:t>
            </a:r>
          </a:p>
          <a:p>
            <a:pPr eaLnBrk="1" hangingPunct="1">
              <a:spcBef>
                <a:spcPct val="0"/>
              </a:spcBef>
              <a:buFont typeface="Wingdings 3" pitchFamily="18" charset="2"/>
              <a:buNone/>
            </a:pPr>
            <a:r>
              <a:rPr lang="en-US" altLang="en-US" sz="2400" dirty="0" smtClean="0"/>
              <a:t>    .map(</a:t>
            </a:r>
            <a:r>
              <a:rPr lang="en-US" altLang="en-US" sz="2400" dirty="0" err="1" smtClean="0"/>
              <a:t>parseInput</a:t>
            </a:r>
            <a:r>
              <a:rPr lang="en-US" altLang="en-US" sz="2400" dirty="0" smtClean="0"/>
              <a:t>)</a:t>
            </a:r>
          </a:p>
          <a:p>
            <a:pPr eaLnBrk="1" hangingPunct="1">
              <a:spcBef>
                <a:spcPct val="0"/>
              </a:spcBef>
              <a:buFont typeface="Wingdings 3" pitchFamily="18" charset="2"/>
              <a:buNone/>
            </a:pPr>
            <a:r>
              <a:rPr lang="en-US" altLang="en-US" sz="2400" dirty="0" smtClean="0"/>
              <a:t>    .filter(</a:t>
            </a:r>
            <a:r>
              <a:rPr lang="en-US" altLang="en-US" sz="2400" dirty="0" err="1" smtClean="0"/>
              <a:t>subThreshold</a:t>
            </a:r>
            <a:r>
              <a:rPr lang="en-US" altLang="en-US" sz="2400" dirty="0" smtClean="0"/>
              <a:t>)</a:t>
            </a:r>
          </a:p>
          <a:p>
            <a:pPr eaLnBrk="1" hangingPunct="1">
              <a:spcBef>
                <a:spcPct val="0"/>
              </a:spcBef>
              <a:buFont typeface="Wingdings 3" pitchFamily="18" charset="2"/>
              <a:buNone/>
            </a:pPr>
            <a:r>
              <a:rPr lang="en-US" altLang="en-US" sz="2400" dirty="0" smtClean="0"/>
              <a:t>    .</a:t>
            </a:r>
            <a:r>
              <a:rPr lang="en-US" altLang="en-US" sz="2400" dirty="0" err="1" smtClean="0"/>
              <a:t>reduceByKey</a:t>
            </a:r>
            <a:r>
              <a:rPr lang="en-US" altLang="en-US" sz="2400" dirty="0" smtClean="0"/>
              <a:t>(</a:t>
            </a:r>
            <a:r>
              <a:rPr lang="en-US" altLang="en-US" sz="2400" dirty="0" err="1" smtClean="0"/>
              <a:t>tallyCount</a:t>
            </a:r>
            <a:r>
              <a:rPr lang="en-US" altLang="en-US" sz="2400" dirty="0" smtClean="0"/>
              <a:t>)</a:t>
            </a:r>
          </a:p>
          <a:p>
            <a:pPr eaLnBrk="1" hangingPunct="1">
              <a:spcBef>
                <a:spcPct val="0"/>
              </a:spcBef>
              <a:buFont typeface="Wingdings 3" pitchFamily="18" charset="2"/>
              <a:buNone/>
            </a:pPr>
            <a:r>
              <a:rPr lang="en-US" altLang="en-US" sz="2400" dirty="0" smtClean="0"/>
              <a:t>    .map(</a:t>
            </a:r>
            <a:r>
              <a:rPr lang="en-US" altLang="en-US" sz="2400" dirty="0" err="1" smtClean="0"/>
              <a:t>formatOutput</a:t>
            </a:r>
            <a:r>
              <a:rPr lang="en-US" altLang="en-US" sz="2400" dirty="0" smtClean="0"/>
              <a:t>)</a:t>
            </a:r>
          </a:p>
          <a:p>
            <a:pPr eaLnBrk="1" hangingPunct="1">
              <a:spcBef>
                <a:spcPct val="0"/>
              </a:spcBef>
              <a:buFont typeface="Wingdings 3" pitchFamily="18" charset="2"/>
              <a:buNone/>
            </a:pPr>
            <a:r>
              <a:rPr lang="en-US" altLang="en-US" sz="2400" dirty="0" smtClean="0"/>
              <a:t>    .</a:t>
            </a:r>
            <a:r>
              <a:rPr lang="en-US" altLang="en-US" sz="2400" dirty="0" err="1" smtClean="0"/>
              <a:t>saveAsTextFile</a:t>
            </a:r>
            <a:r>
              <a:rPr lang="en-US" altLang="en-US" sz="2400" dirty="0" smtClean="0"/>
              <a:t>(</a:t>
            </a:r>
            <a:r>
              <a:rPr lang="en-US" altLang="en-US" sz="2400" dirty="0" err="1" smtClean="0"/>
              <a:t>outPath</a:t>
            </a:r>
            <a:r>
              <a:rPr lang="en-US" altLang="en-US" sz="2400" dirty="0" smtClean="0"/>
              <a:t>)</a:t>
            </a:r>
          </a:p>
        </p:txBody>
      </p:sp>
      <p:sp>
        <p:nvSpPr>
          <p:cNvPr id="95315" name="Rectangle 2"/>
          <p:cNvSpPr>
            <a:spLocks noGrp="1"/>
          </p:cNvSpPr>
          <p:nvPr>
            <p:ph type="title"/>
          </p:nvPr>
        </p:nvSpPr>
        <p:spPr>
          <a:xfrm>
            <a:off x="1668463" y="365125"/>
            <a:ext cx="10218737" cy="969963"/>
          </a:xfrm>
        </p:spPr>
        <p:txBody>
          <a:bodyPr/>
          <a:lstStyle/>
          <a:p>
            <a:pPr eaLnBrk="1" hangingPunct="1"/>
            <a:r>
              <a:rPr lang="en-US" altLang="en-US" smtClean="0">
                <a:sym typeface="Wingdings" pitchFamily="2" charset="2"/>
              </a:rPr>
              <a:t>Spark: A Different Way to Look at a Dataflow </a:t>
            </a:r>
            <a:endParaRPr lang="en-US" altLang="en-US" smtClean="0"/>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hape 317"/>
          <p:cNvSpPr>
            <a:spLocks noChangeArrowheads="1"/>
          </p:cNvSpPr>
          <p:nvPr/>
        </p:nvSpPr>
        <p:spPr bwMode="auto">
          <a:xfrm>
            <a:off x="8396288" y="4305300"/>
            <a:ext cx="3700462" cy="815975"/>
          </a:xfrm>
          <a:prstGeom prst="roundRect">
            <a:avLst>
              <a:gd name="adj" fmla="val 16667"/>
            </a:avLst>
          </a:prstGeom>
          <a:solidFill>
            <a:srgbClr val="FFFFF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58" name="Shape 318"/>
          <p:cNvSpPr>
            <a:spLocks noChangeArrowheads="1"/>
          </p:cNvSpPr>
          <p:nvPr/>
        </p:nvSpPr>
        <p:spPr bwMode="auto">
          <a:xfrm>
            <a:off x="4633913" y="3395663"/>
            <a:ext cx="3700462" cy="815975"/>
          </a:xfrm>
          <a:prstGeom prst="roundRect">
            <a:avLst>
              <a:gd name="adj" fmla="val 16667"/>
            </a:avLst>
          </a:prstGeom>
          <a:solidFill>
            <a:srgbClr val="FFFFF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59" name="Shape 319"/>
          <p:cNvSpPr>
            <a:spLocks noChangeArrowheads="1"/>
          </p:cNvSpPr>
          <p:nvPr/>
        </p:nvSpPr>
        <p:spPr bwMode="auto">
          <a:xfrm>
            <a:off x="8429625" y="3395663"/>
            <a:ext cx="3700463" cy="815975"/>
          </a:xfrm>
          <a:prstGeom prst="roundRect">
            <a:avLst>
              <a:gd name="adj" fmla="val 16667"/>
            </a:avLst>
          </a:prstGeom>
          <a:solidFill>
            <a:srgbClr val="FFFFF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0" name="Shape 320"/>
          <p:cNvSpPr>
            <a:spLocks noChangeArrowheads="1"/>
          </p:cNvSpPr>
          <p:nvPr/>
        </p:nvSpPr>
        <p:spPr bwMode="auto">
          <a:xfrm>
            <a:off x="4600575" y="2522538"/>
            <a:ext cx="3700463" cy="815975"/>
          </a:xfrm>
          <a:prstGeom prst="roundRect">
            <a:avLst>
              <a:gd name="adj" fmla="val 16667"/>
            </a:avLst>
          </a:prstGeom>
          <a:solidFill>
            <a:srgbClr val="FFFFF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1" name="Shape 321"/>
          <p:cNvSpPr>
            <a:spLocks noChangeArrowheads="1"/>
          </p:cNvSpPr>
          <p:nvPr/>
        </p:nvSpPr>
        <p:spPr bwMode="auto">
          <a:xfrm>
            <a:off x="8396288" y="2522538"/>
            <a:ext cx="3700462" cy="815975"/>
          </a:xfrm>
          <a:prstGeom prst="roundRect">
            <a:avLst>
              <a:gd name="adj" fmla="val 16667"/>
            </a:avLst>
          </a:prstGeom>
          <a:solidFill>
            <a:srgbClr val="FFFFF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2" name="Shape 322"/>
          <p:cNvSpPr>
            <a:spLocks noChangeArrowheads="1"/>
          </p:cNvSpPr>
          <p:nvPr/>
        </p:nvSpPr>
        <p:spPr bwMode="auto">
          <a:xfrm>
            <a:off x="8382000" y="1649413"/>
            <a:ext cx="3700463" cy="815975"/>
          </a:xfrm>
          <a:prstGeom prst="roundRect">
            <a:avLst>
              <a:gd name="adj" fmla="val 16667"/>
            </a:avLst>
          </a:prstGeom>
          <a:solidFill>
            <a:srgbClr val="FFFFF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3" name="Shape 323"/>
          <p:cNvSpPr>
            <a:spLocks noChangeArrowheads="1"/>
          </p:cNvSpPr>
          <p:nvPr/>
        </p:nvSpPr>
        <p:spPr bwMode="auto">
          <a:xfrm>
            <a:off x="4587875" y="1649413"/>
            <a:ext cx="3698875" cy="815975"/>
          </a:xfrm>
          <a:prstGeom prst="roundRect">
            <a:avLst>
              <a:gd name="adj" fmla="val 16667"/>
            </a:avLst>
          </a:prstGeom>
          <a:solidFill>
            <a:srgbClr val="FFFFF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4" name="Shape 324"/>
          <p:cNvSpPr>
            <a:spLocks noChangeArrowheads="1"/>
          </p:cNvSpPr>
          <p:nvPr/>
        </p:nvSpPr>
        <p:spPr bwMode="auto">
          <a:xfrm>
            <a:off x="4600575" y="4305300"/>
            <a:ext cx="3700463" cy="815975"/>
          </a:xfrm>
          <a:prstGeom prst="roundRect">
            <a:avLst>
              <a:gd name="adj" fmla="val 16667"/>
            </a:avLst>
          </a:prstGeom>
          <a:solidFill>
            <a:srgbClr val="FFFFFF"/>
          </a:solidFill>
          <a:ln w="19050">
            <a:solidFill>
              <a:schemeClr val="tx2"/>
            </a:solidFill>
            <a:prstDash val="dash"/>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5" name="Shape 325"/>
          <p:cNvSpPr>
            <a:spLocks noChangeArrowheads="1"/>
          </p:cNvSpPr>
          <p:nvPr/>
        </p:nvSpPr>
        <p:spPr bwMode="auto">
          <a:xfrm>
            <a:off x="4600575" y="1069975"/>
            <a:ext cx="3700463" cy="4838700"/>
          </a:xfrm>
          <a:prstGeom prst="roundRect">
            <a:avLst>
              <a:gd name="adj" fmla="val 16667"/>
            </a:avLst>
          </a:prstGeom>
          <a:solidFill>
            <a:srgbClr val="FFFFFF"/>
          </a:solidFill>
          <a:ln w="19050">
            <a:solidFill>
              <a:schemeClr val="tx2"/>
            </a:solidFill>
            <a:prstDash val="dot"/>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6" name="Shape 326"/>
          <p:cNvSpPr>
            <a:spLocks noChangeArrowheads="1"/>
          </p:cNvSpPr>
          <p:nvPr/>
        </p:nvSpPr>
        <p:spPr bwMode="auto">
          <a:xfrm>
            <a:off x="8359775" y="1069975"/>
            <a:ext cx="3700463" cy="4838700"/>
          </a:xfrm>
          <a:prstGeom prst="roundRect">
            <a:avLst>
              <a:gd name="adj" fmla="val 16667"/>
            </a:avLst>
          </a:prstGeom>
          <a:solidFill>
            <a:srgbClr val="FFFFFF"/>
          </a:solidFill>
          <a:ln w="19050">
            <a:solidFill>
              <a:schemeClr val="tx2"/>
            </a:solidFill>
            <a:prstDash val="dot"/>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7" name="Shape 327"/>
          <p:cNvSpPr>
            <a:spLocks noChangeArrowheads="1"/>
          </p:cNvSpPr>
          <p:nvPr/>
        </p:nvSpPr>
        <p:spPr bwMode="auto">
          <a:xfrm>
            <a:off x="10904538" y="1449388"/>
            <a:ext cx="930275"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8" name="Shape 328"/>
          <p:cNvSpPr>
            <a:spLocks noChangeArrowheads="1"/>
          </p:cNvSpPr>
          <p:nvPr/>
        </p:nvSpPr>
        <p:spPr bwMode="auto">
          <a:xfrm>
            <a:off x="5951538" y="1449388"/>
            <a:ext cx="930275"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69" name="Shape 329"/>
          <p:cNvSpPr>
            <a:spLocks noChangeArrowheads="1"/>
          </p:cNvSpPr>
          <p:nvPr/>
        </p:nvSpPr>
        <p:spPr bwMode="auto">
          <a:xfrm>
            <a:off x="4741863" y="1449388"/>
            <a:ext cx="930275"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70" name="Shape 330"/>
          <p:cNvSpPr>
            <a:spLocks noChangeArrowheads="1"/>
          </p:cNvSpPr>
          <p:nvPr/>
        </p:nvSpPr>
        <p:spPr bwMode="auto">
          <a:xfrm>
            <a:off x="7189788" y="1449388"/>
            <a:ext cx="930275"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71" name="Shape 331"/>
          <p:cNvSpPr>
            <a:spLocks noChangeArrowheads="1"/>
          </p:cNvSpPr>
          <p:nvPr/>
        </p:nvSpPr>
        <p:spPr bwMode="auto">
          <a:xfrm>
            <a:off x="8428038" y="1449388"/>
            <a:ext cx="930275"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72" name="Shape 332"/>
          <p:cNvSpPr>
            <a:spLocks noChangeArrowheads="1"/>
          </p:cNvSpPr>
          <p:nvPr/>
        </p:nvSpPr>
        <p:spPr bwMode="auto">
          <a:xfrm>
            <a:off x="9666288" y="1449388"/>
            <a:ext cx="930275" cy="430212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73" name="Shape 333"/>
          <p:cNvSpPr>
            <a:spLocks noChangeArrowheads="1"/>
          </p:cNvSpPr>
          <p:nvPr/>
        </p:nvSpPr>
        <p:spPr bwMode="auto">
          <a:xfrm>
            <a:off x="4527550" y="4268788"/>
            <a:ext cx="7605713" cy="815975"/>
          </a:xfrm>
          <a:prstGeom prst="roundRect">
            <a:avLst>
              <a:gd name="adj" fmla="val 16667"/>
            </a:avLst>
          </a:prstGeom>
          <a:solidFill>
            <a:srgbClr val="A4C2F4"/>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74" name="Shape 334"/>
          <p:cNvSpPr>
            <a:spLocks noChangeArrowheads="1"/>
          </p:cNvSpPr>
          <p:nvPr/>
        </p:nvSpPr>
        <p:spPr bwMode="auto">
          <a:xfrm>
            <a:off x="4527550" y="3395663"/>
            <a:ext cx="7605713" cy="815975"/>
          </a:xfrm>
          <a:prstGeom prst="roundRect">
            <a:avLst>
              <a:gd name="adj" fmla="val 16667"/>
            </a:avLst>
          </a:prstGeom>
          <a:solidFill>
            <a:srgbClr val="A4C2F4"/>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75" name="Shape 335"/>
          <p:cNvSpPr>
            <a:spLocks noChangeArrowheads="1"/>
          </p:cNvSpPr>
          <p:nvPr/>
        </p:nvSpPr>
        <p:spPr bwMode="auto">
          <a:xfrm>
            <a:off x="4486275" y="2522538"/>
            <a:ext cx="7604125" cy="815975"/>
          </a:xfrm>
          <a:prstGeom prst="roundRect">
            <a:avLst>
              <a:gd name="adj" fmla="val 16667"/>
            </a:avLst>
          </a:prstGeom>
          <a:solidFill>
            <a:srgbClr val="A4C2F4"/>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76" name="Shape 336"/>
          <p:cNvSpPr>
            <a:spLocks noChangeArrowheads="1"/>
          </p:cNvSpPr>
          <p:nvPr/>
        </p:nvSpPr>
        <p:spPr bwMode="auto">
          <a:xfrm>
            <a:off x="4486275" y="1649413"/>
            <a:ext cx="7604125" cy="815975"/>
          </a:xfrm>
          <a:prstGeom prst="roundRect">
            <a:avLst>
              <a:gd name="adj" fmla="val 16667"/>
            </a:avLst>
          </a:prstGeom>
          <a:solidFill>
            <a:srgbClr val="A4C2F4"/>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900"/>
          </a:p>
        </p:txBody>
      </p:sp>
      <p:sp>
        <p:nvSpPr>
          <p:cNvPr id="96277" name="Shape 338"/>
          <p:cNvSpPr>
            <a:spLocks noChangeArrowheads="1"/>
          </p:cNvSpPr>
          <p:nvPr/>
        </p:nvSpPr>
        <p:spPr bwMode="auto">
          <a:xfrm>
            <a:off x="4770438"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6278" name="Shape 339"/>
          <p:cNvSpPr>
            <a:spLocks noChangeArrowheads="1"/>
          </p:cNvSpPr>
          <p:nvPr/>
        </p:nvSpPr>
        <p:spPr bwMode="auto">
          <a:xfrm>
            <a:off x="4770438"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6279" name="Shape 340"/>
          <p:cNvSpPr>
            <a:spLocks noChangeArrowheads="1"/>
          </p:cNvSpPr>
          <p:nvPr/>
        </p:nvSpPr>
        <p:spPr bwMode="auto">
          <a:xfrm>
            <a:off x="4770438"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6280" name="Shape 341"/>
          <p:cNvSpPr>
            <a:spLocks noChangeArrowheads="1"/>
          </p:cNvSpPr>
          <p:nvPr/>
        </p:nvSpPr>
        <p:spPr bwMode="auto">
          <a:xfrm>
            <a:off x="4770438"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sp>
        <p:nvSpPr>
          <p:cNvPr id="96281" name="Shape 342"/>
          <p:cNvSpPr>
            <a:spLocks noChangeArrowheads="1"/>
          </p:cNvSpPr>
          <p:nvPr/>
        </p:nvSpPr>
        <p:spPr bwMode="auto">
          <a:xfrm>
            <a:off x="598011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6282" name="Shape 343"/>
          <p:cNvSpPr>
            <a:spLocks noChangeArrowheads="1"/>
          </p:cNvSpPr>
          <p:nvPr/>
        </p:nvSpPr>
        <p:spPr bwMode="auto">
          <a:xfrm>
            <a:off x="598011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6283" name="Shape 344"/>
          <p:cNvSpPr>
            <a:spLocks noChangeArrowheads="1"/>
          </p:cNvSpPr>
          <p:nvPr/>
        </p:nvSpPr>
        <p:spPr bwMode="auto">
          <a:xfrm>
            <a:off x="598011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6284" name="Shape 345"/>
          <p:cNvSpPr>
            <a:spLocks noChangeArrowheads="1"/>
          </p:cNvSpPr>
          <p:nvPr/>
        </p:nvSpPr>
        <p:spPr bwMode="auto">
          <a:xfrm>
            <a:off x="598011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6285" name="Shape 346"/>
          <p:cNvCxnSpPr>
            <a:cxnSpLocks noChangeShapeType="1"/>
            <a:stCxn id="96277" idx="3"/>
            <a:endCxn id="96281" idx="1"/>
          </p:cNvCxnSpPr>
          <p:nvPr/>
        </p:nvCxnSpPr>
        <p:spPr bwMode="auto">
          <a:xfrm>
            <a:off x="564356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286" name="Shape 347"/>
          <p:cNvCxnSpPr>
            <a:cxnSpLocks noChangeShapeType="1"/>
            <a:stCxn id="96278" idx="3"/>
            <a:endCxn id="96282" idx="1"/>
          </p:cNvCxnSpPr>
          <p:nvPr/>
        </p:nvCxnSpPr>
        <p:spPr bwMode="auto">
          <a:xfrm>
            <a:off x="564356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287" name="Shape 348"/>
          <p:cNvCxnSpPr>
            <a:cxnSpLocks noChangeShapeType="1"/>
            <a:stCxn id="96279" idx="3"/>
            <a:endCxn id="96283" idx="1"/>
          </p:cNvCxnSpPr>
          <p:nvPr/>
        </p:nvCxnSpPr>
        <p:spPr bwMode="auto">
          <a:xfrm>
            <a:off x="564356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288" name="Shape 349"/>
          <p:cNvCxnSpPr>
            <a:cxnSpLocks noChangeShapeType="1"/>
            <a:stCxn id="96280" idx="3"/>
            <a:endCxn id="96284" idx="1"/>
          </p:cNvCxnSpPr>
          <p:nvPr/>
        </p:nvCxnSpPr>
        <p:spPr bwMode="auto">
          <a:xfrm>
            <a:off x="564356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6289" name="Shape 350"/>
          <p:cNvSpPr txBox="1">
            <a:spLocks noChangeArrowheads="1"/>
          </p:cNvSpPr>
          <p:nvPr/>
        </p:nvSpPr>
        <p:spPr bwMode="auto">
          <a:xfrm>
            <a:off x="5294313" y="5835650"/>
            <a:ext cx="10350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map</a:t>
            </a:r>
          </a:p>
        </p:txBody>
      </p:sp>
      <p:sp>
        <p:nvSpPr>
          <p:cNvPr id="96290" name="Shape 351"/>
          <p:cNvSpPr txBox="1">
            <a:spLocks noChangeArrowheads="1"/>
          </p:cNvSpPr>
          <p:nvPr/>
        </p:nvSpPr>
        <p:spPr bwMode="auto">
          <a:xfrm>
            <a:off x="6610350" y="5835650"/>
            <a:ext cx="10366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filter</a:t>
            </a:r>
          </a:p>
        </p:txBody>
      </p:sp>
      <p:sp>
        <p:nvSpPr>
          <p:cNvPr id="96291" name="Shape 352"/>
          <p:cNvSpPr txBox="1">
            <a:spLocks noChangeArrowheads="1"/>
          </p:cNvSpPr>
          <p:nvPr/>
        </p:nvSpPr>
        <p:spPr bwMode="auto">
          <a:xfrm>
            <a:off x="7343775" y="5835650"/>
            <a:ext cx="18891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reduceBykey</a:t>
            </a:r>
          </a:p>
        </p:txBody>
      </p:sp>
      <p:sp>
        <p:nvSpPr>
          <p:cNvPr id="96292" name="Shape 353"/>
          <p:cNvSpPr txBox="1">
            <a:spLocks noChangeArrowheads="1"/>
          </p:cNvSpPr>
          <p:nvPr/>
        </p:nvSpPr>
        <p:spPr bwMode="auto">
          <a:xfrm>
            <a:off x="9197975" y="5835650"/>
            <a:ext cx="16383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map</a:t>
            </a:r>
          </a:p>
        </p:txBody>
      </p:sp>
      <p:sp>
        <p:nvSpPr>
          <p:cNvPr id="96293" name="Shape 354"/>
          <p:cNvSpPr txBox="1">
            <a:spLocks noChangeArrowheads="1"/>
          </p:cNvSpPr>
          <p:nvPr/>
        </p:nvSpPr>
        <p:spPr bwMode="auto">
          <a:xfrm>
            <a:off x="10029825" y="5826125"/>
            <a:ext cx="19399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saveAsTextFile</a:t>
            </a:r>
          </a:p>
        </p:txBody>
      </p:sp>
      <p:sp>
        <p:nvSpPr>
          <p:cNvPr id="96294" name="Shape 355"/>
          <p:cNvSpPr>
            <a:spLocks noChangeArrowheads="1"/>
          </p:cNvSpPr>
          <p:nvPr/>
        </p:nvSpPr>
        <p:spPr bwMode="auto">
          <a:xfrm>
            <a:off x="721836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6295" name="Shape 356"/>
          <p:cNvSpPr>
            <a:spLocks noChangeArrowheads="1"/>
          </p:cNvSpPr>
          <p:nvPr/>
        </p:nvSpPr>
        <p:spPr bwMode="auto">
          <a:xfrm>
            <a:off x="721836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6296" name="Shape 357"/>
          <p:cNvSpPr>
            <a:spLocks noChangeArrowheads="1"/>
          </p:cNvSpPr>
          <p:nvPr/>
        </p:nvSpPr>
        <p:spPr bwMode="auto">
          <a:xfrm>
            <a:off x="721836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6297" name="Shape 358"/>
          <p:cNvSpPr>
            <a:spLocks noChangeArrowheads="1"/>
          </p:cNvSpPr>
          <p:nvPr/>
        </p:nvSpPr>
        <p:spPr bwMode="auto">
          <a:xfrm>
            <a:off x="721836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6298" name="Shape 359"/>
          <p:cNvCxnSpPr>
            <a:cxnSpLocks noChangeShapeType="1"/>
            <a:endCxn id="96294" idx="1"/>
          </p:cNvCxnSpPr>
          <p:nvPr/>
        </p:nvCxnSpPr>
        <p:spPr bwMode="auto">
          <a:xfrm>
            <a:off x="688181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299" name="Shape 361"/>
          <p:cNvCxnSpPr>
            <a:cxnSpLocks noChangeShapeType="1"/>
            <a:endCxn id="96295" idx="1"/>
          </p:cNvCxnSpPr>
          <p:nvPr/>
        </p:nvCxnSpPr>
        <p:spPr bwMode="auto">
          <a:xfrm>
            <a:off x="688181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00" name="Shape 363"/>
          <p:cNvCxnSpPr>
            <a:cxnSpLocks noChangeShapeType="1"/>
            <a:endCxn id="96296" idx="1"/>
          </p:cNvCxnSpPr>
          <p:nvPr/>
        </p:nvCxnSpPr>
        <p:spPr bwMode="auto">
          <a:xfrm>
            <a:off x="688181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01" name="Shape 365"/>
          <p:cNvCxnSpPr>
            <a:cxnSpLocks noChangeShapeType="1"/>
            <a:endCxn id="96297" idx="1"/>
          </p:cNvCxnSpPr>
          <p:nvPr/>
        </p:nvCxnSpPr>
        <p:spPr bwMode="auto">
          <a:xfrm>
            <a:off x="688181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6302" name="Shape 367"/>
          <p:cNvSpPr>
            <a:spLocks noChangeArrowheads="1"/>
          </p:cNvSpPr>
          <p:nvPr/>
        </p:nvSpPr>
        <p:spPr bwMode="auto">
          <a:xfrm>
            <a:off x="845661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6303" name="Shape 368"/>
          <p:cNvSpPr>
            <a:spLocks noChangeArrowheads="1"/>
          </p:cNvSpPr>
          <p:nvPr/>
        </p:nvSpPr>
        <p:spPr bwMode="auto">
          <a:xfrm>
            <a:off x="845661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6304" name="Shape 369"/>
          <p:cNvSpPr>
            <a:spLocks noChangeArrowheads="1"/>
          </p:cNvSpPr>
          <p:nvPr/>
        </p:nvSpPr>
        <p:spPr bwMode="auto">
          <a:xfrm>
            <a:off x="845661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6305" name="Shape 370"/>
          <p:cNvSpPr>
            <a:spLocks noChangeArrowheads="1"/>
          </p:cNvSpPr>
          <p:nvPr/>
        </p:nvSpPr>
        <p:spPr bwMode="auto">
          <a:xfrm>
            <a:off x="845661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6306" name="Shape 371"/>
          <p:cNvCxnSpPr>
            <a:cxnSpLocks noChangeShapeType="1"/>
            <a:endCxn id="96302" idx="1"/>
          </p:cNvCxnSpPr>
          <p:nvPr/>
        </p:nvCxnSpPr>
        <p:spPr bwMode="auto">
          <a:xfrm>
            <a:off x="812006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07" name="Shape 373"/>
          <p:cNvCxnSpPr>
            <a:cxnSpLocks noChangeShapeType="1"/>
            <a:endCxn id="96303" idx="1"/>
          </p:cNvCxnSpPr>
          <p:nvPr/>
        </p:nvCxnSpPr>
        <p:spPr bwMode="auto">
          <a:xfrm>
            <a:off x="812006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08" name="Shape 375"/>
          <p:cNvCxnSpPr>
            <a:cxnSpLocks noChangeShapeType="1"/>
            <a:endCxn id="96304" idx="1"/>
          </p:cNvCxnSpPr>
          <p:nvPr/>
        </p:nvCxnSpPr>
        <p:spPr bwMode="auto">
          <a:xfrm>
            <a:off x="812006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09" name="Shape 377"/>
          <p:cNvCxnSpPr>
            <a:cxnSpLocks noChangeShapeType="1"/>
            <a:endCxn id="96305" idx="1"/>
          </p:cNvCxnSpPr>
          <p:nvPr/>
        </p:nvCxnSpPr>
        <p:spPr bwMode="auto">
          <a:xfrm>
            <a:off x="812006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6310" name="Shape 379"/>
          <p:cNvSpPr>
            <a:spLocks noChangeArrowheads="1"/>
          </p:cNvSpPr>
          <p:nvPr/>
        </p:nvSpPr>
        <p:spPr bwMode="auto">
          <a:xfrm>
            <a:off x="969486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6311" name="Shape 380"/>
          <p:cNvSpPr>
            <a:spLocks noChangeArrowheads="1"/>
          </p:cNvSpPr>
          <p:nvPr/>
        </p:nvSpPr>
        <p:spPr bwMode="auto">
          <a:xfrm>
            <a:off x="969486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6312" name="Shape 381"/>
          <p:cNvSpPr>
            <a:spLocks noChangeArrowheads="1"/>
          </p:cNvSpPr>
          <p:nvPr/>
        </p:nvSpPr>
        <p:spPr bwMode="auto">
          <a:xfrm>
            <a:off x="969486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6313" name="Shape 382"/>
          <p:cNvSpPr>
            <a:spLocks noChangeArrowheads="1"/>
          </p:cNvSpPr>
          <p:nvPr/>
        </p:nvSpPr>
        <p:spPr bwMode="auto">
          <a:xfrm>
            <a:off x="969486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6314" name="Shape 383"/>
          <p:cNvCxnSpPr>
            <a:cxnSpLocks noChangeShapeType="1"/>
            <a:endCxn id="96310" idx="1"/>
          </p:cNvCxnSpPr>
          <p:nvPr/>
        </p:nvCxnSpPr>
        <p:spPr bwMode="auto">
          <a:xfrm>
            <a:off x="935831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15" name="Shape 385"/>
          <p:cNvCxnSpPr>
            <a:cxnSpLocks noChangeShapeType="1"/>
            <a:endCxn id="96311" idx="1"/>
          </p:cNvCxnSpPr>
          <p:nvPr/>
        </p:nvCxnSpPr>
        <p:spPr bwMode="auto">
          <a:xfrm>
            <a:off x="935831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16" name="Shape 387"/>
          <p:cNvCxnSpPr>
            <a:cxnSpLocks noChangeShapeType="1"/>
            <a:endCxn id="96312" idx="1"/>
          </p:cNvCxnSpPr>
          <p:nvPr/>
        </p:nvCxnSpPr>
        <p:spPr bwMode="auto">
          <a:xfrm>
            <a:off x="935831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17" name="Shape 389"/>
          <p:cNvCxnSpPr>
            <a:cxnSpLocks noChangeShapeType="1"/>
            <a:endCxn id="96313" idx="1"/>
          </p:cNvCxnSpPr>
          <p:nvPr/>
        </p:nvCxnSpPr>
        <p:spPr bwMode="auto">
          <a:xfrm>
            <a:off x="935831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6318" name="Shape 391"/>
          <p:cNvSpPr>
            <a:spLocks noChangeArrowheads="1"/>
          </p:cNvSpPr>
          <p:nvPr/>
        </p:nvSpPr>
        <p:spPr bwMode="auto">
          <a:xfrm>
            <a:off x="10933113" y="171926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part-0</a:t>
            </a:r>
          </a:p>
        </p:txBody>
      </p:sp>
      <p:sp>
        <p:nvSpPr>
          <p:cNvPr id="96319" name="Shape 392"/>
          <p:cNvSpPr>
            <a:spLocks noChangeArrowheads="1"/>
          </p:cNvSpPr>
          <p:nvPr/>
        </p:nvSpPr>
        <p:spPr bwMode="auto">
          <a:xfrm>
            <a:off x="10933113" y="2590800"/>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part-1</a:t>
            </a:r>
          </a:p>
        </p:txBody>
      </p:sp>
      <p:sp>
        <p:nvSpPr>
          <p:cNvPr id="96320" name="Shape 393"/>
          <p:cNvSpPr>
            <a:spLocks noChangeArrowheads="1"/>
          </p:cNvSpPr>
          <p:nvPr/>
        </p:nvSpPr>
        <p:spPr bwMode="auto">
          <a:xfrm>
            <a:off x="10933113" y="3465513"/>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part-2</a:t>
            </a:r>
          </a:p>
        </p:txBody>
      </p:sp>
      <p:sp>
        <p:nvSpPr>
          <p:cNvPr id="96321" name="Shape 394"/>
          <p:cNvSpPr>
            <a:spLocks noChangeArrowheads="1"/>
          </p:cNvSpPr>
          <p:nvPr/>
        </p:nvSpPr>
        <p:spPr bwMode="auto">
          <a:xfrm>
            <a:off x="10933113" y="4340225"/>
            <a:ext cx="873125" cy="676275"/>
          </a:xfrm>
          <a:prstGeom prst="rect">
            <a:avLst/>
          </a:prstGeom>
          <a:solidFill>
            <a:srgbClr val="FFFFFF"/>
          </a:solidFill>
          <a:ln w="19050">
            <a:solidFill>
              <a:schemeClr val="tx2"/>
            </a:solidFill>
            <a:round/>
            <a:headEnd/>
            <a:tailEnd/>
          </a:ln>
        </p:spPr>
        <p:txBody>
          <a:bodyPr lIns="121894" tIns="121894" rIns="121894" bIns="121894"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part-3</a:t>
            </a:r>
          </a:p>
        </p:txBody>
      </p:sp>
      <p:cxnSp>
        <p:nvCxnSpPr>
          <p:cNvPr id="96322" name="Shape 395"/>
          <p:cNvCxnSpPr>
            <a:cxnSpLocks noChangeShapeType="1"/>
            <a:endCxn id="96318" idx="1"/>
          </p:cNvCxnSpPr>
          <p:nvPr/>
        </p:nvCxnSpPr>
        <p:spPr bwMode="auto">
          <a:xfrm>
            <a:off x="10596563" y="205740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23" name="Shape 397"/>
          <p:cNvCxnSpPr>
            <a:cxnSpLocks noChangeShapeType="1"/>
            <a:endCxn id="96319" idx="1"/>
          </p:cNvCxnSpPr>
          <p:nvPr/>
        </p:nvCxnSpPr>
        <p:spPr bwMode="auto">
          <a:xfrm>
            <a:off x="10596563" y="2928938"/>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24" name="Shape 399"/>
          <p:cNvCxnSpPr>
            <a:cxnSpLocks noChangeShapeType="1"/>
            <a:endCxn id="96320" idx="1"/>
          </p:cNvCxnSpPr>
          <p:nvPr/>
        </p:nvCxnSpPr>
        <p:spPr bwMode="auto">
          <a:xfrm>
            <a:off x="10596563" y="3803650"/>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96325" name="Shape 401"/>
          <p:cNvCxnSpPr>
            <a:cxnSpLocks noChangeShapeType="1"/>
            <a:endCxn id="96321" idx="1"/>
          </p:cNvCxnSpPr>
          <p:nvPr/>
        </p:nvCxnSpPr>
        <p:spPr bwMode="auto">
          <a:xfrm>
            <a:off x="10596563" y="4678363"/>
            <a:ext cx="3365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6326" name="Shape 403"/>
          <p:cNvSpPr txBox="1">
            <a:spLocks noChangeArrowheads="1"/>
          </p:cNvSpPr>
          <p:nvPr/>
        </p:nvSpPr>
        <p:spPr bwMode="auto">
          <a:xfrm rot="-5400000">
            <a:off x="3789363" y="1795463"/>
            <a:ext cx="930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500" b="1"/>
              <a:t>Exec0</a:t>
            </a:r>
          </a:p>
        </p:txBody>
      </p:sp>
      <p:sp>
        <p:nvSpPr>
          <p:cNvPr id="96327" name="Shape 404"/>
          <p:cNvSpPr txBox="1">
            <a:spLocks noChangeArrowheads="1"/>
          </p:cNvSpPr>
          <p:nvPr/>
        </p:nvSpPr>
        <p:spPr bwMode="auto">
          <a:xfrm rot="-5400000">
            <a:off x="3778250" y="2725738"/>
            <a:ext cx="930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500" b="1"/>
              <a:t>Exec1</a:t>
            </a:r>
          </a:p>
        </p:txBody>
      </p:sp>
      <p:sp>
        <p:nvSpPr>
          <p:cNvPr id="96328" name="Shape 405"/>
          <p:cNvSpPr txBox="1">
            <a:spLocks noChangeArrowheads="1"/>
          </p:cNvSpPr>
          <p:nvPr/>
        </p:nvSpPr>
        <p:spPr bwMode="auto">
          <a:xfrm rot="-5400000">
            <a:off x="3777456" y="3528219"/>
            <a:ext cx="9318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500" b="1"/>
              <a:t>Exec2</a:t>
            </a:r>
          </a:p>
        </p:txBody>
      </p:sp>
      <p:sp>
        <p:nvSpPr>
          <p:cNvPr id="96329" name="Shape 406"/>
          <p:cNvSpPr txBox="1">
            <a:spLocks noChangeArrowheads="1"/>
          </p:cNvSpPr>
          <p:nvPr/>
        </p:nvSpPr>
        <p:spPr bwMode="auto">
          <a:xfrm rot="-5398522">
            <a:off x="3789363" y="4464050"/>
            <a:ext cx="930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500" b="1"/>
              <a:t>Exec3</a:t>
            </a:r>
          </a:p>
        </p:txBody>
      </p:sp>
      <p:sp>
        <p:nvSpPr>
          <p:cNvPr id="96330" name="Shape 407"/>
          <p:cNvSpPr txBox="1">
            <a:spLocks noChangeArrowheads="1"/>
          </p:cNvSpPr>
          <p:nvPr/>
        </p:nvSpPr>
        <p:spPr bwMode="auto">
          <a:xfrm>
            <a:off x="4738688"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RDD0</a:t>
            </a:r>
          </a:p>
          <a:p>
            <a:endParaRPr lang="en-US" altLang="en-US" sz="1900"/>
          </a:p>
        </p:txBody>
      </p:sp>
      <p:sp>
        <p:nvSpPr>
          <p:cNvPr id="96331" name="Shape 408"/>
          <p:cNvSpPr txBox="1">
            <a:spLocks noChangeArrowheads="1"/>
          </p:cNvSpPr>
          <p:nvPr/>
        </p:nvSpPr>
        <p:spPr bwMode="auto">
          <a:xfrm>
            <a:off x="5964238"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RDD1</a:t>
            </a:r>
          </a:p>
          <a:p>
            <a:endParaRPr lang="en-US" altLang="en-US" sz="1900"/>
          </a:p>
        </p:txBody>
      </p:sp>
      <p:sp>
        <p:nvSpPr>
          <p:cNvPr id="96332" name="Shape 409"/>
          <p:cNvSpPr txBox="1">
            <a:spLocks noChangeArrowheads="1"/>
          </p:cNvSpPr>
          <p:nvPr/>
        </p:nvSpPr>
        <p:spPr bwMode="auto">
          <a:xfrm>
            <a:off x="7196138"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RDD2</a:t>
            </a:r>
          </a:p>
          <a:p>
            <a:endParaRPr lang="en-US" altLang="en-US" sz="1900"/>
          </a:p>
        </p:txBody>
      </p:sp>
      <p:sp>
        <p:nvSpPr>
          <p:cNvPr id="96333" name="Shape 410"/>
          <p:cNvSpPr txBox="1">
            <a:spLocks noChangeArrowheads="1"/>
          </p:cNvSpPr>
          <p:nvPr/>
        </p:nvSpPr>
        <p:spPr bwMode="auto">
          <a:xfrm>
            <a:off x="8448675"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RDD3</a:t>
            </a:r>
          </a:p>
          <a:p>
            <a:endParaRPr lang="en-US" altLang="en-US" sz="1900"/>
          </a:p>
        </p:txBody>
      </p:sp>
      <p:sp>
        <p:nvSpPr>
          <p:cNvPr id="96334" name="Shape 411"/>
          <p:cNvSpPr txBox="1">
            <a:spLocks noChangeArrowheads="1"/>
          </p:cNvSpPr>
          <p:nvPr/>
        </p:nvSpPr>
        <p:spPr bwMode="auto">
          <a:xfrm>
            <a:off x="9675813" y="5349875"/>
            <a:ext cx="10366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RDD4</a:t>
            </a:r>
          </a:p>
          <a:p>
            <a:endParaRPr lang="en-US" altLang="en-US" sz="1900"/>
          </a:p>
        </p:txBody>
      </p:sp>
      <p:sp>
        <p:nvSpPr>
          <p:cNvPr id="96335" name="Shape 412"/>
          <p:cNvSpPr txBox="1">
            <a:spLocks noChangeArrowheads="1"/>
          </p:cNvSpPr>
          <p:nvPr/>
        </p:nvSpPr>
        <p:spPr bwMode="auto">
          <a:xfrm>
            <a:off x="10933113" y="5349875"/>
            <a:ext cx="103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HDFS</a:t>
            </a:r>
          </a:p>
        </p:txBody>
      </p:sp>
      <p:sp>
        <p:nvSpPr>
          <p:cNvPr id="96336" name="Shape 413"/>
          <p:cNvSpPr>
            <a:spLocks noGrp="1"/>
          </p:cNvSpPr>
          <p:nvPr>
            <p:ph type="body" idx="1"/>
          </p:nvPr>
        </p:nvSpPr>
        <p:spPr>
          <a:xfrm>
            <a:off x="57150" y="1682750"/>
            <a:ext cx="4576763" cy="4919663"/>
          </a:xfrm>
        </p:spPr>
        <p:txBody>
          <a:bodyPr lIns="121894" tIns="121894" rIns="121894" bIns="121894"/>
          <a:lstStyle/>
          <a:p>
            <a:pPr eaLnBrk="1" hangingPunct="1">
              <a:spcBef>
                <a:spcPct val="0"/>
              </a:spcBef>
              <a:buFont typeface="Wingdings 3" pitchFamily="18" charset="2"/>
              <a:buNone/>
            </a:pPr>
            <a:r>
              <a:rPr lang="en-US" altLang="en-US" sz="2400" smtClean="0"/>
              <a:t>sc.textFile(hdfsPath)</a:t>
            </a:r>
          </a:p>
          <a:p>
            <a:pPr eaLnBrk="1" hangingPunct="1">
              <a:spcBef>
                <a:spcPct val="0"/>
              </a:spcBef>
              <a:buFont typeface="Wingdings 3" pitchFamily="18" charset="2"/>
              <a:buNone/>
            </a:pPr>
            <a:r>
              <a:rPr lang="en-US" altLang="en-US" sz="2400" smtClean="0"/>
              <a:t>    .map(parseInput)</a:t>
            </a:r>
          </a:p>
          <a:p>
            <a:pPr eaLnBrk="1" hangingPunct="1">
              <a:spcBef>
                <a:spcPct val="0"/>
              </a:spcBef>
              <a:buFont typeface="Wingdings 3" pitchFamily="18" charset="2"/>
              <a:buNone/>
            </a:pPr>
            <a:r>
              <a:rPr lang="en-US" altLang="en-US" sz="2400" smtClean="0"/>
              <a:t>    .filter(subThreshold)</a:t>
            </a:r>
          </a:p>
          <a:p>
            <a:pPr eaLnBrk="1" hangingPunct="1">
              <a:spcBef>
                <a:spcPct val="0"/>
              </a:spcBef>
              <a:buFont typeface="Wingdings 3" pitchFamily="18" charset="2"/>
              <a:buNone/>
            </a:pPr>
            <a:r>
              <a:rPr lang="en-US" altLang="en-US" sz="2400" smtClean="0"/>
              <a:t>    .reduceByKey(tallyCount)</a:t>
            </a:r>
          </a:p>
          <a:p>
            <a:pPr eaLnBrk="1" hangingPunct="1">
              <a:spcBef>
                <a:spcPct val="0"/>
              </a:spcBef>
              <a:buFont typeface="Wingdings 3" pitchFamily="18" charset="2"/>
              <a:buNone/>
            </a:pPr>
            <a:r>
              <a:rPr lang="en-US" altLang="en-US" sz="2400" smtClean="0"/>
              <a:t>    .map(formatOutput)</a:t>
            </a:r>
          </a:p>
          <a:p>
            <a:pPr eaLnBrk="1" hangingPunct="1">
              <a:spcBef>
                <a:spcPct val="0"/>
              </a:spcBef>
              <a:buFont typeface="Wingdings 3" pitchFamily="18" charset="2"/>
              <a:buNone/>
            </a:pPr>
            <a:r>
              <a:rPr lang="en-US" altLang="en-US" sz="2400" smtClean="0"/>
              <a:t>    .saveAsTextFile(outPath)</a:t>
            </a:r>
          </a:p>
        </p:txBody>
      </p:sp>
      <p:sp>
        <p:nvSpPr>
          <p:cNvPr id="96337" name="Shape 414"/>
          <p:cNvSpPr txBox="1">
            <a:spLocks noChangeArrowheads="1"/>
          </p:cNvSpPr>
          <p:nvPr/>
        </p:nvSpPr>
        <p:spPr bwMode="auto">
          <a:xfrm>
            <a:off x="6459538" y="984250"/>
            <a:ext cx="1363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Stage 0</a:t>
            </a:r>
          </a:p>
        </p:txBody>
      </p:sp>
      <p:sp>
        <p:nvSpPr>
          <p:cNvPr id="96338" name="Shape 415"/>
          <p:cNvSpPr txBox="1">
            <a:spLocks noChangeArrowheads="1"/>
          </p:cNvSpPr>
          <p:nvPr/>
        </p:nvSpPr>
        <p:spPr bwMode="auto">
          <a:xfrm>
            <a:off x="10544175" y="984250"/>
            <a:ext cx="1363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4" tIns="121894" rIns="121894" bIns="121894"/>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900"/>
              <a:t>Stage 1</a:t>
            </a:r>
          </a:p>
        </p:txBody>
      </p:sp>
      <p:sp>
        <p:nvSpPr>
          <p:cNvPr id="96339" name="Rectangle 2"/>
          <p:cNvSpPr txBox="1">
            <a:spLocks/>
          </p:cNvSpPr>
          <p:nvPr/>
        </p:nvSpPr>
        <p:spPr bwMode="auto">
          <a:xfrm>
            <a:off x="1668463" y="365125"/>
            <a:ext cx="10218737"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3600">
                <a:solidFill>
                  <a:srgbClr val="178DBB"/>
                </a:solidFill>
                <a:sym typeface="Wingdings" pitchFamily="2" charset="2"/>
              </a:rPr>
              <a:t>Spark: A Different Way to Look at a Dataflow </a:t>
            </a:r>
            <a:endParaRPr lang="en-US" altLang="en-US" sz="3600">
              <a:solidFill>
                <a:srgbClr val="178DBB"/>
              </a:solidFill>
            </a:endParaRP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p:cNvSpPr>
          <p:nvPr>
            <p:ph type="title"/>
          </p:nvPr>
        </p:nvSpPr>
        <p:spPr>
          <a:xfrm>
            <a:off x="1668463" y="365125"/>
            <a:ext cx="10218737" cy="969963"/>
          </a:xfrm>
        </p:spPr>
        <p:txBody>
          <a:bodyPr/>
          <a:lstStyle/>
          <a:p>
            <a:pPr eaLnBrk="1" hangingPunct="1"/>
            <a:r>
              <a:rPr lang="en-US" altLang="en-US" smtClean="0">
                <a:sym typeface="Wingdings" pitchFamily="2" charset="2"/>
              </a:rPr>
              <a:t>Spark: A Different Way to Look at a Dataflow </a:t>
            </a:r>
            <a:endParaRPr lang="en-US" altLang="en-US" smtClean="0"/>
          </a:p>
        </p:txBody>
      </p:sp>
      <p:sp>
        <p:nvSpPr>
          <p:cNvPr id="97282"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CED83F0-C488-42D3-B282-7090B8A6C78E}"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dirty="0"/>
              <a:t>SQL-on-</a:t>
            </a:r>
            <a:r>
              <a:rPr lang="en-US" dirty="0" err="1"/>
              <a:t>Hadoop</a:t>
            </a:r>
            <a:r>
              <a:rPr lang="en-US" dirty="0"/>
              <a:t> Tutorial</a:t>
            </a:r>
          </a:p>
        </p:txBody>
      </p:sp>
      <p:sp>
        <p:nvSpPr>
          <p:cNvPr id="9728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E5E8F87-D8DB-4F2B-B629-46BDC2CCFA61}" type="slidenum">
              <a:rPr lang="en-US" altLang="en-US" sz="2000">
                <a:solidFill>
                  <a:srgbClr val="FEFFFF"/>
                </a:solidFill>
              </a:rPr>
              <a:pPr/>
              <a:t>49</a:t>
            </a:fld>
            <a:endParaRPr lang="en-US" altLang="en-US" sz="2000">
              <a:solidFill>
                <a:srgbClr val="FEFFFF"/>
              </a:solidFill>
            </a:endParaRPr>
          </a:p>
        </p:txBody>
      </p:sp>
      <p:pic>
        <p:nvPicPr>
          <p:cNvPr id="97285" name="Picture 3" descr="Screen Shot 2015-09-01 at 9.50.35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3513" y="1660525"/>
            <a:ext cx="9394825"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18364" y="0"/>
            <a:ext cx="7970293" cy="27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8450" y="1949450"/>
            <a:ext cx="10047288" cy="3881438"/>
          </a:xfrm>
        </p:spPr>
        <p:txBody>
          <a:bodyPr rtlCol="0">
            <a:normAutofit/>
          </a:bodyPr>
          <a:lstStyle/>
          <a:p>
            <a:pPr eaLnBrk="1" fontAlgn="auto" hangingPunct="1">
              <a:spcAft>
                <a:spcPts val="0"/>
              </a:spcAft>
              <a:buFont typeface="Wingdings 3" charset="2"/>
              <a:buChar char=""/>
              <a:defRPr/>
            </a:pPr>
            <a:r>
              <a:rPr lang="en-US" sz="2800" dirty="0">
                <a:solidFill>
                  <a:schemeClr val="tx1">
                    <a:lumMod val="75000"/>
                    <a:lumOff val="25000"/>
                  </a:schemeClr>
                </a:solidFill>
                <a:ea typeface="+mn-ea"/>
                <a:cs typeface="+mn-cs"/>
              </a:rPr>
              <a:t>Decades of research in parallel database systems</a:t>
            </a:r>
          </a:p>
          <a:p>
            <a:pPr lvl="1" eaLnBrk="1" fontAlgn="auto" hangingPunct="1">
              <a:spcAft>
                <a:spcPts val="0"/>
              </a:spcAft>
              <a:buFont typeface="Wingdings 3" charset="2"/>
              <a:buChar char=""/>
              <a:defRPr/>
            </a:pPr>
            <a:r>
              <a:rPr lang="en-US" sz="2400" dirty="0">
                <a:solidFill>
                  <a:schemeClr val="tx1">
                    <a:lumMod val="75000"/>
                    <a:lumOff val="25000"/>
                  </a:schemeClr>
                </a:solidFill>
                <a:ea typeface="+mn-ea"/>
                <a:cs typeface="+mn-cs"/>
              </a:rPr>
              <a:t>Efficient data flow</a:t>
            </a:r>
          </a:p>
          <a:p>
            <a:pPr lvl="1" eaLnBrk="1" fontAlgn="auto" hangingPunct="1">
              <a:spcAft>
                <a:spcPts val="0"/>
              </a:spcAft>
              <a:buFont typeface="Wingdings 3" charset="2"/>
              <a:buChar char=""/>
              <a:defRPr/>
            </a:pPr>
            <a:r>
              <a:rPr lang="en-US" sz="2400" dirty="0">
                <a:solidFill>
                  <a:schemeClr val="tx1">
                    <a:lumMod val="75000"/>
                    <a:lumOff val="25000"/>
                  </a:schemeClr>
                </a:solidFill>
                <a:ea typeface="+mn-ea"/>
                <a:cs typeface="+mn-cs"/>
              </a:rPr>
              <a:t>Load balancing in the face of skew</a:t>
            </a:r>
          </a:p>
          <a:p>
            <a:pPr lvl="1" eaLnBrk="1" fontAlgn="auto" hangingPunct="1">
              <a:spcAft>
                <a:spcPts val="0"/>
              </a:spcAft>
              <a:buFont typeface="Wingdings 3" charset="2"/>
              <a:buChar char=""/>
              <a:defRPr/>
            </a:pPr>
            <a:r>
              <a:rPr lang="en-US" sz="2400" dirty="0">
                <a:solidFill>
                  <a:schemeClr val="tx1">
                    <a:lumMod val="75000"/>
                    <a:lumOff val="25000"/>
                  </a:schemeClr>
                </a:solidFill>
                <a:ea typeface="+mn-ea"/>
                <a:cs typeface="+mn-cs"/>
              </a:rPr>
              <a:t>Query optimization</a:t>
            </a:r>
          </a:p>
          <a:p>
            <a:pPr lvl="1" eaLnBrk="1" fontAlgn="auto" hangingPunct="1">
              <a:spcAft>
                <a:spcPts val="0"/>
              </a:spcAft>
              <a:buFont typeface="Wingdings 3" charset="2"/>
              <a:buChar char=""/>
              <a:defRPr/>
            </a:pPr>
            <a:r>
              <a:rPr lang="en-US" sz="2400" dirty="0" err="1">
                <a:solidFill>
                  <a:schemeClr val="tx1">
                    <a:lumMod val="75000"/>
                    <a:lumOff val="25000"/>
                  </a:schemeClr>
                </a:solidFill>
                <a:ea typeface="+mn-ea"/>
                <a:cs typeface="+mn-cs"/>
              </a:rPr>
              <a:t>Vectorized</a:t>
            </a:r>
            <a:r>
              <a:rPr lang="en-US" sz="2400" dirty="0">
                <a:solidFill>
                  <a:schemeClr val="tx1">
                    <a:lumMod val="75000"/>
                    <a:lumOff val="25000"/>
                  </a:schemeClr>
                </a:solidFill>
                <a:ea typeface="+mn-ea"/>
                <a:cs typeface="+mn-cs"/>
              </a:rPr>
              <a:t> processing</a:t>
            </a:r>
          </a:p>
          <a:p>
            <a:pPr lvl="1" eaLnBrk="1" fontAlgn="auto" hangingPunct="1">
              <a:spcAft>
                <a:spcPts val="0"/>
              </a:spcAft>
              <a:buFont typeface="Wingdings 3" charset="2"/>
              <a:buChar char=""/>
              <a:defRPr/>
            </a:pPr>
            <a:r>
              <a:rPr lang="en-US" sz="2400" dirty="0">
                <a:solidFill>
                  <a:schemeClr val="tx1">
                    <a:lumMod val="75000"/>
                    <a:lumOff val="25000"/>
                  </a:schemeClr>
                </a:solidFill>
                <a:ea typeface="+mn-ea"/>
                <a:cs typeface="+mn-cs"/>
              </a:rPr>
              <a:t>Dynamic compilation of query operators</a:t>
            </a:r>
          </a:p>
          <a:p>
            <a:pPr lvl="1" eaLnBrk="1" fontAlgn="auto" hangingPunct="1">
              <a:spcAft>
                <a:spcPts val="0"/>
              </a:spcAft>
              <a:buFont typeface="Wingdings 3" charset="2"/>
              <a:buChar char=""/>
              <a:defRPr/>
            </a:pPr>
            <a:r>
              <a:rPr lang="en-US" sz="2400" dirty="0">
                <a:solidFill>
                  <a:schemeClr val="tx1">
                    <a:lumMod val="75000"/>
                    <a:lumOff val="25000"/>
                  </a:schemeClr>
                </a:solidFill>
                <a:ea typeface="+mn-ea"/>
                <a:cs typeface="+mn-cs"/>
              </a:rPr>
              <a:t>Co-processing of queries</a:t>
            </a:r>
          </a:p>
        </p:txBody>
      </p:sp>
      <p:sp>
        <p:nvSpPr>
          <p:cNvPr id="31746" name="Date Placeholder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95C9113-1505-457B-B3C8-ED6D1BE04C75}" type="datetime1">
              <a:rPr lang="en-US" altLang="en-US" sz="900">
                <a:solidFill>
                  <a:srgbClr val="898989"/>
                </a:solidFill>
              </a:rPr>
              <a:pPr/>
              <a:t>9/30/2015</a:t>
            </a:fld>
            <a:endParaRPr lang="en-US" altLang="en-US" sz="900">
              <a:solidFill>
                <a:srgbClr val="898989"/>
              </a:solidFill>
            </a:endParaRPr>
          </a:p>
        </p:txBody>
      </p:sp>
      <p:sp>
        <p:nvSpPr>
          <p:cNvPr id="7" name="Footer Placeholder 6"/>
          <p:cNvSpPr>
            <a:spLocks noGrp="1"/>
          </p:cNvSpPr>
          <p:nvPr>
            <p:ph type="ftr" sz="quarter" idx="11"/>
          </p:nvPr>
        </p:nvSpPr>
        <p:spPr/>
        <p:txBody>
          <a:bodyPr/>
          <a:lstStyle/>
          <a:p>
            <a:pPr>
              <a:defRPr/>
            </a:pPr>
            <a:r>
              <a:rPr lang="en-US"/>
              <a:t>SQL-on-Hadoop Tutorial</a:t>
            </a:r>
          </a:p>
        </p:txBody>
      </p:sp>
      <p:sp>
        <p:nvSpPr>
          <p:cNvPr id="31748" name="Slide Number Placeholder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D8AF0B6-FB7B-4022-89AC-9852584A2EE9}" type="slidenum">
              <a:rPr lang="en-US" altLang="en-US" sz="2000">
                <a:solidFill>
                  <a:srgbClr val="FEFFFF"/>
                </a:solidFill>
              </a:rPr>
              <a:pPr/>
              <a:t>5</a:t>
            </a:fld>
            <a:endParaRPr lang="en-US" altLang="en-US" sz="2000">
              <a:solidFill>
                <a:srgbClr val="FEFFFF"/>
              </a:solidFill>
            </a:endParaRPr>
          </a:p>
        </p:txBody>
      </p:sp>
      <p:sp>
        <p:nvSpPr>
          <p:cNvPr id="4" name="Right Arrow 3"/>
          <p:cNvSpPr/>
          <p:nvPr/>
        </p:nvSpPr>
        <p:spPr>
          <a:xfrm>
            <a:off x="1165225" y="5676900"/>
            <a:ext cx="685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750" name="TextBox 4"/>
          <p:cNvSpPr txBox="1">
            <a:spLocks noChangeArrowheads="1"/>
          </p:cNvSpPr>
          <p:nvPr/>
        </p:nvSpPr>
        <p:spPr bwMode="auto">
          <a:xfrm>
            <a:off x="2097088" y="5530850"/>
            <a:ext cx="9869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2800" b="1"/>
              <a:t>Massive talent war between SQL-on-Hadoop companies for members of database community</a:t>
            </a:r>
          </a:p>
        </p:txBody>
      </p:sp>
      <p:sp>
        <p:nvSpPr>
          <p:cNvPr id="31751" name="Title 1"/>
          <p:cNvSpPr>
            <a:spLocks noGrp="1"/>
          </p:cNvSpPr>
          <p:nvPr>
            <p:ph type="title"/>
          </p:nvPr>
        </p:nvSpPr>
        <p:spPr>
          <a:xfrm>
            <a:off x="2592388" y="623888"/>
            <a:ext cx="8912225" cy="1281112"/>
          </a:xfrm>
        </p:spPr>
        <p:txBody>
          <a:bodyPr/>
          <a:lstStyle/>
          <a:p>
            <a:r>
              <a:rPr lang="en-US" altLang="en-US" smtClean="0"/>
              <a:t>The database community knows how to process data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6"/>
          <p:cNvSpPr>
            <a:spLocks noGrp="1"/>
          </p:cNvSpPr>
          <p:nvPr>
            <p:ph type="ctrTitle"/>
          </p:nvPr>
        </p:nvSpPr>
        <p:spPr>
          <a:xfrm>
            <a:off x="2589213" y="2514600"/>
            <a:ext cx="8915400" cy="2262188"/>
          </a:xfrm>
        </p:spPr>
        <p:txBody>
          <a:bodyPr/>
          <a:lstStyle/>
          <a:p>
            <a:pPr eaLnBrk="1" hangingPunct="1"/>
            <a:r>
              <a:rPr lang="en-US" altLang="en-US" smtClean="0"/>
              <a:t>Fault Tolerance</a:t>
            </a:r>
          </a:p>
        </p:txBody>
      </p:sp>
      <p:sp>
        <p:nvSpPr>
          <p:cNvPr id="9933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7ECD546-9A48-4B4A-943A-541C4B50FDAF}"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9933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3AD03EC-D50D-4EF9-B59E-7968CD00A643}" type="slidenum">
              <a:rPr lang="en-US" altLang="en-US" sz="2000">
                <a:solidFill>
                  <a:srgbClr val="FEFFFF"/>
                </a:solidFill>
              </a:rPr>
              <a:pPr/>
              <a:t>50</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2592388" y="623888"/>
            <a:ext cx="8912225" cy="1281112"/>
          </a:xfrm>
        </p:spPr>
        <p:txBody>
          <a:bodyPr/>
          <a:lstStyle/>
          <a:p>
            <a:pPr eaLnBrk="1" hangingPunct="1"/>
            <a:r>
              <a:rPr lang="en-US" altLang="en-US" smtClean="0"/>
              <a:t>MapReduce Fault Tolerance</a:t>
            </a:r>
          </a:p>
        </p:txBody>
      </p:sp>
      <p:sp>
        <p:nvSpPr>
          <p:cNvPr id="10035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19B9F46-26D1-4C34-B674-F3F12C046EBB}"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0035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3100382-5EDC-44AD-ACC1-648EB8115960}" type="slidenum">
              <a:rPr lang="en-US" altLang="en-US" sz="2000">
                <a:solidFill>
                  <a:srgbClr val="FEFFFF"/>
                </a:solidFill>
              </a:rPr>
              <a:pPr/>
              <a:t>51</a:t>
            </a:fld>
            <a:endParaRPr lang="en-US" altLang="en-US" sz="2000">
              <a:solidFill>
                <a:srgbClr val="FEFFFF"/>
              </a:solidFill>
            </a:endParaRPr>
          </a:p>
        </p:txBody>
      </p:sp>
      <p:sp>
        <p:nvSpPr>
          <p:cNvPr id="7" name="Rectangle 6"/>
          <p:cNvSpPr/>
          <p:nvPr/>
        </p:nvSpPr>
        <p:spPr>
          <a:xfrm>
            <a:off x="2579688" y="212883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8" name="Rectangle 7"/>
          <p:cNvSpPr/>
          <p:nvPr/>
        </p:nvSpPr>
        <p:spPr>
          <a:xfrm>
            <a:off x="2595563" y="278606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9" name="Rectangle 8"/>
          <p:cNvSpPr/>
          <p:nvPr/>
        </p:nvSpPr>
        <p:spPr>
          <a:xfrm>
            <a:off x="2595563" y="346868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0" name="Rectangle 9"/>
          <p:cNvSpPr/>
          <p:nvPr/>
        </p:nvSpPr>
        <p:spPr>
          <a:xfrm>
            <a:off x="2608263" y="415131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 name="Rectangle 10"/>
          <p:cNvSpPr/>
          <p:nvPr/>
        </p:nvSpPr>
        <p:spPr>
          <a:xfrm>
            <a:off x="2606675" y="4818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2" name="Rectangle 11"/>
          <p:cNvSpPr/>
          <p:nvPr/>
        </p:nvSpPr>
        <p:spPr>
          <a:xfrm>
            <a:off x="4271963" y="2484438"/>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4" name="Rectangle 13"/>
          <p:cNvSpPr/>
          <p:nvPr/>
        </p:nvSpPr>
        <p:spPr>
          <a:xfrm>
            <a:off x="4302125" y="3168650"/>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5" name="Rectangle 14"/>
          <p:cNvSpPr/>
          <p:nvPr/>
        </p:nvSpPr>
        <p:spPr>
          <a:xfrm>
            <a:off x="4314825" y="3878263"/>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6" name="Rectangle 15"/>
          <p:cNvSpPr/>
          <p:nvPr/>
        </p:nvSpPr>
        <p:spPr>
          <a:xfrm>
            <a:off x="4329113" y="4573588"/>
            <a:ext cx="1446212"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7" name="Rectangle 16"/>
          <p:cNvSpPr/>
          <p:nvPr/>
        </p:nvSpPr>
        <p:spPr>
          <a:xfrm>
            <a:off x="6321425" y="3243263"/>
            <a:ext cx="1446213"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sp>
        <p:nvSpPr>
          <p:cNvPr id="18" name="Rectangle 17"/>
          <p:cNvSpPr/>
          <p:nvPr/>
        </p:nvSpPr>
        <p:spPr>
          <a:xfrm>
            <a:off x="373063" y="3290888"/>
            <a:ext cx="1446212"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cxnSp>
        <p:nvCxnSpPr>
          <p:cNvPr id="29" name="Straight Arrow Connector 28"/>
          <p:cNvCxnSpPr>
            <a:stCxn id="18" idx="3"/>
            <a:endCxn id="7" idx="1"/>
          </p:cNvCxnSpPr>
          <p:nvPr/>
        </p:nvCxnSpPr>
        <p:spPr>
          <a:xfrm flipV="1">
            <a:off x="1819275" y="2381250"/>
            <a:ext cx="760413" cy="1339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8" idx="1"/>
          </p:cNvCxnSpPr>
          <p:nvPr/>
        </p:nvCxnSpPr>
        <p:spPr>
          <a:xfrm flipV="1">
            <a:off x="1819275" y="3038475"/>
            <a:ext cx="7762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3"/>
            <a:endCxn id="9" idx="1"/>
          </p:cNvCxnSpPr>
          <p:nvPr/>
        </p:nvCxnSpPr>
        <p:spPr>
          <a:xfrm>
            <a:off x="1819275" y="3721100"/>
            <a:ext cx="776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3"/>
            <a:endCxn id="10" idx="1"/>
          </p:cNvCxnSpPr>
          <p:nvPr/>
        </p:nvCxnSpPr>
        <p:spPr>
          <a:xfrm>
            <a:off x="1819275" y="3721100"/>
            <a:ext cx="7889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1" idx="1"/>
          </p:cNvCxnSpPr>
          <p:nvPr/>
        </p:nvCxnSpPr>
        <p:spPr>
          <a:xfrm>
            <a:off x="1819275" y="3721100"/>
            <a:ext cx="787400" cy="1349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12" idx="1"/>
          </p:cNvCxnSpPr>
          <p:nvPr/>
        </p:nvCxnSpPr>
        <p:spPr>
          <a:xfrm>
            <a:off x="3370263" y="2381250"/>
            <a:ext cx="9017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14" idx="1"/>
          </p:cNvCxnSpPr>
          <p:nvPr/>
        </p:nvCxnSpPr>
        <p:spPr>
          <a:xfrm>
            <a:off x="3370263" y="2381250"/>
            <a:ext cx="931862"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5" idx="1"/>
          </p:cNvCxnSpPr>
          <p:nvPr/>
        </p:nvCxnSpPr>
        <p:spPr>
          <a:xfrm>
            <a:off x="3370263" y="2381250"/>
            <a:ext cx="944562"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6" idx="1"/>
          </p:cNvCxnSpPr>
          <p:nvPr/>
        </p:nvCxnSpPr>
        <p:spPr>
          <a:xfrm>
            <a:off x="3370263" y="2381250"/>
            <a:ext cx="958850"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12" idx="1"/>
          </p:cNvCxnSpPr>
          <p:nvPr/>
        </p:nvCxnSpPr>
        <p:spPr>
          <a:xfrm flipV="1">
            <a:off x="3386138" y="2736850"/>
            <a:ext cx="885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14" idx="1"/>
          </p:cNvCxnSpPr>
          <p:nvPr/>
        </p:nvCxnSpPr>
        <p:spPr>
          <a:xfrm>
            <a:off x="3386138" y="3038475"/>
            <a:ext cx="915987"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3"/>
            <a:endCxn id="15" idx="1"/>
          </p:cNvCxnSpPr>
          <p:nvPr/>
        </p:nvCxnSpPr>
        <p:spPr>
          <a:xfrm>
            <a:off x="3386138" y="3038475"/>
            <a:ext cx="928687"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16" idx="1"/>
          </p:cNvCxnSpPr>
          <p:nvPr/>
        </p:nvCxnSpPr>
        <p:spPr>
          <a:xfrm>
            <a:off x="3386138" y="3038475"/>
            <a:ext cx="942975"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3"/>
            <a:endCxn id="12" idx="1"/>
          </p:cNvCxnSpPr>
          <p:nvPr/>
        </p:nvCxnSpPr>
        <p:spPr>
          <a:xfrm flipV="1">
            <a:off x="3386138" y="2736850"/>
            <a:ext cx="885825"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9" idx="3"/>
            <a:endCxn id="14" idx="1"/>
          </p:cNvCxnSpPr>
          <p:nvPr/>
        </p:nvCxnSpPr>
        <p:spPr>
          <a:xfrm flipV="1">
            <a:off x="3386138" y="3421063"/>
            <a:ext cx="915987"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9" idx="3"/>
            <a:endCxn id="15" idx="1"/>
          </p:cNvCxnSpPr>
          <p:nvPr/>
        </p:nvCxnSpPr>
        <p:spPr>
          <a:xfrm>
            <a:off x="3386138" y="3721100"/>
            <a:ext cx="928687"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3"/>
            <a:endCxn id="16" idx="1"/>
          </p:cNvCxnSpPr>
          <p:nvPr/>
        </p:nvCxnSpPr>
        <p:spPr>
          <a:xfrm>
            <a:off x="3386138" y="3721100"/>
            <a:ext cx="942975"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0" idx="3"/>
            <a:endCxn id="12" idx="1"/>
          </p:cNvCxnSpPr>
          <p:nvPr/>
        </p:nvCxnSpPr>
        <p:spPr>
          <a:xfrm flipV="1">
            <a:off x="3400425" y="2736850"/>
            <a:ext cx="871538"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0" idx="3"/>
            <a:endCxn id="14" idx="1"/>
          </p:cNvCxnSpPr>
          <p:nvPr/>
        </p:nvCxnSpPr>
        <p:spPr>
          <a:xfrm flipV="1">
            <a:off x="3400425"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3"/>
            <a:endCxn id="15" idx="1"/>
          </p:cNvCxnSpPr>
          <p:nvPr/>
        </p:nvCxnSpPr>
        <p:spPr>
          <a:xfrm flipV="1">
            <a:off x="3400425"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0" idx="3"/>
            <a:endCxn id="16" idx="1"/>
          </p:cNvCxnSpPr>
          <p:nvPr/>
        </p:nvCxnSpPr>
        <p:spPr>
          <a:xfrm>
            <a:off x="3400425" y="4403725"/>
            <a:ext cx="928688"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 idx="3"/>
            <a:endCxn id="12" idx="1"/>
          </p:cNvCxnSpPr>
          <p:nvPr/>
        </p:nvCxnSpPr>
        <p:spPr>
          <a:xfrm flipV="1">
            <a:off x="3398838"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1" idx="3"/>
            <a:endCxn id="14" idx="1"/>
          </p:cNvCxnSpPr>
          <p:nvPr/>
        </p:nvCxnSpPr>
        <p:spPr>
          <a:xfrm flipV="1">
            <a:off x="3398838" y="3421063"/>
            <a:ext cx="903287"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3"/>
            <a:endCxn id="15" idx="1"/>
          </p:cNvCxnSpPr>
          <p:nvPr/>
        </p:nvCxnSpPr>
        <p:spPr>
          <a:xfrm flipV="1">
            <a:off x="3398838" y="4130675"/>
            <a:ext cx="915987"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1" idx="3"/>
            <a:endCxn id="16" idx="1"/>
          </p:cNvCxnSpPr>
          <p:nvPr/>
        </p:nvCxnSpPr>
        <p:spPr>
          <a:xfrm flipV="1">
            <a:off x="3398838"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8477250" y="212883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2" name="Rectangle 111"/>
          <p:cNvSpPr/>
          <p:nvPr/>
        </p:nvSpPr>
        <p:spPr>
          <a:xfrm>
            <a:off x="8493125" y="2786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3" name="Rectangle 112"/>
          <p:cNvSpPr/>
          <p:nvPr/>
        </p:nvSpPr>
        <p:spPr>
          <a:xfrm>
            <a:off x="8493125" y="346868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4" name="Rectangle 113"/>
          <p:cNvSpPr/>
          <p:nvPr/>
        </p:nvSpPr>
        <p:spPr>
          <a:xfrm>
            <a:off x="8507413" y="415131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5" name="Rectangle 114"/>
          <p:cNvSpPr/>
          <p:nvPr/>
        </p:nvSpPr>
        <p:spPr>
          <a:xfrm>
            <a:off x="8504238" y="481806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6" name="Rectangle 115"/>
          <p:cNvSpPr/>
          <p:nvPr/>
        </p:nvSpPr>
        <p:spPr>
          <a:xfrm>
            <a:off x="10169525" y="2484438"/>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7" name="Rectangle 116"/>
          <p:cNvSpPr/>
          <p:nvPr/>
        </p:nvSpPr>
        <p:spPr>
          <a:xfrm>
            <a:off x="10199688" y="3168650"/>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8" name="Rectangle 117"/>
          <p:cNvSpPr/>
          <p:nvPr/>
        </p:nvSpPr>
        <p:spPr>
          <a:xfrm>
            <a:off x="10212388" y="3878263"/>
            <a:ext cx="1447800"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9" name="Rectangle 118"/>
          <p:cNvSpPr/>
          <p:nvPr/>
        </p:nvSpPr>
        <p:spPr>
          <a:xfrm>
            <a:off x="10226675" y="4573588"/>
            <a:ext cx="1446213"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cxnSp>
        <p:nvCxnSpPr>
          <p:cNvPr id="120" name="Straight Arrow Connector 119"/>
          <p:cNvCxnSpPr>
            <a:stCxn id="111" idx="3"/>
            <a:endCxn id="116" idx="1"/>
          </p:cNvCxnSpPr>
          <p:nvPr/>
        </p:nvCxnSpPr>
        <p:spPr>
          <a:xfrm>
            <a:off x="9269413" y="2381250"/>
            <a:ext cx="900112"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1" idx="3"/>
            <a:endCxn id="117" idx="1"/>
          </p:cNvCxnSpPr>
          <p:nvPr/>
        </p:nvCxnSpPr>
        <p:spPr>
          <a:xfrm>
            <a:off x="9269413" y="2381250"/>
            <a:ext cx="930275"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1" idx="3"/>
            <a:endCxn id="118" idx="1"/>
          </p:cNvCxnSpPr>
          <p:nvPr/>
        </p:nvCxnSpPr>
        <p:spPr>
          <a:xfrm>
            <a:off x="9269413" y="2381250"/>
            <a:ext cx="942975"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1" idx="3"/>
            <a:endCxn id="119" idx="1"/>
          </p:cNvCxnSpPr>
          <p:nvPr/>
        </p:nvCxnSpPr>
        <p:spPr>
          <a:xfrm>
            <a:off x="9269413" y="2381250"/>
            <a:ext cx="957262"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2" idx="3"/>
            <a:endCxn id="116" idx="1"/>
          </p:cNvCxnSpPr>
          <p:nvPr/>
        </p:nvCxnSpPr>
        <p:spPr>
          <a:xfrm flipV="1">
            <a:off x="9285288" y="2736850"/>
            <a:ext cx="884237"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2" idx="3"/>
            <a:endCxn id="117" idx="1"/>
          </p:cNvCxnSpPr>
          <p:nvPr/>
        </p:nvCxnSpPr>
        <p:spPr>
          <a:xfrm>
            <a:off x="9285288" y="3038475"/>
            <a:ext cx="914400"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2" idx="3"/>
            <a:endCxn id="118" idx="1"/>
          </p:cNvCxnSpPr>
          <p:nvPr/>
        </p:nvCxnSpPr>
        <p:spPr>
          <a:xfrm>
            <a:off x="9285288" y="3038475"/>
            <a:ext cx="927100"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2" idx="3"/>
            <a:endCxn id="119" idx="1"/>
          </p:cNvCxnSpPr>
          <p:nvPr/>
        </p:nvCxnSpPr>
        <p:spPr>
          <a:xfrm>
            <a:off x="9285288" y="3038475"/>
            <a:ext cx="941387"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3" idx="3"/>
            <a:endCxn id="116" idx="1"/>
          </p:cNvCxnSpPr>
          <p:nvPr/>
        </p:nvCxnSpPr>
        <p:spPr>
          <a:xfrm flipV="1">
            <a:off x="9285288" y="2736850"/>
            <a:ext cx="884237"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13" idx="3"/>
            <a:endCxn id="117" idx="1"/>
          </p:cNvCxnSpPr>
          <p:nvPr/>
        </p:nvCxnSpPr>
        <p:spPr>
          <a:xfrm flipV="1">
            <a:off x="9285288" y="3421063"/>
            <a:ext cx="914400"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13" idx="3"/>
            <a:endCxn id="118" idx="1"/>
          </p:cNvCxnSpPr>
          <p:nvPr/>
        </p:nvCxnSpPr>
        <p:spPr>
          <a:xfrm>
            <a:off x="9285288" y="3721100"/>
            <a:ext cx="927100"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13" idx="3"/>
            <a:endCxn id="119" idx="1"/>
          </p:cNvCxnSpPr>
          <p:nvPr/>
        </p:nvCxnSpPr>
        <p:spPr>
          <a:xfrm>
            <a:off x="9285288" y="3721100"/>
            <a:ext cx="941387"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14" idx="3"/>
            <a:endCxn id="116" idx="1"/>
          </p:cNvCxnSpPr>
          <p:nvPr/>
        </p:nvCxnSpPr>
        <p:spPr>
          <a:xfrm flipV="1">
            <a:off x="9297988" y="2736850"/>
            <a:ext cx="871537"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14" idx="3"/>
            <a:endCxn id="117" idx="1"/>
          </p:cNvCxnSpPr>
          <p:nvPr/>
        </p:nvCxnSpPr>
        <p:spPr>
          <a:xfrm flipV="1">
            <a:off x="9297988"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4" idx="3"/>
            <a:endCxn id="118" idx="1"/>
          </p:cNvCxnSpPr>
          <p:nvPr/>
        </p:nvCxnSpPr>
        <p:spPr>
          <a:xfrm flipV="1">
            <a:off x="9297988"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4" idx="3"/>
            <a:endCxn id="119" idx="1"/>
          </p:cNvCxnSpPr>
          <p:nvPr/>
        </p:nvCxnSpPr>
        <p:spPr>
          <a:xfrm>
            <a:off x="9297988" y="4403725"/>
            <a:ext cx="928687"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5" idx="3"/>
            <a:endCxn id="116" idx="1"/>
          </p:cNvCxnSpPr>
          <p:nvPr/>
        </p:nvCxnSpPr>
        <p:spPr>
          <a:xfrm flipV="1">
            <a:off x="9296400"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5" idx="3"/>
            <a:endCxn id="117" idx="1"/>
          </p:cNvCxnSpPr>
          <p:nvPr/>
        </p:nvCxnSpPr>
        <p:spPr>
          <a:xfrm flipV="1">
            <a:off x="9296400" y="3421063"/>
            <a:ext cx="903288"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5" idx="3"/>
            <a:endCxn id="118" idx="1"/>
          </p:cNvCxnSpPr>
          <p:nvPr/>
        </p:nvCxnSpPr>
        <p:spPr>
          <a:xfrm flipV="1">
            <a:off x="9296400" y="4130675"/>
            <a:ext cx="915988"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5" idx="3"/>
            <a:endCxn id="119" idx="1"/>
          </p:cNvCxnSpPr>
          <p:nvPr/>
        </p:nvCxnSpPr>
        <p:spPr>
          <a:xfrm flipV="1">
            <a:off x="9296400"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 idx="3"/>
            <a:endCxn id="17" idx="1"/>
          </p:cNvCxnSpPr>
          <p:nvPr/>
        </p:nvCxnSpPr>
        <p:spPr>
          <a:xfrm>
            <a:off x="5718175" y="2736850"/>
            <a:ext cx="603250" cy="936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4" idx="3"/>
            <a:endCxn id="17" idx="1"/>
          </p:cNvCxnSpPr>
          <p:nvPr/>
        </p:nvCxnSpPr>
        <p:spPr>
          <a:xfrm>
            <a:off x="5748338" y="3421063"/>
            <a:ext cx="573087" cy="252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5" idx="3"/>
            <a:endCxn id="17" idx="1"/>
          </p:cNvCxnSpPr>
          <p:nvPr/>
        </p:nvCxnSpPr>
        <p:spPr>
          <a:xfrm flipV="1">
            <a:off x="5761038" y="3673475"/>
            <a:ext cx="56038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6" idx="3"/>
            <a:endCxn id="17" idx="1"/>
          </p:cNvCxnSpPr>
          <p:nvPr/>
        </p:nvCxnSpPr>
        <p:spPr>
          <a:xfrm flipV="1">
            <a:off x="5775325" y="3673475"/>
            <a:ext cx="546100" cy="1154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7" idx="3"/>
            <a:endCxn id="111" idx="1"/>
          </p:cNvCxnSpPr>
          <p:nvPr/>
        </p:nvCxnSpPr>
        <p:spPr>
          <a:xfrm flipV="1">
            <a:off x="7767638" y="2381250"/>
            <a:ext cx="709612" cy="129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7" idx="3"/>
            <a:endCxn id="112" idx="1"/>
          </p:cNvCxnSpPr>
          <p:nvPr/>
        </p:nvCxnSpPr>
        <p:spPr>
          <a:xfrm flipV="1">
            <a:off x="7767638" y="3038475"/>
            <a:ext cx="725487" cy="635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7" idx="3"/>
            <a:endCxn id="113" idx="1"/>
          </p:cNvCxnSpPr>
          <p:nvPr/>
        </p:nvCxnSpPr>
        <p:spPr>
          <a:xfrm>
            <a:off x="7767638" y="3673475"/>
            <a:ext cx="725487"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7" idx="3"/>
            <a:endCxn id="114" idx="1"/>
          </p:cNvCxnSpPr>
          <p:nvPr/>
        </p:nvCxnSpPr>
        <p:spPr>
          <a:xfrm>
            <a:off x="7767638" y="3673475"/>
            <a:ext cx="739775" cy="730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7" idx="3"/>
            <a:endCxn id="115" idx="1"/>
          </p:cNvCxnSpPr>
          <p:nvPr/>
        </p:nvCxnSpPr>
        <p:spPr>
          <a:xfrm>
            <a:off x="7767638" y="3673475"/>
            <a:ext cx="736600" cy="1397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a:xfrm>
            <a:off x="2592388" y="623888"/>
            <a:ext cx="8912225" cy="1281112"/>
          </a:xfrm>
        </p:spPr>
        <p:txBody>
          <a:bodyPr/>
          <a:lstStyle/>
          <a:p>
            <a:pPr eaLnBrk="1" hangingPunct="1"/>
            <a:r>
              <a:rPr lang="en-US" altLang="en-US" smtClean="0"/>
              <a:t>MapReduce Fault Tolerance</a:t>
            </a:r>
          </a:p>
        </p:txBody>
      </p:sp>
      <p:sp>
        <p:nvSpPr>
          <p:cNvPr id="10137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CB66915-F4D3-49EE-983E-C4A097BBD0F0}"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0138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00311D45-1C4D-487E-8E26-5F43B7E4D2B1}" type="slidenum">
              <a:rPr lang="en-US" altLang="en-US" sz="2000">
                <a:solidFill>
                  <a:srgbClr val="FEFFFF"/>
                </a:solidFill>
              </a:rPr>
              <a:pPr/>
              <a:t>52</a:t>
            </a:fld>
            <a:endParaRPr lang="en-US" altLang="en-US" sz="2000">
              <a:solidFill>
                <a:srgbClr val="FEFFFF"/>
              </a:solidFill>
            </a:endParaRPr>
          </a:p>
        </p:txBody>
      </p:sp>
      <p:sp>
        <p:nvSpPr>
          <p:cNvPr id="7" name="Rectangle 6"/>
          <p:cNvSpPr/>
          <p:nvPr/>
        </p:nvSpPr>
        <p:spPr>
          <a:xfrm>
            <a:off x="2579688" y="212883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8" name="Rectangle 7"/>
          <p:cNvSpPr/>
          <p:nvPr/>
        </p:nvSpPr>
        <p:spPr>
          <a:xfrm>
            <a:off x="2595563" y="278606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9" name="Rectangle 8"/>
          <p:cNvSpPr/>
          <p:nvPr/>
        </p:nvSpPr>
        <p:spPr>
          <a:xfrm>
            <a:off x="2595563" y="346868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0" name="Rectangle 9"/>
          <p:cNvSpPr/>
          <p:nvPr/>
        </p:nvSpPr>
        <p:spPr>
          <a:xfrm>
            <a:off x="2608263" y="415131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 name="Rectangle 10"/>
          <p:cNvSpPr/>
          <p:nvPr/>
        </p:nvSpPr>
        <p:spPr>
          <a:xfrm>
            <a:off x="2606675" y="4818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2" name="Rectangle 11"/>
          <p:cNvSpPr/>
          <p:nvPr/>
        </p:nvSpPr>
        <p:spPr>
          <a:xfrm>
            <a:off x="4271963" y="2484438"/>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4" name="Rectangle 13"/>
          <p:cNvSpPr/>
          <p:nvPr/>
        </p:nvSpPr>
        <p:spPr>
          <a:xfrm>
            <a:off x="4302125" y="3168650"/>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5" name="Rectangle 14"/>
          <p:cNvSpPr/>
          <p:nvPr/>
        </p:nvSpPr>
        <p:spPr>
          <a:xfrm>
            <a:off x="4314825" y="3878263"/>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6" name="Rectangle 15"/>
          <p:cNvSpPr/>
          <p:nvPr/>
        </p:nvSpPr>
        <p:spPr>
          <a:xfrm>
            <a:off x="4329113" y="4573588"/>
            <a:ext cx="1446212"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7" name="Rectangle 16"/>
          <p:cNvSpPr/>
          <p:nvPr/>
        </p:nvSpPr>
        <p:spPr>
          <a:xfrm>
            <a:off x="6321425" y="3243263"/>
            <a:ext cx="1446213"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sp>
        <p:nvSpPr>
          <p:cNvPr id="18" name="Rectangle 17"/>
          <p:cNvSpPr/>
          <p:nvPr/>
        </p:nvSpPr>
        <p:spPr>
          <a:xfrm>
            <a:off x="373063" y="3290888"/>
            <a:ext cx="1446212"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cxnSp>
        <p:nvCxnSpPr>
          <p:cNvPr id="29" name="Straight Arrow Connector 28"/>
          <p:cNvCxnSpPr>
            <a:stCxn id="18" idx="3"/>
            <a:endCxn id="7" idx="1"/>
          </p:cNvCxnSpPr>
          <p:nvPr/>
        </p:nvCxnSpPr>
        <p:spPr>
          <a:xfrm flipV="1">
            <a:off x="1819275" y="2381250"/>
            <a:ext cx="760413" cy="1339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8" idx="1"/>
          </p:cNvCxnSpPr>
          <p:nvPr/>
        </p:nvCxnSpPr>
        <p:spPr>
          <a:xfrm flipV="1">
            <a:off x="1819275" y="3038475"/>
            <a:ext cx="7762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3"/>
            <a:endCxn id="9" idx="1"/>
          </p:cNvCxnSpPr>
          <p:nvPr/>
        </p:nvCxnSpPr>
        <p:spPr>
          <a:xfrm>
            <a:off x="1819275" y="3721100"/>
            <a:ext cx="776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3"/>
            <a:endCxn id="10" idx="1"/>
          </p:cNvCxnSpPr>
          <p:nvPr/>
        </p:nvCxnSpPr>
        <p:spPr>
          <a:xfrm>
            <a:off x="1819275" y="3721100"/>
            <a:ext cx="7889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1" idx="1"/>
          </p:cNvCxnSpPr>
          <p:nvPr/>
        </p:nvCxnSpPr>
        <p:spPr>
          <a:xfrm>
            <a:off x="1819275" y="3721100"/>
            <a:ext cx="787400" cy="1349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12" idx="1"/>
          </p:cNvCxnSpPr>
          <p:nvPr/>
        </p:nvCxnSpPr>
        <p:spPr>
          <a:xfrm>
            <a:off x="3370263" y="2381250"/>
            <a:ext cx="9017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14" idx="1"/>
          </p:cNvCxnSpPr>
          <p:nvPr/>
        </p:nvCxnSpPr>
        <p:spPr>
          <a:xfrm>
            <a:off x="3370263" y="2381250"/>
            <a:ext cx="931862"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5" idx="1"/>
          </p:cNvCxnSpPr>
          <p:nvPr/>
        </p:nvCxnSpPr>
        <p:spPr>
          <a:xfrm>
            <a:off x="3370263" y="2381250"/>
            <a:ext cx="944562"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6" idx="1"/>
          </p:cNvCxnSpPr>
          <p:nvPr/>
        </p:nvCxnSpPr>
        <p:spPr>
          <a:xfrm>
            <a:off x="3370263" y="2381250"/>
            <a:ext cx="958850"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12" idx="1"/>
          </p:cNvCxnSpPr>
          <p:nvPr/>
        </p:nvCxnSpPr>
        <p:spPr>
          <a:xfrm flipV="1">
            <a:off x="3386138" y="2736850"/>
            <a:ext cx="885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14" idx="1"/>
          </p:cNvCxnSpPr>
          <p:nvPr/>
        </p:nvCxnSpPr>
        <p:spPr>
          <a:xfrm>
            <a:off x="3386138" y="3038475"/>
            <a:ext cx="915987"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3"/>
            <a:endCxn id="15" idx="1"/>
          </p:cNvCxnSpPr>
          <p:nvPr/>
        </p:nvCxnSpPr>
        <p:spPr>
          <a:xfrm>
            <a:off x="3386138" y="3038475"/>
            <a:ext cx="928687"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16" idx="1"/>
          </p:cNvCxnSpPr>
          <p:nvPr/>
        </p:nvCxnSpPr>
        <p:spPr>
          <a:xfrm>
            <a:off x="3386138" y="3038475"/>
            <a:ext cx="942975"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3"/>
            <a:endCxn id="12" idx="1"/>
          </p:cNvCxnSpPr>
          <p:nvPr/>
        </p:nvCxnSpPr>
        <p:spPr>
          <a:xfrm flipV="1">
            <a:off x="3386138" y="2736850"/>
            <a:ext cx="885825"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9" idx="3"/>
            <a:endCxn id="14" idx="1"/>
          </p:cNvCxnSpPr>
          <p:nvPr/>
        </p:nvCxnSpPr>
        <p:spPr>
          <a:xfrm flipV="1">
            <a:off x="3386138" y="3421063"/>
            <a:ext cx="915987"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9" idx="3"/>
            <a:endCxn id="15" idx="1"/>
          </p:cNvCxnSpPr>
          <p:nvPr/>
        </p:nvCxnSpPr>
        <p:spPr>
          <a:xfrm>
            <a:off x="3386138" y="3721100"/>
            <a:ext cx="928687"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3"/>
            <a:endCxn id="16" idx="1"/>
          </p:cNvCxnSpPr>
          <p:nvPr/>
        </p:nvCxnSpPr>
        <p:spPr>
          <a:xfrm>
            <a:off x="3386138" y="3721100"/>
            <a:ext cx="942975"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0" idx="3"/>
            <a:endCxn id="12" idx="1"/>
          </p:cNvCxnSpPr>
          <p:nvPr/>
        </p:nvCxnSpPr>
        <p:spPr>
          <a:xfrm flipV="1">
            <a:off x="3400425" y="2736850"/>
            <a:ext cx="871538"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0" idx="3"/>
            <a:endCxn id="14" idx="1"/>
          </p:cNvCxnSpPr>
          <p:nvPr/>
        </p:nvCxnSpPr>
        <p:spPr>
          <a:xfrm flipV="1">
            <a:off x="3400425"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3"/>
            <a:endCxn id="15" idx="1"/>
          </p:cNvCxnSpPr>
          <p:nvPr/>
        </p:nvCxnSpPr>
        <p:spPr>
          <a:xfrm flipV="1">
            <a:off x="3400425"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0" idx="3"/>
            <a:endCxn id="16" idx="1"/>
          </p:cNvCxnSpPr>
          <p:nvPr/>
        </p:nvCxnSpPr>
        <p:spPr>
          <a:xfrm>
            <a:off x="3400425" y="4403725"/>
            <a:ext cx="928688"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 idx="3"/>
            <a:endCxn id="12" idx="1"/>
          </p:cNvCxnSpPr>
          <p:nvPr/>
        </p:nvCxnSpPr>
        <p:spPr>
          <a:xfrm flipV="1">
            <a:off x="3398838"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1" idx="3"/>
            <a:endCxn id="14" idx="1"/>
          </p:cNvCxnSpPr>
          <p:nvPr/>
        </p:nvCxnSpPr>
        <p:spPr>
          <a:xfrm flipV="1">
            <a:off x="3398838" y="3421063"/>
            <a:ext cx="903287"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3"/>
            <a:endCxn id="15" idx="1"/>
          </p:cNvCxnSpPr>
          <p:nvPr/>
        </p:nvCxnSpPr>
        <p:spPr>
          <a:xfrm flipV="1">
            <a:off x="3398838" y="4130675"/>
            <a:ext cx="915987"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1" idx="3"/>
            <a:endCxn id="16" idx="1"/>
          </p:cNvCxnSpPr>
          <p:nvPr/>
        </p:nvCxnSpPr>
        <p:spPr>
          <a:xfrm flipV="1">
            <a:off x="3398838"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8477250" y="212883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2" name="Rectangle 111"/>
          <p:cNvSpPr/>
          <p:nvPr/>
        </p:nvSpPr>
        <p:spPr>
          <a:xfrm>
            <a:off x="8493125" y="2786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3" name="Rectangle 112"/>
          <p:cNvSpPr/>
          <p:nvPr/>
        </p:nvSpPr>
        <p:spPr>
          <a:xfrm>
            <a:off x="8493125" y="346868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4" name="Rectangle 113"/>
          <p:cNvSpPr/>
          <p:nvPr/>
        </p:nvSpPr>
        <p:spPr>
          <a:xfrm>
            <a:off x="8507413" y="415131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5" name="Rectangle 114"/>
          <p:cNvSpPr/>
          <p:nvPr/>
        </p:nvSpPr>
        <p:spPr>
          <a:xfrm>
            <a:off x="8504238" y="481806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6" name="Rectangle 115"/>
          <p:cNvSpPr/>
          <p:nvPr/>
        </p:nvSpPr>
        <p:spPr>
          <a:xfrm>
            <a:off x="10169525" y="2484438"/>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7" name="Rectangle 116"/>
          <p:cNvSpPr/>
          <p:nvPr/>
        </p:nvSpPr>
        <p:spPr>
          <a:xfrm>
            <a:off x="10199688" y="3168650"/>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8" name="Rectangle 117"/>
          <p:cNvSpPr/>
          <p:nvPr/>
        </p:nvSpPr>
        <p:spPr>
          <a:xfrm>
            <a:off x="10212388" y="3878263"/>
            <a:ext cx="1447800"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9" name="Rectangle 118"/>
          <p:cNvSpPr/>
          <p:nvPr/>
        </p:nvSpPr>
        <p:spPr>
          <a:xfrm>
            <a:off x="10226675" y="4573588"/>
            <a:ext cx="1446213"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cxnSp>
        <p:nvCxnSpPr>
          <p:cNvPr id="120" name="Straight Arrow Connector 119"/>
          <p:cNvCxnSpPr>
            <a:stCxn id="111" idx="3"/>
            <a:endCxn id="116" idx="1"/>
          </p:cNvCxnSpPr>
          <p:nvPr/>
        </p:nvCxnSpPr>
        <p:spPr>
          <a:xfrm>
            <a:off x="9269413" y="2381250"/>
            <a:ext cx="900112"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1" idx="3"/>
            <a:endCxn id="117" idx="1"/>
          </p:cNvCxnSpPr>
          <p:nvPr/>
        </p:nvCxnSpPr>
        <p:spPr>
          <a:xfrm>
            <a:off x="9269413" y="2381250"/>
            <a:ext cx="930275"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1" idx="3"/>
            <a:endCxn id="118" idx="1"/>
          </p:cNvCxnSpPr>
          <p:nvPr/>
        </p:nvCxnSpPr>
        <p:spPr>
          <a:xfrm>
            <a:off x="9269413" y="2381250"/>
            <a:ext cx="942975"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1" idx="3"/>
            <a:endCxn id="119" idx="1"/>
          </p:cNvCxnSpPr>
          <p:nvPr/>
        </p:nvCxnSpPr>
        <p:spPr>
          <a:xfrm>
            <a:off x="9269413" y="2381250"/>
            <a:ext cx="957262"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2" idx="3"/>
            <a:endCxn id="116" idx="1"/>
          </p:cNvCxnSpPr>
          <p:nvPr/>
        </p:nvCxnSpPr>
        <p:spPr>
          <a:xfrm flipV="1">
            <a:off x="9285288" y="2736850"/>
            <a:ext cx="884237"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2" idx="3"/>
            <a:endCxn id="117" idx="1"/>
          </p:cNvCxnSpPr>
          <p:nvPr/>
        </p:nvCxnSpPr>
        <p:spPr>
          <a:xfrm>
            <a:off x="9285288" y="3038475"/>
            <a:ext cx="914400"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2" idx="3"/>
            <a:endCxn id="118" idx="1"/>
          </p:cNvCxnSpPr>
          <p:nvPr/>
        </p:nvCxnSpPr>
        <p:spPr>
          <a:xfrm>
            <a:off x="9285288" y="3038475"/>
            <a:ext cx="927100"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2" idx="3"/>
            <a:endCxn id="119" idx="1"/>
          </p:cNvCxnSpPr>
          <p:nvPr/>
        </p:nvCxnSpPr>
        <p:spPr>
          <a:xfrm>
            <a:off x="9285288" y="3038475"/>
            <a:ext cx="941387"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3" idx="3"/>
            <a:endCxn id="116" idx="1"/>
          </p:cNvCxnSpPr>
          <p:nvPr/>
        </p:nvCxnSpPr>
        <p:spPr>
          <a:xfrm flipV="1">
            <a:off x="9285288" y="2736850"/>
            <a:ext cx="884237"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13" idx="3"/>
            <a:endCxn id="117" idx="1"/>
          </p:cNvCxnSpPr>
          <p:nvPr/>
        </p:nvCxnSpPr>
        <p:spPr>
          <a:xfrm flipV="1">
            <a:off x="9285288" y="3421063"/>
            <a:ext cx="914400"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13" idx="3"/>
            <a:endCxn id="118" idx="1"/>
          </p:cNvCxnSpPr>
          <p:nvPr/>
        </p:nvCxnSpPr>
        <p:spPr>
          <a:xfrm>
            <a:off x="9285288" y="3721100"/>
            <a:ext cx="927100"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13" idx="3"/>
            <a:endCxn id="119" idx="1"/>
          </p:cNvCxnSpPr>
          <p:nvPr/>
        </p:nvCxnSpPr>
        <p:spPr>
          <a:xfrm>
            <a:off x="9285288" y="3721100"/>
            <a:ext cx="941387"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14" idx="3"/>
            <a:endCxn id="116" idx="1"/>
          </p:cNvCxnSpPr>
          <p:nvPr/>
        </p:nvCxnSpPr>
        <p:spPr>
          <a:xfrm flipV="1">
            <a:off x="9297988" y="2736850"/>
            <a:ext cx="871537"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14" idx="3"/>
            <a:endCxn id="117" idx="1"/>
          </p:cNvCxnSpPr>
          <p:nvPr/>
        </p:nvCxnSpPr>
        <p:spPr>
          <a:xfrm flipV="1">
            <a:off x="9297988"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4" idx="3"/>
            <a:endCxn id="118" idx="1"/>
          </p:cNvCxnSpPr>
          <p:nvPr/>
        </p:nvCxnSpPr>
        <p:spPr>
          <a:xfrm flipV="1">
            <a:off x="9297988"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4" idx="3"/>
            <a:endCxn id="119" idx="1"/>
          </p:cNvCxnSpPr>
          <p:nvPr/>
        </p:nvCxnSpPr>
        <p:spPr>
          <a:xfrm>
            <a:off x="9297988" y="4403725"/>
            <a:ext cx="928687"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5" idx="3"/>
            <a:endCxn id="116" idx="1"/>
          </p:cNvCxnSpPr>
          <p:nvPr/>
        </p:nvCxnSpPr>
        <p:spPr>
          <a:xfrm flipV="1">
            <a:off x="9296400"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5" idx="3"/>
            <a:endCxn id="117" idx="1"/>
          </p:cNvCxnSpPr>
          <p:nvPr/>
        </p:nvCxnSpPr>
        <p:spPr>
          <a:xfrm flipV="1">
            <a:off x="9296400" y="3421063"/>
            <a:ext cx="903288"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5" idx="3"/>
            <a:endCxn id="118" idx="1"/>
          </p:cNvCxnSpPr>
          <p:nvPr/>
        </p:nvCxnSpPr>
        <p:spPr>
          <a:xfrm flipV="1">
            <a:off x="9296400" y="4130675"/>
            <a:ext cx="915988"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5" idx="3"/>
            <a:endCxn id="119" idx="1"/>
          </p:cNvCxnSpPr>
          <p:nvPr/>
        </p:nvCxnSpPr>
        <p:spPr>
          <a:xfrm flipV="1">
            <a:off x="9296400"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 idx="3"/>
            <a:endCxn id="17" idx="1"/>
          </p:cNvCxnSpPr>
          <p:nvPr/>
        </p:nvCxnSpPr>
        <p:spPr>
          <a:xfrm>
            <a:off x="5718175" y="2736850"/>
            <a:ext cx="603250" cy="936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4" idx="3"/>
            <a:endCxn id="17" idx="1"/>
          </p:cNvCxnSpPr>
          <p:nvPr/>
        </p:nvCxnSpPr>
        <p:spPr>
          <a:xfrm>
            <a:off x="5748338" y="3421063"/>
            <a:ext cx="573087" cy="252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5" idx="3"/>
            <a:endCxn id="17" idx="1"/>
          </p:cNvCxnSpPr>
          <p:nvPr/>
        </p:nvCxnSpPr>
        <p:spPr>
          <a:xfrm flipV="1">
            <a:off x="5761038" y="3673475"/>
            <a:ext cx="56038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6" idx="3"/>
            <a:endCxn id="17" idx="1"/>
          </p:cNvCxnSpPr>
          <p:nvPr/>
        </p:nvCxnSpPr>
        <p:spPr>
          <a:xfrm flipV="1">
            <a:off x="5775325" y="3673475"/>
            <a:ext cx="546100" cy="1154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7" idx="3"/>
            <a:endCxn id="111" idx="1"/>
          </p:cNvCxnSpPr>
          <p:nvPr/>
        </p:nvCxnSpPr>
        <p:spPr>
          <a:xfrm flipV="1">
            <a:off x="7767638" y="2381250"/>
            <a:ext cx="709612" cy="129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7" idx="3"/>
            <a:endCxn id="112" idx="1"/>
          </p:cNvCxnSpPr>
          <p:nvPr/>
        </p:nvCxnSpPr>
        <p:spPr>
          <a:xfrm flipV="1">
            <a:off x="7767638" y="3038475"/>
            <a:ext cx="725487" cy="635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7" idx="3"/>
            <a:endCxn id="113" idx="1"/>
          </p:cNvCxnSpPr>
          <p:nvPr/>
        </p:nvCxnSpPr>
        <p:spPr>
          <a:xfrm>
            <a:off x="7767638" y="3673475"/>
            <a:ext cx="725487"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7" idx="3"/>
            <a:endCxn id="114" idx="1"/>
          </p:cNvCxnSpPr>
          <p:nvPr/>
        </p:nvCxnSpPr>
        <p:spPr>
          <a:xfrm>
            <a:off x="7767638" y="3673475"/>
            <a:ext cx="739775" cy="730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7" idx="3"/>
            <a:endCxn id="115" idx="1"/>
          </p:cNvCxnSpPr>
          <p:nvPr/>
        </p:nvCxnSpPr>
        <p:spPr>
          <a:xfrm>
            <a:off x="7767638" y="3673475"/>
            <a:ext cx="736600" cy="1397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9" name="Cross 158"/>
          <p:cNvSpPr/>
          <p:nvPr/>
        </p:nvSpPr>
        <p:spPr>
          <a:xfrm rot="2758962">
            <a:off x="4546600" y="2266950"/>
            <a:ext cx="909638" cy="909638"/>
          </a:xfrm>
          <a:prstGeom prst="plus">
            <a:avLst/>
          </a:prstGeom>
          <a:solidFill>
            <a:srgbClr val="FF00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2592388" y="623888"/>
            <a:ext cx="8912225" cy="1281112"/>
          </a:xfrm>
        </p:spPr>
        <p:txBody>
          <a:bodyPr/>
          <a:lstStyle/>
          <a:p>
            <a:pPr eaLnBrk="1" hangingPunct="1"/>
            <a:r>
              <a:rPr lang="en-US" altLang="en-US" smtClean="0"/>
              <a:t>MapReduce Fault Tolerance</a:t>
            </a:r>
          </a:p>
        </p:txBody>
      </p:sp>
      <p:sp>
        <p:nvSpPr>
          <p:cNvPr id="10240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CF20D0E-827E-42C6-ADA9-24BCB6C1DFB1}"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0240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CC79BCD-42DD-4794-A5F9-7B4151C93739}" type="slidenum">
              <a:rPr lang="en-US" altLang="en-US" sz="2000">
                <a:solidFill>
                  <a:srgbClr val="FEFFFF"/>
                </a:solidFill>
              </a:rPr>
              <a:pPr/>
              <a:t>53</a:t>
            </a:fld>
            <a:endParaRPr lang="en-US" altLang="en-US" sz="2000">
              <a:solidFill>
                <a:srgbClr val="FEFFFF"/>
              </a:solidFill>
            </a:endParaRPr>
          </a:p>
        </p:txBody>
      </p:sp>
      <p:sp>
        <p:nvSpPr>
          <p:cNvPr id="7" name="Rectangle 6"/>
          <p:cNvSpPr/>
          <p:nvPr/>
        </p:nvSpPr>
        <p:spPr>
          <a:xfrm>
            <a:off x="2579688" y="212883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8" name="Rectangle 7"/>
          <p:cNvSpPr/>
          <p:nvPr/>
        </p:nvSpPr>
        <p:spPr>
          <a:xfrm>
            <a:off x="2595563" y="278606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9" name="Rectangle 8"/>
          <p:cNvSpPr/>
          <p:nvPr/>
        </p:nvSpPr>
        <p:spPr>
          <a:xfrm>
            <a:off x="2595563" y="346868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0" name="Rectangle 9"/>
          <p:cNvSpPr/>
          <p:nvPr/>
        </p:nvSpPr>
        <p:spPr>
          <a:xfrm>
            <a:off x="2608263" y="415131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 name="Rectangle 10"/>
          <p:cNvSpPr/>
          <p:nvPr/>
        </p:nvSpPr>
        <p:spPr>
          <a:xfrm>
            <a:off x="2606675" y="4818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2" name="Rectangle 11"/>
          <p:cNvSpPr/>
          <p:nvPr/>
        </p:nvSpPr>
        <p:spPr>
          <a:xfrm>
            <a:off x="4271963" y="2484438"/>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4" name="Rectangle 13"/>
          <p:cNvSpPr/>
          <p:nvPr/>
        </p:nvSpPr>
        <p:spPr>
          <a:xfrm>
            <a:off x="4302125" y="3168650"/>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5" name="Rectangle 14"/>
          <p:cNvSpPr/>
          <p:nvPr/>
        </p:nvSpPr>
        <p:spPr>
          <a:xfrm>
            <a:off x="4314825" y="3878263"/>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6" name="Rectangle 15"/>
          <p:cNvSpPr/>
          <p:nvPr/>
        </p:nvSpPr>
        <p:spPr>
          <a:xfrm>
            <a:off x="4329113" y="4573588"/>
            <a:ext cx="1446212"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7" name="Rectangle 16"/>
          <p:cNvSpPr/>
          <p:nvPr/>
        </p:nvSpPr>
        <p:spPr>
          <a:xfrm>
            <a:off x="6321425" y="3243263"/>
            <a:ext cx="1446213"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sp>
        <p:nvSpPr>
          <p:cNvPr id="18" name="Rectangle 17"/>
          <p:cNvSpPr/>
          <p:nvPr/>
        </p:nvSpPr>
        <p:spPr>
          <a:xfrm>
            <a:off x="373063" y="3290888"/>
            <a:ext cx="1446212"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cxnSp>
        <p:nvCxnSpPr>
          <p:cNvPr id="29" name="Straight Arrow Connector 28"/>
          <p:cNvCxnSpPr>
            <a:stCxn id="18" idx="3"/>
            <a:endCxn id="7" idx="1"/>
          </p:cNvCxnSpPr>
          <p:nvPr/>
        </p:nvCxnSpPr>
        <p:spPr>
          <a:xfrm flipV="1">
            <a:off x="1819275" y="2381250"/>
            <a:ext cx="760413" cy="1339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8" idx="1"/>
          </p:cNvCxnSpPr>
          <p:nvPr/>
        </p:nvCxnSpPr>
        <p:spPr>
          <a:xfrm flipV="1">
            <a:off x="1819275" y="3038475"/>
            <a:ext cx="7762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3"/>
            <a:endCxn id="9" idx="1"/>
          </p:cNvCxnSpPr>
          <p:nvPr/>
        </p:nvCxnSpPr>
        <p:spPr>
          <a:xfrm>
            <a:off x="1819275" y="3721100"/>
            <a:ext cx="776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3"/>
            <a:endCxn id="10" idx="1"/>
          </p:cNvCxnSpPr>
          <p:nvPr/>
        </p:nvCxnSpPr>
        <p:spPr>
          <a:xfrm>
            <a:off x="1819275" y="3721100"/>
            <a:ext cx="7889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1" idx="1"/>
          </p:cNvCxnSpPr>
          <p:nvPr/>
        </p:nvCxnSpPr>
        <p:spPr>
          <a:xfrm>
            <a:off x="1819275" y="3721100"/>
            <a:ext cx="787400" cy="1349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12" idx="1"/>
          </p:cNvCxnSpPr>
          <p:nvPr/>
        </p:nvCxnSpPr>
        <p:spPr>
          <a:xfrm>
            <a:off x="3370263" y="2381250"/>
            <a:ext cx="901700" cy="355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14" idx="1"/>
          </p:cNvCxnSpPr>
          <p:nvPr/>
        </p:nvCxnSpPr>
        <p:spPr>
          <a:xfrm>
            <a:off x="3370263" y="2381250"/>
            <a:ext cx="931862"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5" idx="1"/>
          </p:cNvCxnSpPr>
          <p:nvPr/>
        </p:nvCxnSpPr>
        <p:spPr>
          <a:xfrm>
            <a:off x="3370263" y="2381250"/>
            <a:ext cx="944562"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6" idx="1"/>
          </p:cNvCxnSpPr>
          <p:nvPr/>
        </p:nvCxnSpPr>
        <p:spPr>
          <a:xfrm>
            <a:off x="3370263" y="2381250"/>
            <a:ext cx="958850"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12" idx="1"/>
          </p:cNvCxnSpPr>
          <p:nvPr/>
        </p:nvCxnSpPr>
        <p:spPr>
          <a:xfrm flipV="1">
            <a:off x="3386138" y="2736850"/>
            <a:ext cx="885825" cy="3016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14" idx="1"/>
          </p:cNvCxnSpPr>
          <p:nvPr/>
        </p:nvCxnSpPr>
        <p:spPr>
          <a:xfrm>
            <a:off x="3386138" y="3038475"/>
            <a:ext cx="915987"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3"/>
            <a:endCxn id="15" idx="1"/>
          </p:cNvCxnSpPr>
          <p:nvPr/>
        </p:nvCxnSpPr>
        <p:spPr>
          <a:xfrm>
            <a:off x="3386138" y="3038475"/>
            <a:ext cx="928687"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16" idx="1"/>
          </p:cNvCxnSpPr>
          <p:nvPr/>
        </p:nvCxnSpPr>
        <p:spPr>
          <a:xfrm>
            <a:off x="3386138" y="3038475"/>
            <a:ext cx="942975"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3"/>
            <a:endCxn id="12" idx="1"/>
          </p:cNvCxnSpPr>
          <p:nvPr/>
        </p:nvCxnSpPr>
        <p:spPr>
          <a:xfrm flipV="1">
            <a:off x="3386138" y="2736850"/>
            <a:ext cx="885825" cy="9842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9" idx="3"/>
            <a:endCxn id="14" idx="1"/>
          </p:cNvCxnSpPr>
          <p:nvPr/>
        </p:nvCxnSpPr>
        <p:spPr>
          <a:xfrm flipV="1">
            <a:off x="3386138" y="3421063"/>
            <a:ext cx="915987"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9" idx="3"/>
            <a:endCxn id="15" idx="1"/>
          </p:cNvCxnSpPr>
          <p:nvPr/>
        </p:nvCxnSpPr>
        <p:spPr>
          <a:xfrm>
            <a:off x="3386138" y="3721100"/>
            <a:ext cx="928687"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3"/>
            <a:endCxn id="16" idx="1"/>
          </p:cNvCxnSpPr>
          <p:nvPr/>
        </p:nvCxnSpPr>
        <p:spPr>
          <a:xfrm>
            <a:off x="3386138" y="3721100"/>
            <a:ext cx="942975"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0" idx="3"/>
            <a:endCxn id="12" idx="1"/>
          </p:cNvCxnSpPr>
          <p:nvPr/>
        </p:nvCxnSpPr>
        <p:spPr>
          <a:xfrm flipV="1">
            <a:off x="3400425" y="2736850"/>
            <a:ext cx="871538" cy="16668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0" idx="3"/>
            <a:endCxn id="14" idx="1"/>
          </p:cNvCxnSpPr>
          <p:nvPr/>
        </p:nvCxnSpPr>
        <p:spPr>
          <a:xfrm flipV="1">
            <a:off x="3400425"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3"/>
            <a:endCxn id="15" idx="1"/>
          </p:cNvCxnSpPr>
          <p:nvPr/>
        </p:nvCxnSpPr>
        <p:spPr>
          <a:xfrm flipV="1">
            <a:off x="3400425"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0" idx="3"/>
            <a:endCxn id="16" idx="1"/>
          </p:cNvCxnSpPr>
          <p:nvPr/>
        </p:nvCxnSpPr>
        <p:spPr>
          <a:xfrm>
            <a:off x="3400425" y="4403725"/>
            <a:ext cx="928688"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 idx="3"/>
            <a:endCxn id="12" idx="1"/>
          </p:cNvCxnSpPr>
          <p:nvPr/>
        </p:nvCxnSpPr>
        <p:spPr>
          <a:xfrm flipV="1">
            <a:off x="3398838" y="2736850"/>
            <a:ext cx="873125" cy="23336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1" idx="3"/>
            <a:endCxn id="14" idx="1"/>
          </p:cNvCxnSpPr>
          <p:nvPr/>
        </p:nvCxnSpPr>
        <p:spPr>
          <a:xfrm flipV="1">
            <a:off x="3398838" y="3421063"/>
            <a:ext cx="903287"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3"/>
            <a:endCxn id="15" idx="1"/>
          </p:cNvCxnSpPr>
          <p:nvPr/>
        </p:nvCxnSpPr>
        <p:spPr>
          <a:xfrm flipV="1">
            <a:off x="3398838" y="4130675"/>
            <a:ext cx="915987"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1" idx="3"/>
            <a:endCxn id="16" idx="1"/>
          </p:cNvCxnSpPr>
          <p:nvPr/>
        </p:nvCxnSpPr>
        <p:spPr>
          <a:xfrm flipV="1">
            <a:off x="3398838"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8477250" y="212883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2" name="Rectangle 111"/>
          <p:cNvSpPr/>
          <p:nvPr/>
        </p:nvSpPr>
        <p:spPr>
          <a:xfrm>
            <a:off x="8493125" y="2786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3" name="Rectangle 112"/>
          <p:cNvSpPr/>
          <p:nvPr/>
        </p:nvSpPr>
        <p:spPr>
          <a:xfrm>
            <a:off x="8493125" y="346868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4" name="Rectangle 113"/>
          <p:cNvSpPr/>
          <p:nvPr/>
        </p:nvSpPr>
        <p:spPr>
          <a:xfrm>
            <a:off x="8507413" y="415131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5" name="Rectangle 114"/>
          <p:cNvSpPr/>
          <p:nvPr/>
        </p:nvSpPr>
        <p:spPr>
          <a:xfrm>
            <a:off x="8504238" y="481806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6" name="Rectangle 115"/>
          <p:cNvSpPr/>
          <p:nvPr/>
        </p:nvSpPr>
        <p:spPr>
          <a:xfrm>
            <a:off x="10169525" y="2484438"/>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7" name="Rectangle 116"/>
          <p:cNvSpPr/>
          <p:nvPr/>
        </p:nvSpPr>
        <p:spPr>
          <a:xfrm>
            <a:off x="10199688" y="3168650"/>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8" name="Rectangle 117"/>
          <p:cNvSpPr/>
          <p:nvPr/>
        </p:nvSpPr>
        <p:spPr>
          <a:xfrm>
            <a:off x="10212388" y="3878263"/>
            <a:ext cx="1447800"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9" name="Rectangle 118"/>
          <p:cNvSpPr/>
          <p:nvPr/>
        </p:nvSpPr>
        <p:spPr>
          <a:xfrm>
            <a:off x="10226675" y="4573588"/>
            <a:ext cx="1446213"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cxnSp>
        <p:nvCxnSpPr>
          <p:cNvPr id="120" name="Straight Arrow Connector 119"/>
          <p:cNvCxnSpPr>
            <a:stCxn id="111" idx="3"/>
            <a:endCxn id="116" idx="1"/>
          </p:cNvCxnSpPr>
          <p:nvPr/>
        </p:nvCxnSpPr>
        <p:spPr>
          <a:xfrm>
            <a:off x="9269413" y="2381250"/>
            <a:ext cx="900112"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1" idx="3"/>
            <a:endCxn id="117" idx="1"/>
          </p:cNvCxnSpPr>
          <p:nvPr/>
        </p:nvCxnSpPr>
        <p:spPr>
          <a:xfrm>
            <a:off x="9269413" y="2381250"/>
            <a:ext cx="930275"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1" idx="3"/>
            <a:endCxn id="118" idx="1"/>
          </p:cNvCxnSpPr>
          <p:nvPr/>
        </p:nvCxnSpPr>
        <p:spPr>
          <a:xfrm>
            <a:off x="9269413" y="2381250"/>
            <a:ext cx="942975"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1" idx="3"/>
            <a:endCxn id="119" idx="1"/>
          </p:cNvCxnSpPr>
          <p:nvPr/>
        </p:nvCxnSpPr>
        <p:spPr>
          <a:xfrm>
            <a:off x="9269413" y="2381250"/>
            <a:ext cx="957262"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2" idx="3"/>
            <a:endCxn id="116" idx="1"/>
          </p:cNvCxnSpPr>
          <p:nvPr/>
        </p:nvCxnSpPr>
        <p:spPr>
          <a:xfrm flipV="1">
            <a:off x="9285288" y="2736850"/>
            <a:ext cx="884237"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2" idx="3"/>
            <a:endCxn id="117" idx="1"/>
          </p:cNvCxnSpPr>
          <p:nvPr/>
        </p:nvCxnSpPr>
        <p:spPr>
          <a:xfrm>
            <a:off x="9285288" y="3038475"/>
            <a:ext cx="914400"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2" idx="3"/>
            <a:endCxn id="118" idx="1"/>
          </p:cNvCxnSpPr>
          <p:nvPr/>
        </p:nvCxnSpPr>
        <p:spPr>
          <a:xfrm>
            <a:off x="9285288" y="3038475"/>
            <a:ext cx="927100"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2" idx="3"/>
            <a:endCxn id="119" idx="1"/>
          </p:cNvCxnSpPr>
          <p:nvPr/>
        </p:nvCxnSpPr>
        <p:spPr>
          <a:xfrm>
            <a:off x="9285288" y="3038475"/>
            <a:ext cx="941387"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3" idx="3"/>
            <a:endCxn id="116" idx="1"/>
          </p:cNvCxnSpPr>
          <p:nvPr/>
        </p:nvCxnSpPr>
        <p:spPr>
          <a:xfrm flipV="1">
            <a:off x="9285288" y="2736850"/>
            <a:ext cx="884237"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13" idx="3"/>
            <a:endCxn id="117" idx="1"/>
          </p:cNvCxnSpPr>
          <p:nvPr/>
        </p:nvCxnSpPr>
        <p:spPr>
          <a:xfrm flipV="1">
            <a:off x="9285288" y="3421063"/>
            <a:ext cx="914400"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13" idx="3"/>
            <a:endCxn id="118" idx="1"/>
          </p:cNvCxnSpPr>
          <p:nvPr/>
        </p:nvCxnSpPr>
        <p:spPr>
          <a:xfrm>
            <a:off x="9285288" y="3721100"/>
            <a:ext cx="927100"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13" idx="3"/>
            <a:endCxn id="119" idx="1"/>
          </p:cNvCxnSpPr>
          <p:nvPr/>
        </p:nvCxnSpPr>
        <p:spPr>
          <a:xfrm>
            <a:off x="9285288" y="3721100"/>
            <a:ext cx="941387"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14" idx="3"/>
            <a:endCxn id="116" idx="1"/>
          </p:cNvCxnSpPr>
          <p:nvPr/>
        </p:nvCxnSpPr>
        <p:spPr>
          <a:xfrm flipV="1">
            <a:off x="9297988" y="2736850"/>
            <a:ext cx="871537"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14" idx="3"/>
            <a:endCxn id="117" idx="1"/>
          </p:cNvCxnSpPr>
          <p:nvPr/>
        </p:nvCxnSpPr>
        <p:spPr>
          <a:xfrm flipV="1">
            <a:off x="9297988"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4" idx="3"/>
            <a:endCxn id="118" idx="1"/>
          </p:cNvCxnSpPr>
          <p:nvPr/>
        </p:nvCxnSpPr>
        <p:spPr>
          <a:xfrm flipV="1">
            <a:off x="9297988"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4" idx="3"/>
            <a:endCxn id="119" idx="1"/>
          </p:cNvCxnSpPr>
          <p:nvPr/>
        </p:nvCxnSpPr>
        <p:spPr>
          <a:xfrm>
            <a:off x="9297988" y="4403725"/>
            <a:ext cx="928687"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5" idx="3"/>
            <a:endCxn id="116" idx="1"/>
          </p:cNvCxnSpPr>
          <p:nvPr/>
        </p:nvCxnSpPr>
        <p:spPr>
          <a:xfrm flipV="1">
            <a:off x="9296400"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5" idx="3"/>
            <a:endCxn id="117" idx="1"/>
          </p:cNvCxnSpPr>
          <p:nvPr/>
        </p:nvCxnSpPr>
        <p:spPr>
          <a:xfrm flipV="1">
            <a:off x="9296400" y="3421063"/>
            <a:ext cx="903288"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5" idx="3"/>
            <a:endCxn id="118" idx="1"/>
          </p:cNvCxnSpPr>
          <p:nvPr/>
        </p:nvCxnSpPr>
        <p:spPr>
          <a:xfrm flipV="1">
            <a:off x="9296400" y="4130675"/>
            <a:ext cx="915988"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5" idx="3"/>
            <a:endCxn id="119" idx="1"/>
          </p:cNvCxnSpPr>
          <p:nvPr/>
        </p:nvCxnSpPr>
        <p:spPr>
          <a:xfrm flipV="1">
            <a:off x="9296400"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 idx="3"/>
            <a:endCxn id="17" idx="1"/>
          </p:cNvCxnSpPr>
          <p:nvPr/>
        </p:nvCxnSpPr>
        <p:spPr>
          <a:xfrm>
            <a:off x="5718175" y="2736850"/>
            <a:ext cx="603250" cy="936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4" idx="3"/>
            <a:endCxn id="17" idx="1"/>
          </p:cNvCxnSpPr>
          <p:nvPr/>
        </p:nvCxnSpPr>
        <p:spPr>
          <a:xfrm>
            <a:off x="5748338" y="3421063"/>
            <a:ext cx="573087" cy="252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5" idx="3"/>
            <a:endCxn id="17" idx="1"/>
          </p:cNvCxnSpPr>
          <p:nvPr/>
        </p:nvCxnSpPr>
        <p:spPr>
          <a:xfrm flipV="1">
            <a:off x="5761038" y="3673475"/>
            <a:ext cx="56038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6" idx="3"/>
            <a:endCxn id="17" idx="1"/>
          </p:cNvCxnSpPr>
          <p:nvPr/>
        </p:nvCxnSpPr>
        <p:spPr>
          <a:xfrm flipV="1">
            <a:off x="5775325" y="3673475"/>
            <a:ext cx="546100" cy="1154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7" idx="3"/>
            <a:endCxn id="111" idx="1"/>
          </p:cNvCxnSpPr>
          <p:nvPr/>
        </p:nvCxnSpPr>
        <p:spPr>
          <a:xfrm flipV="1">
            <a:off x="7767638" y="2381250"/>
            <a:ext cx="709612" cy="129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7" idx="3"/>
            <a:endCxn id="112" idx="1"/>
          </p:cNvCxnSpPr>
          <p:nvPr/>
        </p:nvCxnSpPr>
        <p:spPr>
          <a:xfrm flipV="1">
            <a:off x="7767638" y="3038475"/>
            <a:ext cx="725487" cy="635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7" idx="3"/>
            <a:endCxn id="113" idx="1"/>
          </p:cNvCxnSpPr>
          <p:nvPr/>
        </p:nvCxnSpPr>
        <p:spPr>
          <a:xfrm>
            <a:off x="7767638" y="3673475"/>
            <a:ext cx="725487"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7" idx="3"/>
            <a:endCxn id="114" idx="1"/>
          </p:cNvCxnSpPr>
          <p:nvPr/>
        </p:nvCxnSpPr>
        <p:spPr>
          <a:xfrm>
            <a:off x="7767638" y="3673475"/>
            <a:ext cx="739775" cy="730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7" idx="3"/>
            <a:endCxn id="115" idx="1"/>
          </p:cNvCxnSpPr>
          <p:nvPr/>
        </p:nvCxnSpPr>
        <p:spPr>
          <a:xfrm>
            <a:off x="7767638" y="3673475"/>
            <a:ext cx="736600" cy="1397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9" name="Cross 158"/>
          <p:cNvSpPr/>
          <p:nvPr/>
        </p:nvSpPr>
        <p:spPr>
          <a:xfrm rot="2758962">
            <a:off x="4546600" y="2266950"/>
            <a:ext cx="909638" cy="909638"/>
          </a:xfrm>
          <a:prstGeom prst="plus">
            <a:avLst/>
          </a:prstGeom>
          <a:solidFill>
            <a:srgbClr val="FF00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a:xfrm>
            <a:off x="2592388" y="623888"/>
            <a:ext cx="8912225" cy="1281112"/>
          </a:xfrm>
        </p:spPr>
        <p:txBody>
          <a:bodyPr/>
          <a:lstStyle/>
          <a:p>
            <a:pPr eaLnBrk="1" hangingPunct="1"/>
            <a:r>
              <a:rPr lang="en-US" altLang="en-US" smtClean="0"/>
              <a:t>MapReduce Fault Tolerance</a:t>
            </a:r>
          </a:p>
        </p:txBody>
      </p:sp>
      <p:sp>
        <p:nvSpPr>
          <p:cNvPr id="10342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F50968E-0963-49CA-AFB0-98A5C5A0BF57}"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0342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07AF795F-9615-4B22-9A25-3526D01D3466}" type="slidenum">
              <a:rPr lang="en-US" altLang="en-US" sz="2000">
                <a:solidFill>
                  <a:srgbClr val="FEFFFF"/>
                </a:solidFill>
              </a:rPr>
              <a:pPr/>
              <a:t>54</a:t>
            </a:fld>
            <a:endParaRPr lang="en-US" altLang="en-US" sz="2000">
              <a:solidFill>
                <a:srgbClr val="FEFFFF"/>
              </a:solidFill>
            </a:endParaRPr>
          </a:p>
        </p:txBody>
      </p:sp>
      <p:sp>
        <p:nvSpPr>
          <p:cNvPr id="7" name="Rectangle 6"/>
          <p:cNvSpPr/>
          <p:nvPr/>
        </p:nvSpPr>
        <p:spPr>
          <a:xfrm>
            <a:off x="2579688" y="212883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8" name="Rectangle 7"/>
          <p:cNvSpPr/>
          <p:nvPr/>
        </p:nvSpPr>
        <p:spPr>
          <a:xfrm>
            <a:off x="2595563" y="278606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9" name="Rectangle 8"/>
          <p:cNvSpPr/>
          <p:nvPr/>
        </p:nvSpPr>
        <p:spPr>
          <a:xfrm>
            <a:off x="2595563" y="346868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0" name="Rectangle 9"/>
          <p:cNvSpPr/>
          <p:nvPr/>
        </p:nvSpPr>
        <p:spPr>
          <a:xfrm>
            <a:off x="2608263" y="415131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 name="Rectangle 10"/>
          <p:cNvSpPr/>
          <p:nvPr/>
        </p:nvSpPr>
        <p:spPr>
          <a:xfrm>
            <a:off x="2606675" y="4818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2" name="Rectangle 11"/>
          <p:cNvSpPr/>
          <p:nvPr/>
        </p:nvSpPr>
        <p:spPr>
          <a:xfrm>
            <a:off x="4271963" y="2484438"/>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4" name="Rectangle 13"/>
          <p:cNvSpPr/>
          <p:nvPr/>
        </p:nvSpPr>
        <p:spPr>
          <a:xfrm>
            <a:off x="4302125" y="3168650"/>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5" name="Rectangle 14"/>
          <p:cNvSpPr/>
          <p:nvPr/>
        </p:nvSpPr>
        <p:spPr>
          <a:xfrm>
            <a:off x="4314825" y="3878263"/>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6" name="Rectangle 15"/>
          <p:cNvSpPr/>
          <p:nvPr/>
        </p:nvSpPr>
        <p:spPr>
          <a:xfrm>
            <a:off x="4329113" y="4573588"/>
            <a:ext cx="1446212"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7" name="Rectangle 16"/>
          <p:cNvSpPr/>
          <p:nvPr/>
        </p:nvSpPr>
        <p:spPr>
          <a:xfrm>
            <a:off x="6321425" y="3243263"/>
            <a:ext cx="1446213"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sp>
        <p:nvSpPr>
          <p:cNvPr id="18" name="Rectangle 17"/>
          <p:cNvSpPr/>
          <p:nvPr/>
        </p:nvSpPr>
        <p:spPr>
          <a:xfrm>
            <a:off x="373063" y="3290888"/>
            <a:ext cx="1446212"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cxnSp>
        <p:nvCxnSpPr>
          <p:cNvPr id="29" name="Straight Arrow Connector 28"/>
          <p:cNvCxnSpPr>
            <a:stCxn id="18" idx="3"/>
            <a:endCxn id="7" idx="1"/>
          </p:cNvCxnSpPr>
          <p:nvPr/>
        </p:nvCxnSpPr>
        <p:spPr>
          <a:xfrm flipV="1">
            <a:off x="1819275" y="2381250"/>
            <a:ext cx="760413" cy="1339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8" idx="1"/>
          </p:cNvCxnSpPr>
          <p:nvPr/>
        </p:nvCxnSpPr>
        <p:spPr>
          <a:xfrm flipV="1">
            <a:off x="1819275" y="3038475"/>
            <a:ext cx="7762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3"/>
            <a:endCxn id="9" idx="1"/>
          </p:cNvCxnSpPr>
          <p:nvPr/>
        </p:nvCxnSpPr>
        <p:spPr>
          <a:xfrm>
            <a:off x="1819275" y="3721100"/>
            <a:ext cx="776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3"/>
            <a:endCxn id="10" idx="1"/>
          </p:cNvCxnSpPr>
          <p:nvPr/>
        </p:nvCxnSpPr>
        <p:spPr>
          <a:xfrm>
            <a:off x="1819275" y="3721100"/>
            <a:ext cx="7889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1" idx="1"/>
          </p:cNvCxnSpPr>
          <p:nvPr/>
        </p:nvCxnSpPr>
        <p:spPr>
          <a:xfrm>
            <a:off x="1819275" y="3721100"/>
            <a:ext cx="787400" cy="1349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12" idx="1"/>
          </p:cNvCxnSpPr>
          <p:nvPr/>
        </p:nvCxnSpPr>
        <p:spPr>
          <a:xfrm>
            <a:off x="3370263" y="2381250"/>
            <a:ext cx="9017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14" idx="1"/>
          </p:cNvCxnSpPr>
          <p:nvPr/>
        </p:nvCxnSpPr>
        <p:spPr>
          <a:xfrm>
            <a:off x="3370263" y="2381250"/>
            <a:ext cx="931862"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5" idx="1"/>
          </p:cNvCxnSpPr>
          <p:nvPr/>
        </p:nvCxnSpPr>
        <p:spPr>
          <a:xfrm>
            <a:off x="3370263" y="2381250"/>
            <a:ext cx="944562"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6" idx="1"/>
          </p:cNvCxnSpPr>
          <p:nvPr/>
        </p:nvCxnSpPr>
        <p:spPr>
          <a:xfrm>
            <a:off x="3370263" y="2381250"/>
            <a:ext cx="958850"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12" idx="1"/>
          </p:cNvCxnSpPr>
          <p:nvPr/>
        </p:nvCxnSpPr>
        <p:spPr>
          <a:xfrm flipV="1">
            <a:off x="3386138" y="2736850"/>
            <a:ext cx="885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14" idx="1"/>
          </p:cNvCxnSpPr>
          <p:nvPr/>
        </p:nvCxnSpPr>
        <p:spPr>
          <a:xfrm>
            <a:off x="3386138" y="3038475"/>
            <a:ext cx="915987"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3"/>
            <a:endCxn id="15" idx="1"/>
          </p:cNvCxnSpPr>
          <p:nvPr/>
        </p:nvCxnSpPr>
        <p:spPr>
          <a:xfrm>
            <a:off x="3386138" y="3038475"/>
            <a:ext cx="928687"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16" idx="1"/>
          </p:cNvCxnSpPr>
          <p:nvPr/>
        </p:nvCxnSpPr>
        <p:spPr>
          <a:xfrm>
            <a:off x="3386138" y="3038475"/>
            <a:ext cx="942975"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3"/>
            <a:endCxn id="12" idx="1"/>
          </p:cNvCxnSpPr>
          <p:nvPr/>
        </p:nvCxnSpPr>
        <p:spPr>
          <a:xfrm flipV="1">
            <a:off x="3386138" y="2736850"/>
            <a:ext cx="885825"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9" idx="3"/>
            <a:endCxn id="14" idx="1"/>
          </p:cNvCxnSpPr>
          <p:nvPr/>
        </p:nvCxnSpPr>
        <p:spPr>
          <a:xfrm flipV="1">
            <a:off x="3386138" y="3421063"/>
            <a:ext cx="915987"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9" idx="3"/>
            <a:endCxn id="15" idx="1"/>
          </p:cNvCxnSpPr>
          <p:nvPr/>
        </p:nvCxnSpPr>
        <p:spPr>
          <a:xfrm>
            <a:off x="3386138" y="3721100"/>
            <a:ext cx="928687"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3"/>
            <a:endCxn id="16" idx="1"/>
          </p:cNvCxnSpPr>
          <p:nvPr/>
        </p:nvCxnSpPr>
        <p:spPr>
          <a:xfrm>
            <a:off x="3386138" y="3721100"/>
            <a:ext cx="942975"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0" idx="3"/>
            <a:endCxn id="12" idx="1"/>
          </p:cNvCxnSpPr>
          <p:nvPr/>
        </p:nvCxnSpPr>
        <p:spPr>
          <a:xfrm flipV="1">
            <a:off x="3400425" y="2736850"/>
            <a:ext cx="871538"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0" idx="3"/>
            <a:endCxn id="14" idx="1"/>
          </p:cNvCxnSpPr>
          <p:nvPr/>
        </p:nvCxnSpPr>
        <p:spPr>
          <a:xfrm flipV="1">
            <a:off x="3400425"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3"/>
            <a:endCxn id="15" idx="1"/>
          </p:cNvCxnSpPr>
          <p:nvPr/>
        </p:nvCxnSpPr>
        <p:spPr>
          <a:xfrm flipV="1">
            <a:off x="3400425"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0" idx="3"/>
            <a:endCxn id="16" idx="1"/>
          </p:cNvCxnSpPr>
          <p:nvPr/>
        </p:nvCxnSpPr>
        <p:spPr>
          <a:xfrm>
            <a:off x="3400425" y="4403725"/>
            <a:ext cx="928688"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 idx="3"/>
            <a:endCxn id="12" idx="1"/>
          </p:cNvCxnSpPr>
          <p:nvPr/>
        </p:nvCxnSpPr>
        <p:spPr>
          <a:xfrm flipV="1">
            <a:off x="3398838"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1" idx="3"/>
            <a:endCxn id="14" idx="1"/>
          </p:cNvCxnSpPr>
          <p:nvPr/>
        </p:nvCxnSpPr>
        <p:spPr>
          <a:xfrm flipV="1">
            <a:off x="3398838" y="3421063"/>
            <a:ext cx="903287"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3"/>
            <a:endCxn id="15" idx="1"/>
          </p:cNvCxnSpPr>
          <p:nvPr/>
        </p:nvCxnSpPr>
        <p:spPr>
          <a:xfrm flipV="1">
            <a:off x="3398838" y="4130675"/>
            <a:ext cx="915987"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1" idx="3"/>
            <a:endCxn id="16" idx="1"/>
          </p:cNvCxnSpPr>
          <p:nvPr/>
        </p:nvCxnSpPr>
        <p:spPr>
          <a:xfrm flipV="1">
            <a:off x="3398838"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8477250" y="212883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2" name="Rectangle 111"/>
          <p:cNvSpPr/>
          <p:nvPr/>
        </p:nvSpPr>
        <p:spPr>
          <a:xfrm>
            <a:off x="8493125" y="2786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3" name="Rectangle 112"/>
          <p:cNvSpPr/>
          <p:nvPr/>
        </p:nvSpPr>
        <p:spPr>
          <a:xfrm>
            <a:off x="8493125" y="346868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4" name="Rectangle 113"/>
          <p:cNvSpPr/>
          <p:nvPr/>
        </p:nvSpPr>
        <p:spPr>
          <a:xfrm>
            <a:off x="8507413" y="415131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5" name="Rectangle 114"/>
          <p:cNvSpPr/>
          <p:nvPr/>
        </p:nvSpPr>
        <p:spPr>
          <a:xfrm>
            <a:off x="8504238" y="481806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6" name="Rectangle 115"/>
          <p:cNvSpPr/>
          <p:nvPr/>
        </p:nvSpPr>
        <p:spPr>
          <a:xfrm>
            <a:off x="10169525" y="2484438"/>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7" name="Rectangle 116"/>
          <p:cNvSpPr/>
          <p:nvPr/>
        </p:nvSpPr>
        <p:spPr>
          <a:xfrm>
            <a:off x="10199688" y="3168650"/>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8" name="Rectangle 117"/>
          <p:cNvSpPr/>
          <p:nvPr/>
        </p:nvSpPr>
        <p:spPr>
          <a:xfrm>
            <a:off x="10212388" y="3878263"/>
            <a:ext cx="1447800"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9" name="Rectangle 118"/>
          <p:cNvSpPr/>
          <p:nvPr/>
        </p:nvSpPr>
        <p:spPr>
          <a:xfrm>
            <a:off x="10226675" y="4573588"/>
            <a:ext cx="1446213"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cxnSp>
        <p:nvCxnSpPr>
          <p:cNvPr id="120" name="Straight Arrow Connector 119"/>
          <p:cNvCxnSpPr>
            <a:stCxn id="111" idx="3"/>
            <a:endCxn id="116" idx="1"/>
          </p:cNvCxnSpPr>
          <p:nvPr/>
        </p:nvCxnSpPr>
        <p:spPr>
          <a:xfrm>
            <a:off x="9269413" y="2381250"/>
            <a:ext cx="900112"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1" idx="3"/>
            <a:endCxn id="117" idx="1"/>
          </p:cNvCxnSpPr>
          <p:nvPr/>
        </p:nvCxnSpPr>
        <p:spPr>
          <a:xfrm>
            <a:off x="9269413" y="2381250"/>
            <a:ext cx="930275"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1" idx="3"/>
            <a:endCxn id="118" idx="1"/>
          </p:cNvCxnSpPr>
          <p:nvPr/>
        </p:nvCxnSpPr>
        <p:spPr>
          <a:xfrm>
            <a:off x="9269413" y="2381250"/>
            <a:ext cx="942975"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1" idx="3"/>
            <a:endCxn id="119" idx="1"/>
          </p:cNvCxnSpPr>
          <p:nvPr/>
        </p:nvCxnSpPr>
        <p:spPr>
          <a:xfrm>
            <a:off x="9269413" y="2381250"/>
            <a:ext cx="957262"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2" idx="3"/>
            <a:endCxn id="116" idx="1"/>
          </p:cNvCxnSpPr>
          <p:nvPr/>
        </p:nvCxnSpPr>
        <p:spPr>
          <a:xfrm flipV="1">
            <a:off x="9285288" y="2736850"/>
            <a:ext cx="884237"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2" idx="3"/>
            <a:endCxn id="117" idx="1"/>
          </p:cNvCxnSpPr>
          <p:nvPr/>
        </p:nvCxnSpPr>
        <p:spPr>
          <a:xfrm>
            <a:off x="9285288" y="3038475"/>
            <a:ext cx="914400"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2" idx="3"/>
            <a:endCxn id="118" idx="1"/>
          </p:cNvCxnSpPr>
          <p:nvPr/>
        </p:nvCxnSpPr>
        <p:spPr>
          <a:xfrm>
            <a:off x="9285288" y="3038475"/>
            <a:ext cx="927100"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2" idx="3"/>
            <a:endCxn id="119" idx="1"/>
          </p:cNvCxnSpPr>
          <p:nvPr/>
        </p:nvCxnSpPr>
        <p:spPr>
          <a:xfrm>
            <a:off x="9285288" y="3038475"/>
            <a:ext cx="941387"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3" idx="3"/>
            <a:endCxn id="116" idx="1"/>
          </p:cNvCxnSpPr>
          <p:nvPr/>
        </p:nvCxnSpPr>
        <p:spPr>
          <a:xfrm flipV="1">
            <a:off x="9285288" y="2736850"/>
            <a:ext cx="884237"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13" idx="3"/>
            <a:endCxn id="117" idx="1"/>
          </p:cNvCxnSpPr>
          <p:nvPr/>
        </p:nvCxnSpPr>
        <p:spPr>
          <a:xfrm flipV="1">
            <a:off x="9285288" y="3421063"/>
            <a:ext cx="914400"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13" idx="3"/>
            <a:endCxn id="118" idx="1"/>
          </p:cNvCxnSpPr>
          <p:nvPr/>
        </p:nvCxnSpPr>
        <p:spPr>
          <a:xfrm>
            <a:off x="9285288" y="3721100"/>
            <a:ext cx="927100"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13" idx="3"/>
            <a:endCxn id="119" idx="1"/>
          </p:cNvCxnSpPr>
          <p:nvPr/>
        </p:nvCxnSpPr>
        <p:spPr>
          <a:xfrm>
            <a:off x="9285288" y="3721100"/>
            <a:ext cx="941387"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14" idx="3"/>
            <a:endCxn id="116" idx="1"/>
          </p:cNvCxnSpPr>
          <p:nvPr/>
        </p:nvCxnSpPr>
        <p:spPr>
          <a:xfrm flipV="1">
            <a:off x="9297988" y="2736850"/>
            <a:ext cx="871537"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14" idx="3"/>
            <a:endCxn id="117" idx="1"/>
          </p:cNvCxnSpPr>
          <p:nvPr/>
        </p:nvCxnSpPr>
        <p:spPr>
          <a:xfrm flipV="1">
            <a:off x="9297988"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4" idx="3"/>
            <a:endCxn id="118" idx="1"/>
          </p:cNvCxnSpPr>
          <p:nvPr/>
        </p:nvCxnSpPr>
        <p:spPr>
          <a:xfrm flipV="1">
            <a:off x="9297988"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4" idx="3"/>
            <a:endCxn id="119" idx="1"/>
          </p:cNvCxnSpPr>
          <p:nvPr/>
        </p:nvCxnSpPr>
        <p:spPr>
          <a:xfrm>
            <a:off x="9297988" y="4403725"/>
            <a:ext cx="928687"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5" idx="3"/>
            <a:endCxn id="116" idx="1"/>
          </p:cNvCxnSpPr>
          <p:nvPr/>
        </p:nvCxnSpPr>
        <p:spPr>
          <a:xfrm flipV="1">
            <a:off x="9296400"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5" idx="3"/>
            <a:endCxn id="117" idx="1"/>
          </p:cNvCxnSpPr>
          <p:nvPr/>
        </p:nvCxnSpPr>
        <p:spPr>
          <a:xfrm flipV="1">
            <a:off x="9296400" y="3421063"/>
            <a:ext cx="903288"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5" idx="3"/>
            <a:endCxn id="118" idx="1"/>
          </p:cNvCxnSpPr>
          <p:nvPr/>
        </p:nvCxnSpPr>
        <p:spPr>
          <a:xfrm flipV="1">
            <a:off x="9296400" y="4130675"/>
            <a:ext cx="915988"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5" idx="3"/>
            <a:endCxn id="119" idx="1"/>
          </p:cNvCxnSpPr>
          <p:nvPr/>
        </p:nvCxnSpPr>
        <p:spPr>
          <a:xfrm flipV="1">
            <a:off x="9296400"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 idx="3"/>
            <a:endCxn id="17" idx="1"/>
          </p:cNvCxnSpPr>
          <p:nvPr/>
        </p:nvCxnSpPr>
        <p:spPr>
          <a:xfrm>
            <a:off x="5718175" y="2736850"/>
            <a:ext cx="603250" cy="936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4" idx="3"/>
            <a:endCxn id="17" idx="1"/>
          </p:cNvCxnSpPr>
          <p:nvPr/>
        </p:nvCxnSpPr>
        <p:spPr>
          <a:xfrm>
            <a:off x="5748338" y="3421063"/>
            <a:ext cx="573087" cy="252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5" idx="3"/>
            <a:endCxn id="17" idx="1"/>
          </p:cNvCxnSpPr>
          <p:nvPr/>
        </p:nvCxnSpPr>
        <p:spPr>
          <a:xfrm flipV="1">
            <a:off x="5761038" y="3673475"/>
            <a:ext cx="56038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6" idx="3"/>
            <a:endCxn id="17" idx="1"/>
          </p:cNvCxnSpPr>
          <p:nvPr/>
        </p:nvCxnSpPr>
        <p:spPr>
          <a:xfrm flipV="1">
            <a:off x="5775325" y="3673475"/>
            <a:ext cx="546100" cy="1154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7" idx="3"/>
            <a:endCxn id="111" idx="1"/>
          </p:cNvCxnSpPr>
          <p:nvPr/>
        </p:nvCxnSpPr>
        <p:spPr>
          <a:xfrm flipV="1">
            <a:off x="7767638" y="2381250"/>
            <a:ext cx="709612" cy="129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7" idx="3"/>
            <a:endCxn id="112" idx="1"/>
          </p:cNvCxnSpPr>
          <p:nvPr/>
        </p:nvCxnSpPr>
        <p:spPr>
          <a:xfrm flipV="1">
            <a:off x="7767638" y="3038475"/>
            <a:ext cx="725487" cy="635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7" idx="3"/>
            <a:endCxn id="113" idx="1"/>
          </p:cNvCxnSpPr>
          <p:nvPr/>
        </p:nvCxnSpPr>
        <p:spPr>
          <a:xfrm>
            <a:off x="7767638" y="3673475"/>
            <a:ext cx="725487"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7" idx="3"/>
            <a:endCxn id="114" idx="1"/>
          </p:cNvCxnSpPr>
          <p:nvPr/>
        </p:nvCxnSpPr>
        <p:spPr>
          <a:xfrm>
            <a:off x="7767638" y="3673475"/>
            <a:ext cx="739775" cy="730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7" idx="3"/>
            <a:endCxn id="115" idx="1"/>
          </p:cNvCxnSpPr>
          <p:nvPr/>
        </p:nvCxnSpPr>
        <p:spPr>
          <a:xfrm>
            <a:off x="7767638" y="3673475"/>
            <a:ext cx="736600" cy="1397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2592388" y="623888"/>
            <a:ext cx="8912225" cy="1281112"/>
          </a:xfrm>
        </p:spPr>
        <p:txBody>
          <a:bodyPr/>
          <a:lstStyle/>
          <a:p>
            <a:pPr eaLnBrk="1" hangingPunct="1"/>
            <a:r>
              <a:rPr lang="en-US" altLang="en-US" smtClean="0"/>
              <a:t>MapReduce Fault Tolerance</a:t>
            </a:r>
          </a:p>
        </p:txBody>
      </p:sp>
      <p:sp>
        <p:nvSpPr>
          <p:cNvPr id="10445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744E8ED-D54B-4D4A-9647-0F160C078AC8}"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0445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AFD02633-A05B-4EB1-96F3-B260BE2CDFD6}" type="slidenum">
              <a:rPr lang="en-US" altLang="en-US" sz="2000">
                <a:solidFill>
                  <a:srgbClr val="FEFFFF"/>
                </a:solidFill>
              </a:rPr>
              <a:pPr/>
              <a:t>55</a:t>
            </a:fld>
            <a:endParaRPr lang="en-US" altLang="en-US" sz="2000">
              <a:solidFill>
                <a:srgbClr val="FEFFFF"/>
              </a:solidFill>
            </a:endParaRPr>
          </a:p>
        </p:txBody>
      </p:sp>
      <p:sp>
        <p:nvSpPr>
          <p:cNvPr id="7" name="Rectangle 6"/>
          <p:cNvSpPr/>
          <p:nvPr/>
        </p:nvSpPr>
        <p:spPr>
          <a:xfrm>
            <a:off x="2579688" y="212883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8" name="Rectangle 7"/>
          <p:cNvSpPr/>
          <p:nvPr/>
        </p:nvSpPr>
        <p:spPr>
          <a:xfrm>
            <a:off x="2595563" y="278606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9" name="Rectangle 8"/>
          <p:cNvSpPr/>
          <p:nvPr/>
        </p:nvSpPr>
        <p:spPr>
          <a:xfrm>
            <a:off x="2595563" y="346868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0" name="Rectangle 9"/>
          <p:cNvSpPr/>
          <p:nvPr/>
        </p:nvSpPr>
        <p:spPr>
          <a:xfrm>
            <a:off x="2608263" y="415131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 name="Rectangle 10"/>
          <p:cNvSpPr/>
          <p:nvPr/>
        </p:nvSpPr>
        <p:spPr>
          <a:xfrm>
            <a:off x="2606675" y="4818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2" name="Rectangle 11"/>
          <p:cNvSpPr/>
          <p:nvPr/>
        </p:nvSpPr>
        <p:spPr>
          <a:xfrm>
            <a:off x="4271963" y="2484438"/>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4" name="Rectangle 13"/>
          <p:cNvSpPr/>
          <p:nvPr/>
        </p:nvSpPr>
        <p:spPr>
          <a:xfrm>
            <a:off x="4302125" y="3168650"/>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5" name="Rectangle 14"/>
          <p:cNvSpPr/>
          <p:nvPr/>
        </p:nvSpPr>
        <p:spPr>
          <a:xfrm>
            <a:off x="4314825" y="3878263"/>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6" name="Rectangle 15"/>
          <p:cNvSpPr/>
          <p:nvPr/>
        </p:nvSpPr>
        <p:spPr>
          <a:xfrm>
            <a:off x="4329113" y="4573588"/>
            <a:ext cx="1446212"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7" name="Rectangle 16"/>
          <p:cNvSpPr/>
          <p:nvPr/>
        </p:nvSpPr>
        <p:spPr>
          <a:xfrm>
            <a:off x="6321425" y="3243263"/>
            <a:ext cx="1446213"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sp>
        <p:nvSpPr>
          <p:cNvPr id="18" name="Rectangle 17"/>
          <p:cNvSpPr/>
          <p:nvPr/>
        </p:nvSpPr>
        <p:spPr>
          <a:xfrm>
            <a:off x="373063" y="3290888"/>
            <a:ext cx="1446212"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cxnSp>
        <p:nvCxnSpPr>
          <p:cNvPr id="29" name="Straight Arrow Connector 28"/>
          <p:cNvCxnSpPr>
            <a:stCxn id="18" idx="3"/>
            <a:endCxn id="7" idx="1"/>
          </p:cNvCxnSpPr>
          <p:nvPr/>
        </p:nvCxnSpPr>
        <p:spPr>
          <a:xfrm flipV="1">
            <a:off x="1819275" y="2381250"/>
            <a:ext cx="760413" cy="1339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8" idx="1"/>
          </p:cNvCxnSpPr>
          <p:nvPr/>
        </p:nvCxnSpPr>
        <p:spPr>
          <a:xfrm flipV="1">
            <a:off x="1819275" y="3038475"/>
            <a:ext cx="7762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3"/>
            <a:endCxn id="9" idx="1"/>
          </p:cNvCxnSpPr>
          <p:nvPr/>
        </p:nvCxnSpPr>
        <p:spPr>
          <a:xfrm>
            <a:off x="1819275" y="3721100"/>
            <a:ext cx="776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3"/>
            <a:endCxn id="10" idx="1"/>
          </p:cNvCxnSpPr>
          <p:nvPr/>
        </p:nvCxnSpPr>
        <p:spPr>
          <a:xfrm>
            <a:off x="1819275" y="3721100"/>
            <a:ext cx="7889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1" idx="1"/>
          </p:cNvCxnSpPr>
          <p:nvPr/>
        </p:nvCxnSpPr>
        <p:spPr>
          <a:xfrm>
            <a:off x="1819275" y="3721100"/>
            <a:ext cx="787400" cy="1349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12" idx="1"/>
          </p:cNvCxnSpPr>
          <p:nvPr/>
        </p:nvCxnSpPr>
        <p:spPr>
          <a:xfrm>
            <a:off x="3370263" y="2381250"/>
            <a:ext cx="9017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14" idx="1"/>
          </p:cNvCxnSpPr>
          <p:nvPr/>
        </p:nvCxnSpPr>
        <p:spPr>
          <a:xfrm>
            <a:off x="3370263" y="2381250"/>
            <a:ext cx="931862"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5" idx="1"/>
          </p:cNvCxnSpPr>
          <p:nvPr/>
        </p:nvCxnSpPr>
        <p:spPr>
          <a:xfrm>
            <a:off x="3370263" y="2381250"/>
            <a:ext cx="944562"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6" idx="1"/>
          </p:cNvCxnSpPr>
          <p:nvPr/>
        </p:nvCxnSpPr>
        <p:spPr>
          <a:xfrm>
            <a:off x="3370263" y="2381250"/>
            <a:ext cx="958850"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12" idx="1"/>
          </p:cNvCxnSpPr>
          <p:nvPr/>
        </p:nvCxnSpPr>
        <p:spPr>
          <a:xfrm flipV="1">
            <a:off x="3386138" y="2736850"/>
            <a:ext cx="885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14" idx="1"/>
          </p:cNvCxnSpPr>
          <p:nvPr/>
        </p:nvCxnSpPr>
        <p:spPr>
          <a:xfrm>
            <a:off x="3386138" y="3038475"/>
            <a:ext cx="915987"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3"/>
            <a:endCxn id="15" idx="1"/>
          </p:cNvCxnSpPr>
          <p:nvPr/>
        </p:nvCxnSpPr>
        <p:spPr>
          <a:xfrm>
            <a:off x="3386138" y="3038475"/>
            <a:ext cx="928687"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16" idx="1"/>
          </p:cNvCxnSpPr>
          <p:nvPr/>
        </p:nvCxnSpPr>
        <p:spPr>
          <a:xfrm>
            <a:off x="3386138" y="3038475"/>
            <a:ext cx="942975"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3"/>
            <a:endCxn id="12" idx="1"/>
          </p:cNvCxnSpPr>
          <p:nvPr/>
        </p:nvCxnSpPr>
        <p:spPr>
          <a:xfrm flipV="1">
            <a:off x="3386138" y="2736850"/>
            <a:ext cx="885825"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9" idx="3"/>
            <a:endCxn id="14" idx="1"/>
          </p:cNvCxnSpPr>
          <p:nvPr/>
        </p:nvCxnSpPr>
        <p:spPr>
          <a:xfrm flipV="1">
            <a:off x="3386138" y="3421063"/>
            <a:ext cx="915987"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9" idx="3"/>
            <a:endCxn id="15" idx="1"/>
          </p:cNvCxnSpPr>
          <p:nvPr/>
        </p:nvCxnSpPr>
        <p:spPr>
          <a:xfrm>
            <a:off x="3386138" y="3721100"/>
            <a:ext cx="928687"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3"/>
            <a:endCxn id="16" idx="1"/>
          </p:cNvCxnSpPr>
          <p:nvPr/>
        </p:nvCxnSpPr>
        <p:spPr>
          <a:xfrm>
            <a:off x="3386138" y="3721100"/>
            <a:ext cx="942975"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0" idx="3"/>
            <a:endCxn id="12" idx="1"/>
          </p:cNvCxnSpPr>
          <p:nvPr/>
        </p:nvCxnSpPr>
        <p:spPr>
          <a:xfrm flipV="1">
            <a:off x="3400425" y="2736850"/>
            <a:ext cx="871538"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0" idx="3"/>
            <a:endCxn id="14" idx="1"/>
          </p:cNvCxnSpPr>
          <p:nvPr/>
        </p:nvCxnSpPr>
        <p:spPr>
          <a:xfrm flipV="1">
            <a:off x="3400425"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3"/>
            <a:endCxn id="15" idx="1"/>
          </p:cNvCxnSpPr>
          <p:nvPr/>
        </p:nvCxnSpPr>
        <p:spPr>
          <a:xfrm flipV="1">
            <a:off x="3400425"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0" idx="3"/>
            <a:endCxn id="16" idx="1"/>
          </p:cNvCxnSpPr>
          <p:nvPr/>
        </p:nvCxnSpPr>
        <p:spPr>
          <a:xfrm>
            <a:off x="3400425" y="4403725"/>
            <a:ext cx="928688"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 idx="3"/>
            <a:endCxn id="12" idx="1"/>
          </p:cNvCxnSpPr>
          <p:nvPr/>
        </p:nvCxnSpPr>
        <p:spPr>
          <a:xfrm flipV="1">
            <a:off x="3398838"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1" idx="3"/>
            <a:endCxn id="14" idx="1"/>
          </p:cNvCxnSpPr>
          <p:nvPr/>
        </p:nvCxnSpPr>
        <p:spPr>
          <a:xfrm flipV="1">
            <a:off x="3398838" y="3421063"/>
            <a:ext cx="903287"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3"/>
            <a:endCxn id="15" idx="1"/>
          </p:cNvCxnSpPr>
          <p:nvPr/>
        </p:nvCxnSpPr>
        <p:spPr>
          <a:xfrm flipV="1">
            <a:off x="3398838" y="4130675"/>
            <a:ext cx="915987"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1" idx="3"/>
            <a:endCxn id="16" idx="1"/>
          </p:cNvCxnSpPr>
          <p:nvPr/>
        </p:nvCxnSpPr>
        <p:spPr>
          <a:xfrm flipV="1">
            <a:off x="3398838"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8477250" y="212883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2" name="Rectangle 111"/>
          <p:cNvSpPr/>
          <p:nvPr/>
        </p:nvSpPr>
        <p:spPr>
          <a:xfrm>
            <a:off x="8493125" y="2786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3" name="Rectangle 112"/>
          <p:cNvSpPr/>
          <p:nvPr/>
        </p:nvSpPr>
        <p:spPr>
          <a:xfrm>
            <a:off x="8493125" y="346868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4" name="Rectangle 113"/>
          <p:cNvSpPr/>
          <p:nvPr/>
        </p:nvSpPr>
        <p:spPr>
          <a:xfrm>
            <a:off x="8507413" y="415131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5" name="Rectangle 114"/>
          <p:cNvSpPr/>
          <p:nvPr/>
        </p:nvSpPr>
        <p:spPr>
          <a:xfrm>
            <a:off x="8504238" y="481806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6" name="Rectangle 115"/>
          <p:cNvSpPr/>
          <p:nvPr/>
        </p:nvSpPr>
        <p:spPr>
          <a:xfrm>
            <a:off x="10169525" y="2484438"/>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7" name="Rectangle 116"/>
          <p:cNvSpPr/>
          <p:nvPr/>
        </p:nvSpPr>
        <p:spPr>
          <a:xfrm>
            <a:off x="10199688" y="3168650"/>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8" name="Rectangle 117"/>
          <p:cNvSpPr/>
          <p:nvPr/>
        </p:nvSpPr>
        <p:spPr>
          <a:xfrm>
            <a:off x="10212388" y="3878263"/>
            <a:ext cx="1447800"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9" name="Rectangle 118"/>
          <p:cNvSpPr/>
          <p:nvPr/>
        </p:nvSpPr>
        <p:spPr>
          <a:xfrm>
            <a:off x="10226675" y="4573588"/>
            <a:ext cx="1446213"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cxnSp>
        <p:nvCxnSpPr>
          <p:cNvPr id="120" name="Straight Arrow Connector 119"/>
          <p:cNvCxnSpPr>
            <a:stCxn id="111" idx="3"/>
            <a:endCxn id="116" idx="1"/>
          </p:cNvCxnSpPr>
          <p:nvPr/>
        </p:nvCxnSpPr>
        <p:spPr>
          <a:xfrm>
            <a:off x="9269413" y="2381250"/>
            <a:ext cx="900112"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1" idx="3"/>
            <a:endCxn id="117" idx="1"/>
          </p:cNvCxnSpPr>
          <p:nvPr/>
        </p:nvCxnSpPr>
        <p:spPr>
          <a:xfrm>
            <a:off x="9269413" y="2381250"/>
            <a:ext cx="930275"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1" idx="3"/>
            <a:endCxn id="118" idx="1"/>
          </p:cNvCxnSpPr>
          <p:nvPr/>
        </p:nvCxnSpPr>
        <p:spPr>
          <a:xfrm>
            <a:off x="9269413" y="2381250"/>
            <a:ext cx="942975"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1" idx="3"/>
            <a:endCxn id="119" idx="1"/>
          </p:cNvCxnSpPr>
          <p:nvPr/>
        </p:nvCxnSpPr>
        <p:spPr>
          <a:xfrm>
            <a:off x="9269413" y="2381250"/>
            <a:ext cx="957262"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2" idx="3"/>
            <a:endCxn id="116" idx="1"/>
          </p:cNvCxnSpPr>
          <p:nvPr/>
        </p:nvCxnSpPr>
        <p:spPr>
          <a:xfrm flipV="1">
            <a:off x="9285288" y="2736850"/>
            <a:ext cx="884237"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2" idx="3"/>
            <a:endCxn id="117" idx="1"/>
          </p:cNvCxnSpPr>
          <p:nvPr/>
        </p:nvCxnSpPr>
        <p:spPr>
          <a:xfrm>
            <a:off x="9285288" y="3038475"/>
            <a:ext cx="914400"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2" idx="3"/>
            <a:endCxn id="118" idx="1"/>
          </p:cNvCxnSpPr>
          <p:nvPr/>
        </p:nvCxnSpPr>
        <p:spPr>
          <a:xfrm>
            <a:off x="9285288" y="3038475"/>
            <a:ext cx="927100"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2" idx="3"/>
            <a:endCxn id="119" idx="1"/>
          </p:cNvCxnSpPr>
          <p:nvPr/>
        </p:nvCxnSpPr>
        <p:spPr>
          <a:xfrm>
            <a:off x="9285288" y="3038475"/>
            <a:ext cx="941387"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3" idx="3"/>
            <a:endCxn id="116" idx="1"/>
          </p:cNvCxnSpPr>
          <p:nvPr/>
        </p:nvCxnSpPr>
        <p:spPr>
          <a:xfrm flipV="1">
            <a:off x="9285288" y="2736850"/>
            <a:ext cx="884237"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13" idx="3"/>
            <a:endCxn id="117" idx="1"/>
          </p:cNvCxnSpPr>
          <p:nvPr/>
        </p:nvCxnSpPr>
        <p:spPr>
          <a:xfrm flipV="1">
            <a:off x="9285288" y="3421063"/>
            <a:ext cx="914400"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13" idx="3"/>
            <a:endCxn id="118" idx="1"/>
          </p:cNvCxnSpPr>
          <p:nvPr/>
        </p:nvCxnSpPr>
        <p:spPr>
          <a:xfrm>
            <a:off x="9285288" y="3721100"/>
            <a:ext cx="927100"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13" idx="3"/>
            <a:endCxn id="119" idx="1"/>
          </p:cNvCxnSpPr>
          <p:nvPr/>
        </p:nvCxnSpPr>
        <p:spPr>
          <a:xfrm>
            <a:off x="9285288" y="3721100"/>
            <a:ext cx="941387"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14" idx="3"/>
            <a:endCxn id="116" idx="1"/>
          </p:cNvCxnSpPr>
          <p:nvPr/>
        </p:nvCxnSpPr>
        <p:spPr>
          <a:xfrm flipV="1">
            <a:off x="9297988" y="2736850"/>
            <a:ext cx="871537"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14" idx="3"/>
            <a:endCxn id="117" idx="1"/>
          </p:cNvCxnSpPr>
          <p:nvPr/>
        </p:nvCxnSpPr>
        <p:spPr>
          <a:xfrm flipV="1">
            <a:off x="9297988"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4" idx="3"/>
            <a:endCxn id="118" idx="1"/>
          </p:cNvCxnSpPr>
          <p:nvPr/>
        </p:nvCxnSpPr>
        <p:spPr>
          <a:xfrm flipV="1">
            <a:off x="9297988"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4" idx="3"/>
            <a:endCxn id="119" idx="1"/>
          </p:cNvCxnSpPr>
          <p:nvPr/>
        </p:nvCxnSpPr>
        <p:spPr>
          <a:xfrm>
            <a:off x="9297988" y="4403725"/>
            <a:ext cx="928687"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5" idx="3"/>
            <a:endCxn id="116" idx="1"/>
          </p:cNvCxnSpPr>
          <p:nvPr/>
        </p:nvCxnSpPr>
        <p:spPr>
          <a:xfrm flipV="1">
            <a:off x="9296400"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5" idx="3"/>
            <a:endCxn id="117" idx="1"/>
          </p:cNvCxnSpPr>
          <p:nvPr/>
        </p:nvCxnSpPr>
        <p:spPr>
          <a:xfrm flipV="1">
            <a:off x="9296400" y="3421063"/>
            <a:ext cx="903288"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5" idx="3"/>
            <a:endCxn id="118" idx="1"/>
          </p:cNvCxnSpPr>
          <p:nvPr/>
        </p:nvCxnSpPr>
        <p:spPr>
          <a:xfrm flipV="1">
            <a:off x="9296400" y="4130675"/>
            <a:ext cx="915988"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5" idx="3"/>
            <a:endCxn id="119" idx="1"/>
          </p:cNvCxnSpPr>
          <p:nvPr/>
        </p:nvCxnSpPr>
        <p:spPr>
          <a:xfrm flipV="1">
            <a:off x="9296400"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 idx="3"/>
            <a:endCxn id="17" idx="1"/>
          </p:cNvCxnSpPr>
          <p:nvPr/>
        </p:nvCxnSpPr>
        <p:spPr>
          <a:xfrm>
            <a:off x="5718175" y="2736850"/>
            <a:ext cx="603250" cy="936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4" idx="3"/>
            <a:endCxn id="17" idx="1"/>
          </p:cNvCxnSpPr>
          <p:nvPr/>
        </p:nvCxnSpPr>
        <p:spPr>
          <a:xfrm>
            <a:off x="5748338" y="3421063"/>
            <a:ext cx="573087" cy="252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5" idx="3"/>
            <a:endCxn id="17" idx="1"/>
          </p:cNvCxnSpPr>
          <p:nvPr/>
        </p:nvCxnSpPr>
        <p:spPr>
          <a:xfrm flipV="1">
            <a:off x="5761038" y="3673475"/>
            <a:ext cx="56038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6" idx="3"/>
            <a:endCxn id="17" idx="1"/>
          </p:cNvCxnSpPr>
          <p:nvPr/>
        </p:nvCxnSpPr>
        <p:spPr>
          <a:xfrm flipV="1">
            <a:off x="5775325" y="3673475"/>
            <a:ext cx="546100" cy="1154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7" idx="3"/>
            <a:endCxn id="111" idx="1"/>
          </p:cNvCxnSpPr>
          <p:nvPr/>
        </p:nvCxnSpPr>
        <p:spPr>
          <a:xfrm flipV="1">
            <a:off x="7767638" y="2381250"/>
            <a:ext cx="709612" cy="129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7" idx="3"/>
            <a:endCxn id="112" idx="1"/>
          </p:cNvCxnSpPr>
          <p:nvPr/>
        </p:nvCxnSpPr>
        <p:spPr>
          <a:xfrm flipV="1">
            <a:off x="7767638" y="3038475"/>
            <a:ext cx="725487" cy="635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7" idx="3"/>
            <a:endCxn id="113" idx="1"/>
          </p:cNvCxnSpPr>
          <p:nvPr/>
        </p:nvCxnSpPr>
        <p:spPr>
          <a:xfrm>
            <a:off x="7767638" y="3673475"/>
            <a:ext cx="725487"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7" idx="3"/>
            <a:endCxn id="114" idx="1"/>
          </p:cNvCxnSpPr>
          <p:nvPr/>
        </p:nvCxnSpPr>
        <p:spPr>
          <a:xfrm>
            <a:off x="7767638" y="3673475"/>
            <a:ext cx="739775" cy="730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7" idx="3"/>
            <a:endCxn id="115" idx="1"/>
          </p:cNvCxnSpPr>
          <p:nvPr/>
        </p:nvCxnSpPr>
        <p:spPr>
          <a:xfrm>
            <a:off x="7767638" y="3673475"/>
            <a:ext cx="736600" cy="1397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Cross 79"/>
          <p:cNvSpPr/>
          <p:nvPr/>
        </p:nvSpPr>
        <p:spPr>
          <a:xfrm rot="2758962">
            <a:off x="8448675" y="2606675"/>
            <a:ext cx="909638" cy="909638"/>
          </a:xfrm>
          <a:prstGeom prst="plus">
            <a:avLst/>
          </a:prstGeom>
          <a:solidFill>
            <a:srgbClr val="FF00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2592388" y="623888"/>
            <a:ext cx="8912225" cy="1281112"/>
          </a:xfrm>
        </p:spPr>
        <p:txBody>
          <a:bodyPr/>
          <a:lstStyle/>
          <a:p>
            <a:pPr eaLnBrk="1" hangingPunct="1"/>
            <a:r>
              <a:rPr lang="en-US" altLang="en-US" smtClean="0"/>
              <a:t>MapReduce Fault Tolerance</a:t>
            </a:r>
          </a:p>
        </p:txBody>
      </p:sp>
      <p:sp>
        <p:nvSpPr>
          <p:cNvPr id="10547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D2EBCC8-BFB0-4C77-9269-66997C5FCA6E}"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0547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20E3E5C-A0DE-42D5-86DB-3088DAC5B534}" type="slidenum">
              <a:rPr lang="en-US" altLang="en-US" sz="2000">
                <a:solidFill>
                  <a:srgbClr val="FEFFFF"/>
                </a:solidFill>
              </a:rPr>
              <a:pPr/>
              <a:t>56</a:t>
            </a:fld>
            <a:endParaRPr lang="en-US" altLang="en-US" sz="2000">
              <a:solidFill>
                <a:srgbClr val="FEFFFF"/>
              </a:solidFill>
            </a:endParaRPr>
          </a:p>
        </p:txBody>
      </p:sp>
      <p:sp>
        <p:nvSpPr>
          <p:cNvPr id="7" name="Rectangle 6"/>
          <p:cNvSpPr/>
          <p:nvPr/>
        </p:nvSpPr>
        <p:spPr>
          <a:xfrm>
            <a:off x="2579688" y="212883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8" name="Rectangle 7"/>
          <p:cNvSpPr/>
          <p:nvPr/>
        </p:nvSpPr>
        <p:spPr>
          <a:xfrm>
            <a:off x="2595563" y="278606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9" name="Rectangle 8"/>
          <p:cNvSpPr/>
          <p:nvPr/>
        </p:nvSpPr>
        <p:spPr>
          <a:xfrm>
            <a:off x="2595563" y="346868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0" name="Rectangle 9"/>
          <p:cNvSpPr/>
          <p:nvPr/>
        </p:nvSpPr>
        <p:spPr>
          <a:xfrm>
            <a:off x="2608263" y="415131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 name="Rectangle 10"/>
          <p:cNvSpPr/>
          <p:nvPr/>
        </p:nvSpPr>
        <p:spPr>
          <a:xfrm>
            <a:off x="2606675" y="4818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2" name="Rectangle 11"/>
          <p:cNvSpPr/>
          <p:nvPr/>
        </p:nvSpPr>
        <p:spPr>
          <a:xfrm>
            <a:off x="4271963" y="2484438"/>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4" name="Rectangle 13"/>
          <p:cNvSpPr/>
          <p:nvPr/>
        </p:nvSpPr>
        <p:spPr>
          <a:xfrm>
            <a:off x="4302125" y="3168650"/>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5" name="Rectangle 14"/>
          <p:cNvSpPr/>
          <p:nvPr/>
        </p:nvSpPr>
        <p:spPr>
          <a:xfrm>
            <a:off x="4314825" y="3878263"/>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6" name="Rectangle 15"/>
          <p:cNvSpPr/>
          <p:nvPr/>
        </p:nvSpPr>
        <p:spPr>
          <a:xfrm>
            <a:off x="4329113" y="4573588"/>
            <a:ext cx="1446212"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7" name="Rectangle 16"/>
          <p:cNvSpPr/>
          <p:nvPr/>
        </p:nvSpPr>
        <p:spPr>
          <a:xfrm>
            <a:off x="6321425" y="3243263"/>
            <a:ext cx="1446213"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sp>
        <p:nvSpPr>
          <p:cNvPr id="18" name="Rectangle 17"/>
          <p:cNvSpPr/>
          <p:nvPr/>
        </p:nvSpPr>
        <p:spPr>
          <a:xfrm>
            <a:off x="373063" y="3290888"/>
            <a:ext cx="1446212"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cxnSp>
        <p:nvCxnSpPr>
          <p:cNvPr id="29" name="Straight Arrow Connector 28"/>
          <p:cNvCxnSpPr>
            <a:stCxn id="18" idx="3"/>
            <a:endCxn id="7" idx="1"/>
          </p:cNvCxnSpPr>
          <p:nvPr/>
        </p:nvCxnSpPr>
        <p:spPr>
          <a:xfrm flipV="1">
            <a:off x="1819275" y="2381250"/>
            <a:ext cx="760413" cy="1339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8" idx="1"/>
          </p:cNvCxnSpPr>
          <p:nvPr/>
        </p:nvCxnSpPr>
        <p:spPr>
          <a:xfrm flipV="1">
            <a:off x="1819275" y="3038475"/>
            <a:ext cx="7762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3"/>
            <a:endCxn id="9" idx="1"/>
          </p:cNvCxnSpPr>
          <p:nvPr/>
        </p:nvCxnSpPr>
        <p:spPr>
          <a:xfrm>
            <a:off x="1819275" y="3721100"/>
            <a:ext cx="776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3"/>
            <a:endCxn id="10" idx="1"/>
          </p:cNvCxnSpPr>
          <p:nvPr/>
        </p:nvCxnSpPr>
        <p:spPr>
          <a:xfrm>
            <a:off x="1819275" y="3721100"/>
            <a:ext cx="7889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1" idx="1"/>
          </p:cNvCxnSpPr>
          <p:nvPr/>
        </p:nvCxnSpPr>
        <p:spPr>
          <a:xfrm>
            <a:off x="1819275" y="3721100"/>
            <a:ext cx="787400" cy="1349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12" idx="1"/>
          </p:cNvCxnSpPr>
          <p:nvPr/>
        </p:nvCxnSpPr>
        <p:spPr>
          <a:xfrm>
            <a:off x="3370263" y="2381250"/>
            <a:ext cx="9017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14" idx="1"/>
          </p:cNvCxnSpPr>
          <p:nvPr/>
        </p:nvCxnSpPr>
        <p:spPr>
          <a:xfrm>
            <a:off x="3370263" y="2381250"/>
            <a:ext cx="931862"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5" idx="1"/>
          </p:cNvCxnSpPr>
          <p:nvPr/>
        </p:nvCxnSpPr>
        <p:spPr>
          <a:xfrm>
            <a:off x="3370263" y="2381250"/>
            <a:ext cx="944562"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6" idx="1"/>
          </p:cNvCxnSpPr>
          <p:nvPr/>
        </p:nvCxnSpPr>
        <p:spPr>
          <a:xfrm>
            <a:off x="3370263" y="2381250"/>
            <a:ext cx="958850"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12" idx="1"/>
          </p:cNvCxnSpPr>
          <p:nvPr/>
        </p:nvCxnSpPr>
        <p:spPr>
          <a:xfrm flipV="1">
            <a:off x="3386138" y="2736850"/>
            <a:ext cx="885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14" idx="1"/>
          </p:cNvCxnSpPr>
          <p:nvPr/>
        </p:nvCxnSpPr>
        <p:spPr>
          <a:xfrm>
            <a:off x="3386138" y="3038475"/>
            <a:ext cx="915987"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3"/>
            <a:endCxn id="15" idx="1"/>
          </p:cNvCxnSpPr>
          <p:nvPr/>
        </p:nvCxnSpPr>
        <p:spPr>
          <a:xfrm>
            <a:off x="3386138" y="3038475"/>
            <a:ext cx="928687"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16" idx="1"/>
          </p:cNvCxnSpPr>
          <p:nvPr/>
        </p:nvCxnSpPr>
        <p:spPr>
          <a:xfrm>
            <a:off x="3386138" y="3038475"/>
            <a:ext cx="942975"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3"/>
            <a:endCxn id="12" idx="1"/>
          </p:cNvCxnSpPr>
          <p:nvPr/>
        </p:nvCxnSpPr>
        <p:spPr>
          <a:xfrm flipV="1">
            <a:off x="3386138" y="2736850"/>
            <a:ext cx="885825"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9" idx="3"/>
            <a:endCxn id="14" idx="1"/>
          </p:cNvCxnSpPr>
          <p:nvPr/>
        </p:nvCxnSpPr>
        <p:spPr>
          <a:xfrm flipV="1">
            <a:off x="3386138" y="3421063"/>
            <a:ext cx="915987"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9" idx="3"/>
            <a:endCxn id="15" idx="1"/>
          </p:cNvCxnSpPr>
          <p:nvPr/>
        </p:nvCxnSpPr>
        <p:spPr>
          <a:xfrm>
            <a:off x="3386138" y="3721100"/>
            <a:ext cx="928687"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3"/>
            <a:endCxn id="16" idx="1"/>
          </p:cNvCxnSpPr>
          <p:nvPr/>
        </p:nvCxnSpPr>
        <p:spPr>
          <a:xfrm>
            <a:off x="3386138" y="3721100"/>
            <a:ext cx="942975"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0" idx="3"/>
            <a:endCxn id="12" idx="1"/>
          </p:cNvCxnSpPr>
          <p:nvPr/>
        </p:nvCxnSpPr>
        <p:spPr>
          <a:xfrm flipV="1">
            <a:off x="3400425" y="2736850"/>
            <a:ext cx="871538"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0" idx="3"/>
            <a:endCxn id="14" idx="1"/>
          </p:cNvCxnSpPr>
          <p:nvPr/>
        </p:nvCxnSpPr>
        <p:spPr>
          <a:xfrm flipV="1">
            <a:off x="3400425"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3"/>
            <a:endCxn id="15" idx="1"/>
          </p:cNvCxnSpPr>
          <p:nvPr/>
        </p:nvCxnSpPr>
        <p:spPr>
          <a:xfrm flipV="1">
            <a:off x="3400425"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0" idx="3"/>
            <a:endCxn id="16" idx="1"/>
          </p:cNvCxnSpPr>
          <p:nvPr/>
        </p:nvCxnSpPr>
        <p:spPr>
          <a:xfrm>
            <a:off x="3400425" y="4403725"/>
            <a:ext cx="928688"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 idx="3"/>
            <a:endCxn id="12" idx="1"/>
          </p:cNvCxnSpPr>
          <p:nvPr/>
        </p:nvCxnSpPr>
        <p:spPr>
          <a:xfrm flipV="1">
            <a:off x="3398838"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1" idx="3"/>
            <a:endCxn id="14" idx="1"/>
          </p:cNvCxnSpPr>
          <p:nvPr/>
        </p:nvCxnSpPr>
        <p:spPr>
          <a:xfrm flipV="1">
            <a:off x="3398838" y="3421063"/>
            <a:ext cx="903287"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3"/>
            <a:endCxn id="15" idx="1"/>
          </p:cNvCxnSpPr>
          <p:nvPr/>
        </p:nvCxnSpPr>
        <p:spPr>
          <a:xfrm flipV="1">
            <a:off x="3398838" y="4130675"/>
            <a:ext cx="915987"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1" idx="3"/>
            <a:endCxn id="16" idx="1"/>
          </p:cNvCxnSpPr>
          <p:nvPr/>
        </p:nvCxnSpPr>
        <p:spPr>
          <a:xfrm flipV="1">
            <a:off x="3398838"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8477250" y="212883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2" name="Rectangle 111"/>
          <p:cNvSpPr/>
          <p:nvPr/>
        </p:nvSpPr>
        <p:spPr>
          <a:xfrm>
            <a:off x="8493125" y="2786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3" name="Rectangle 112"/>
          <p:cNvSpPr/>
          <p:nvPr/>
        </p:nvSpPr>
        <p:spPr>
          <a:xfrm>
            <a:off x="8493125" y="346868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4" name="Rectangle 113"/>
          <p:cNvSpPr/>
          <p:nvPr/>
        </p:nvSpPr>
        <p:spPr>
          <a:xfrm>
            <a:off x="8507413" y="415131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5" name="Rectangle 114"/>
          <p:cNvSpPr/>
          <p:nvPr/>
        </p:nvSpPr>
        <p:spPr>
          <a:xfrm>
            <a:off x="8504238" y="481806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6" name="Rectangle 115"/>
          <p:cNvSpPr/>
          <p:nvPr/>
        </p:nvSpPr>
        <p:spPr>
          <a:xfrm>
            <a:off x="10169525" y="2484438"/>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7" name="Rectangle 116"/>
          <p:cNvSpPr/>
          <p:nvPr/>
        </p:nvSpPr>
        <p:spPr>
          <a:xfrm>
            <a:off x="10199688" y="3168650"/>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8" name="Rectangle 117"/>
          <p:cNvSpPr/>
          <p:nvPr/>
        </p:nvSpPr>
        <p:spPr>
          <a:xfrm>
            <a:off x="10212388" y="3878263"/>
            <a:ext cx="1447800"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9" name="Rectangle 118"/>
          <p:cNvSpPr/>
          <p:nvPr/>
        </p:nvSpPr>
        <p:spPr>
          <a:xfrm>
            <a:off x="10226675" y="4573588"/>
            <a:ext cx="1446213"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cxnSp>
        <p:nvCxnSpPr>
          <p:cNvPr id="120" name="Straight Arrow Connector 119"/>
          <p:cNvCxnSpPr>
            <a:stCxn id="111" idx="3"/>
            <a:endCxn id="116" idx="1"/>
          </p:cNvCxnSpPr>
          <p:nvPr/>
        </p:nvCxnSpPr>
        <p:spPr>
          <a:xfrm>
            <a:off x="9269413" y="2381250"/>
            <a:ext cx="900112"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1" idx="3"/>
            <a:endCxn id="117" idx="1"/>
          </p:cNvCxnSpPr>
          <p:nvPr/>
        </p:nvCxnSpPr>
        <p:spPr>
          <a:xfrm>
            <a:off x="9269413" y="2381250"/>
            <a:ext cx="930275"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1" idx="3"/>
            <a:endCxn id="118" idx="1"/>
          </p:cNvCxnSpPr>
          <p:nvPr/>
        </p:nvCxnSpPr>
        <p:spPr>
          <a:xfrm>
            <a:off x="9269413" y="2381250"/>
            <a:ext cx="942975"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1" idx="3"/>
            <a:endCxn id="119" idx="1"/>
          </p:cNvCxnSpPr>
          <p:nvPr/>
        </p:nvCxnSpPr>
        <p:spPr>
          <a:xfrm>
            <a:off x="9269413" y="2381250"/>
            <a:ext cx="957262"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2" idx="3"/>
            <a:endCxn id="116" idx="1"/>
          </p:cNvCxnSpPr>
          <p:nvPr/>
        </p:nvCxnSpPr>
        <p:spPr>
          <a:xfrm flipV="1">
            <a:off x="9285288" y="2736850"/>
            <a:ext cx="884237"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2" idx="3"/>
            <a:endCxn id="117" idx="1"/>
          </p:cNvCxnSpPr>
          <p:nvPr/>
        </p:nvCxnSpPr>
        <p:spPr>
          <a:xfrm>
            <a:off x="9285288" y="3038475"/>
            <a:ext cx="914400"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2" idx="3"/>
            <a:endCxn id="118" idx="1"/>
          </p:cNvCxnSpPr>
          <p:nvPr/>
        </p:nvCxnSpPr>
        <p:spPr>
          <a:xfrm>
            <a:off x="9285288" y="3038475"/>
            <a:ext cx="927100"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2" idx="3"/>
            <a:endCxn id="119" idx="1"/>
          </p:cNvCxnSpPr>
          <p:nvPr/>
        </p:nvCxnSpPr>
        <p:spPr>
          <a:xfrm>
            <a:off x="9285288" y="3038475"/>
            <a:ext cx="941387"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3" idx="3"/>
            <a:endCxn id="116" idx="1"/>
          </p:cNvCxnSpPr>
          <p:nvPr/>
        </p:nvCxnSpPr>
        <p:spPr>
          <a:xfrm flipV="1">
            <a:off x="9285288" y="2736850"/>
            <a:ext cx="884237"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13" idx="3"/>
            <a:endCxn id="117" idx="1"/>
          </p:cNvCxnSpPr>
          <p:nvPr/>
        </p:nvCxnSpPr>
        <p:spPr>
          <a:xfrm flipV="1">
            <a:off x="9285288" y="3421063"/>
            <a:ext cx="914400"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13" idx="3"/>
            <a:endCxn id="118" idx="1"/>
          </p:cNvCxnSpPr>
          <p:nvPr/>
        </p:nvCxnSpPr>
        <p:spPr>
          <a:xfrm>
            <a:off x="9285288" y="3721100"/>
            <a:ext cx="927100"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13" idx="3"/>
            <a:endCxn id="119" idx="1"/>
          </p:cNvCxnSpPr>
          <p:nvPr/>
        </p:nvCxnSpPr>
        <p:spPr>
          <a:xfrm>
            <a:off x="9285288" y="3721100"/>
            <a:ext cx="941387"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14" idx="3"/>
            <a:endCxn id="116" idx="1"/>
          </p:cNvCxnSpPr>
          <p:nvPr/>
        </p:nvCxnSpPr>
        <p:spPr>
          <a:xfrm flipV="1">
            <a:off x="9297988" y="2736850"/>
            <a:ext cx="871537"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14" idx="3"/>
            <a:endCxn id="117" idx="1"/>
          </p:cNvCxnSpPr>
          <p:nvPr/>
        </p:nvCxnSpPr>
        <p:spPr>
          <a:xfrm flipV="1">
            <a:off x="9297988"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4" idx="3"/>
            <a:endCxn id="118" idx="1"/>
          </p:cNvCxnSpPr>
          <p:nvPr/>
        </p:nvCxnSpPr>
        <p:spPr>
          <a:xfrm flipV="1">
            <a:off x="9297988"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4" idx="3"/>
            <a:endCxn id="119" idx="1"/>
          </p:cNvCxnSpPr>
          <p:nvPr/>
        </p:nvCxnSpPr>
        <p:spPr>
          <a:xfrm>
            <a:off x="9297988" y="4403725"/>
            <a:ext cx="928687"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5" idx="3"/>
            <a:endCxn id="116" idx="1"/>
          </p:cNvCxnSpPr>
          <p:nvPr/>
        </p:nvCxnSpPr>
        <p:spPr>
          <a:xfrm flipV="1">
            <a:off x="9296400"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5" idx="3"/>
            <a:endCxn id="117" idx="1"/>
          </p:cNvCxnSpPr>
          <p:nvPr/>
        </p:nvCxnSpPr>
        <p:spPr>
          <a:xfrm flipV="1">
            <a:off x="9296400" y="3421063"/>
            <a:ext cx="903288"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5" idx="3"/>
            <a:endCxn id="118" idx="1"/>
          </p:cNvCxnSpPr>
          <p:nvPr/>
        </p:nvCxnSpPr>
        <p:spPr>
          <a:xfrm flipV="1">
            <a:off x="9296400" y="4130675"/>
            <a:ext cx="915988"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5" idx="3"/>
            <a:endCxn id="119" idx="1"/>
          </p:cNvCxnSpPr>
          <p:nvPr/>
        </p:nvCxnSpPr>
        <p:spPr>
          <a:xfrm flipV="1">
            <a:off x="9296400"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 idx="3"/>
            <a:endCxn id="17" idx="1"/>
          </p:cNvCxnSpPr>
          <p:nvPr/>
        </p:nvCxnSpPr>
        <p:spPr>
          <a:xfrm>
            <a:off x="5718175" y="2736850"/>
            <a:ext cx="603250" cy="936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4" idx="3"/>
            <a:endCxn id="17" idx="1"/>
          </p:cNvCxnSpPr>
          <p:nvPr/>
        </p:nvCxnSpPr>
        <p:spPr>
          <a:xfrm>
            <a:off x="5748338" y="3421063"/>
            <a:ext cx="573087" cy="252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5" idx="3"/>
            <a:endCxn id="17" idx="1"/>
          </p:cNvCxnSpPr>
          <p:nvPr/>
        </p:nvCxnSpPr>
        <p:spPr>
          <a:xfrm flipV="1">
            <a:off x="5761038" y="3673475"/>
            <a:ext cx="56038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6" idx="3"/>
            <a:endCxn id="17" idx="1"/>
          </p:cNvCxnSpPr>
          <p:nvPr/>
        </p:nvCxnSpPr>
        <p:spPr>
          <a:xfrm flipV="1">
            <a:off x="5775325" y="3673475"/>
            <a:ext cx="546100" cy="1154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7" idx="3"/>
            <a:endCxn id="111" idx="1"/>
          </p:cNvCxnSpPr>
          <p:nvPr/>
        </p:nvCxnSpPr>
        <p:spPr>
          <a:xfrm flipV="1">
            <a:off x="7767638" y="2381250"/>
            <a:ext cx="709612" cy="129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7" idx="3"/>
            <a:endCxn id="112" idx="1"/>
          </p:cNvCxnSpPr>
          <p:nvPr/>
        </p:nvCxnSpPr>
        <p:spPr>
          <a:xfrm flipV="1">
            <a:off x="7767638" y="3038475"/>
            <a:ext cx="725487" cy="6350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7" idx="3"/>
            <a:endCxn id="113" idx="1"/>
          </p:cNvCxnSpPr>
          <p:nvPr/>
        </p:nvCxnSpPr>
        <p:spPr>
          <a:xfrm>
            <a:off x="7767638" y="3673475"/>
            <a:ext cx="725487"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7" idx="3"/>
            <a:endCxn id="114" idx="1"/>
          </p:cNvCxnSpPr>
          <p:nvPr/>
        </p:nvCxnSpPr>
        <p:spPr>
          <a:xfrm>
            <a:off x="7767638" y="3673475"/>
            <a:ext cx="739775" cy="730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7" idx="3"/>
            <a:endCxn id="115" idx="1"/>
          </p:cNvCxnSpPr>
          <p:nvPr/>
        </p:nvCxnSpPr>
        <p:spPr>
          <a:xfrm>
            <a:off x="7767638" y="3673475"/>
            <a:ext cx="736600" cy="1397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9BFFC95-8DA5-454E-B024-7018C9499DC3}"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0649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BCA0649-565F-47FA-9E35-2FC806754B72}" type="slidenum">
              <a:rPr lang="en-US" altLang="en-US" sz="2000">
                <a:solidFill>
                  <a:srgbClr val="FEFFFF"/>
                </a:solidFill>
              </a:rPr>
              <a:pPr/>
              <a:t>57</a:t>
            </a:fld>
            <a:endParaRPr lang="en-US" altLang="en-US" sz="2000">
              <a:solidFill>
                <a:srgbClr val="FEFFFF"/>
              </a:solidFill>
            </a:endParaRPr>
          </a:p>
        </p:txBody>
      </p:sp>
      <p:graphicFrame>
        <p:nvGraphicFramePr>
          <p:cNvPr id="106500" name="Object 6"/>
          <p:cNvGraphicFramePr>
            <a:graphicFrameLocks noChangeAspect="1"/>
          </p:cNvGraphicFramePr>
          <p:nvPr/>
        </p:nvGraphicFramePr>
        <p:xfrm>
          <a:off x="1552575" y="1716088"/>
          <a:ext cx="6718300" cy="5027612"/>
        </p:xfrm>
        <a:graphic>
          <a:graphicData uri="http://schemas.openxmlformats.org/presentationml/2006/ole">
            <mc:AlternateContent xmlns:mc="http://schemas.openxmlformats.org/markup-compatibility/2006">
              <mc:Choice xmlns:v="urn:schemas-microsoft-com:vml" Requires="v">
                <p:oleObj spid="_x0000_s106503" name="Chart" r:id="rId4" imgW="3073400" imgH="2311400" progId="Excel.Chart.8">
                  <p:embed/>
                </p:oleObj>
              </mc:Choice>
              <mc:Fallback>
                <p:oleObj name="Chart" r:id="rId4" imgW="3073400" imgH="2311400" progId="Excel.Chart.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2575" y="1716088"/>
                        <a:ext cx="6718300"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01" name="TextBox 7"/>
          <p:cNvSpPr txBox="1">
            <a:spLocks noChangeArrowheads="1"/>
          </p:cNvSpPr>
          <p:nvPr/>
        </p:nvSpPr>
        <p:spPr bwMode="auto">
          <a:xfrm>
            <a:off x="8434388" y="1851025"/>
            <a:ext cx="3370262"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buFont typeface="Arial" pitchFamily="34" charset="0"/>
              <a:buChar char="•"/>
            </a:pPr>
            <a:r>
              <a:rPr lang="en-US" altLang="en-US" sz="1800"/>
              <a:t>SELECT sourceIP, </a:t>
            </a:r>
            <a:br>
              <a:rPr lang="en-US" altLang="en-US" sz="1800"/>
            </a:br>
            <a:r>
              <a:rPr lang="en-US" altLang="en-US" sz="1800"/>
              <a:t>             SUM(adRevenue)</a:t>
            </a:r>
            <a:br>
              <a:rPr lang="en-US" altLang="en-US" sz="1800"/>
            </a:br>
            <a:r>
              <a:rPr lang="en-US" altLang="en-US" sz="1800"/>
              <a:t>FROM UserVisits</a:t>
            </a:r>
            <a:br>
              <a:rPr lang="en-US" altLang="en-US" sz="1800"/>
            </a:br>
            <a:r>
              <a:rPr lang="en-US" altLang="en-US" sz="1800"/>
              <a:t>GROUP BY sourceIP</a:t>
            </a:r>
          </a:p>
          <a:p>
            <a:pPr>
              <a:buFont typeface="Arial" pitchFamily="34" charset="0"/>
              <a:buChar char="•"/>
            </a:pPr>
            <a:endParaRPr lang="en-US" altLang="en-US" sz="1800"/>
          </a:p>
          <a:p>
            <a:pPr>
              <a:buFont typeface="Arial" pitchFamily="34" charset="0"/>
              <a:buChar char="•"/>
            </a:pPr>
            <a:r>
              <a:rPr lang="en-US" altLang="en-US" sz="1800"/>
              <a:t>Node fails (or slows down by factor of 2) in the middle of query</a:t>
            </a:r>
          </a:p>
          <a:p>
            <a:pPr>
              <a:buFont typeface="Arial" pitchFamily="34" charset="0"/>
              <a:buChar char="•"/>
            </a:pPr>
            <a:endParaRPr lang="en-US" altLang="en-US" sz="1800"/>
          </a:p>
        </p:txBody>
      </p:sp>
      <p:sp>
        <p:nvSpPr>
          <p:cNvPr id="106502" name="Title 1"/>
          <p:cNvSpPr>
            <a:spLocks noGrp="1"/>
          </p:cNvSpPr>
          <p:nvPr>
            <p:ph type="title"/>
          </p:nvPr>
        </p:nvSpPr>
        <p:spPr>
          <a:xfrm>
            <a:off x="2592388" y="623888"/>
            <a:ext cx="8912225" cy="1281112"/>
          </a:xfrm>
        </p:spPr>
        <p:txBody>
          <a:bodyPr/>
          <a:lstStyle/>
          <a:p>
            <a:r>
              <a:rPr lang="en-US" altLang="en-US" smtClean="0"/>
              <a:t>Fault Tolerance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2592388" y="623888"/>
            <a:ext cx="8912225" cy="1281112"/>
          </a:xfrm>
        </p:spPr>
        <p:txBody>
          <a:bodyPr/>
          <a:lstStyle/>
          <a:p>
            <a:pPr eaLnBrk="1" hangingPunct="1"/>
            <a:r>
              <a:rPr lang="en-US" altLang="en-US" smtClean="0"/>
              <a:t>Downsides of MapReduce Fault Tolerance</a:t>
            </a:r>
          </a:p>
        </p:txBody>
      </p:sp>
      <p:sp>
        <p:nvSpPr>
          <p:cNvPr id="10752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242ADEA-8820-4212-BA7F-4928A63EA67C}"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0752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5B72CEA-D994-4AB3-AA9C-FB014E360178}" type="slidenum">
              <a:rPr lang="en-US" altLang="en-US" sz="2000">
                <a:solidFill>
                  <a:srgbClr val="FEFFFF"/>
                </a:solidFill>
              </a:rPr>
              <a:pPr/>
              <a:t>58</a:t>
            </a:fld>
            <a:endParaRPr lang="en-US" altLang="en-US" sz="2000">
              <a:solidFill>
                <a:srgbClr val="FEFFFF"/>
              </a:solidFill>
            </a:endParaRPr>
          </a:p>
        </p:txBody>
      </p:sp>
      <p:sp>
        <p:nvSpPr>
          <p:cNvPr id="7" name="Rectangle 6"/>
          <p:cNvSpPr/>
          <p:nvPr/>
        </p:nvSpPr>
        <p:spPr>
          <a:xfrm>
            <a:off x="2579688" y="212883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8" name="Rectangle 7"/>
          <p:cNvSpPr/>
          <p:nvPr/>
        </p:nvSpPr>
        <p:spPr>
          <a:xfrm>
            <a:off x="2595563" y="278606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9" name="Rectangle 8"/>
          <p:cNvSpPr/>
          <p:nvPr/>
        </p:nvSpPr>
        <p:spPr>
          <a:xfrm>
            <a:off x="2595563" y="3468688"/>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0" name="Rectangle 9"/>
          <p:cNvSpPr/>
          <p:nvPr/>
        </p:nvSpPr>
        <p:spPr>
          <a:xfrm>
            <a:off x="2608263" y="415131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 name="Rectangle 10"/>
          <p:cNvSpPr/>
          <p:nvPr/>
        </p:nvSpPr>
        <p:spPr>
          <a:xfrm>
            <a:off x="2606675" y="4818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2" name="Rectangle 11"/>
          <p:cNvSpPr/>
          <p:nvPr/>
        </p:nvSpPr>
        <p:spPr>
          <a:xfrm>
            <a:off x="4271963" y="2484438"/>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4" name="Rectangle 13"/>
          <p:cNvSpPr/>
          <p:nvPr/>
        </p:nvSpPr>
        <p:spPr>
          <a:xfrm>
            <a:off x="4302125" y="3168650"/>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5" name="Rectangle 14"/>
          <p:cNvSpPr/>
          <p:nvPr/>
        </p:nvSpPr>
        <p:spPr>
          <a:xfrm>
            <a:off x="4314825" y="3878263"/>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6" name="Rectangle 15"/>
          <p:cNvSpPr/>
          <p:nvPr/>
        </p:nvSpPr>
        <p:spPr>
          <a:xfrm>
            <a:off x="4329113" y="4573588"/>
            <a:ext cx="1446212"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7" name="Rectangle 16"/>
          <p:cNvSpPr/>
          <p:nvPr/>
        </p:nvSpPr>
        <p:spPr>
          <a:xfrm>
            <a:off x="6321425" y="3243263"/>
            <a:ext cx="1446213"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sp>
        <p:nvSpPr>
          <p:cNvPr id="18" name="Rectangle 17"/>
          <p:cNvSpPr/>
          <p:nvPr/>
        </p:nvSpPr>
        <p:spPr>
          <a:xfrm>
            <a:off x="373063" y="3290888"/>
            <a:ext cx="1446212" cy="86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HDFS</a:t>
            </a:r>
          </a:p>
        </p:txBody>
      </p:sp>
      <p:cxnSp>
        <p:nvCxnSpPr>
          <p:cNvPr id="29" name="Straight Arrow Connector 28"/>
          <p:cNvCxnSpPr>
            <a:stCxn id="18" idx="3"/>
            <a:endCxn id="7" idx="1"/>
          </p:cNvCxnSpPr>
          <p:nvPr/>
        </p:nvCxnSpPr>
        <p:spPr>
          <a:xfrm flipV="1">
            <a:off x="1819275" y="2381250"/>
            <a:ext cx="760413" cy="1339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8" idx="1"/>
          </p:cNvCxnSpPr>
          <p:nvPr/>
        </p:nvCxnSpPr>
        <p:spPr>
          <a:xfrm flipV="1">
            <a:off x="1819275" y="3038475"/>
            <a:ext cx="7762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3"/>
            <a:endCxn id="9" idx="1"/>
          </p:cNvCxnSpPr>
          <p:nvPr/>
        </p:nvCxnSpPr>
        <p:spPr>
          <a:xfrm>
            <a:off x="1819275" y="3721100"/>
            <a:ext cx="776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3"/>
            <a:endCxn id="10" idx="1"/>
          </p:cNvCxnSpPr>
          <p:nvPr/>
        </p:nvCxnSpPr>
        <p:spPr>
          <a:xfrm>
            <a:off x="1819275" y="3721100"/>
            <a:ext cx="788988"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1" idx="1"/>
          </p:cNvCxnSpPr>
          <p:nvPr/>
        </p:nvCxnSpPr>
        <p:spPr>
          <a:xfrm>
            <a:off x="1819275" y="3721100"/>
            <a:ext cx="787400" cy="1349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12" idx="1"/>
          </p:cNvCxnSpPr>
          <p:nvPr/>
        </p:nvCxnSpPr>
        <p:spPr>
          <a:xfrm>
            <a:off x="3370263" y="2381250"/>
            <a:ext cx="9017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3"/>
            <a:endCxn id="14" idx="1"/>
          </p:cNvCxnSpPr>
          <p:nvPr/>
        </p:nvCxnSpPr>
        <p:spPr>
          <a:xfrm>
            <a:off x="3370263" y="2381250"/>
            <a:ext cx="931862"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3"/>
            <a:endCxn id="15" idx="1"/>
          </p:cNvCxnSpPr>
          <p:nvPr/>
        </p:nvCxnSpPr>
        <p:spPr>
          <a:xfrm>
            <a:off x="3370263" y="2381250"/>
            <a:ext cx="944562"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3"/>
            <a:endCxn id="16" idx="1"/>
          </p:cNvCxnSpPr>
          <p:nvPr/>
        </p:nvCxnSpPr>
        <p:spPr>
          <a:xfrm>
            <a:off x="3370263" y="2381250"/>
            <a:ext cx="958850"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12" idx="1"/>
          </p:cNvCxnSpPr>
          <p:nvPr/>
        </p:nvCxnSpPr>
        <p:spPr>
          <a:xfrm flipV="1">
            <a:off x="3386138" y="2736850"/>
            <a:ext cx="885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14" idx="1"/>
          </p:cNvCxnSpPr>
          <p:nvPr/>
        </p:nvCxnSpPr>
        <p:spPr>
          <a:xfrm>
            <a:off x="3386138" y="3038475"/>
            <a:ext cx="915987"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3"/>
            <a:endCxn id="15" idx="1"/>
          </p:cNvCxnSpPr>
          <p:nvPr/>
        </p:nvCxnSpPr>
        <p:spPr>
          <a:xfrm>
            <a:off x="3386138" y="3038475"/>
            <a:ext cx="928687"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16" idx="1"/>
          </p:cNvCxnSpPr>
          <p:nvPr/>
        </p:nvCxnSpPr>
        <p:spPr>
          <a:xfrm>
            <a:off x="3386138" y="3038475"/>
            <a:ext cx="942975"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3"/>
            <a:endCxn id="12" idx="1"/>
          </p:cNvCxnSpPr>
          <p:nvPr/>
        </p:nvCxnSpPr>
        <p:spPr>
          <a:xfrm flipV="1">
            <a:off x="3386138" y="2736850"/>
            <a:ext cx="885825"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9" idx="3"/>
            <a:endCxn id="14" idx="1"/>
          </p:cNvCxnSpPr>
          <p:nvPr/>
        </p:nvCxnSpPr>
        <p:spPr>
          <a:xfrm flipV="1">
            <a:off x="3386138" y="3421063"/>
            <a:ext cx="915987"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9" idx="3"/>
            <a:endCxn id="15" idx="1"/>
          </p:cNvCxnSpPr>
          <p:nvPr/>
        </p:nvCxnSpPr>
        <p:spPr>
          <a:xfrm>
            <a:off x="3386138" y="3721100"/>
            <a:ext cx="928687"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3"/>
            <a:endCxn id="16" idx="1"/>
          </p:cNvCxnSpPr>
          <p:nvPr/>
        </p:nvCxnSpPr>
        <p:spPr>
          <a:xfrm>
            <a:off x="3386138" y="3721100"/>
            <a:ext cx="942975"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0" idx="3"/>
            <a:endCxn id="12" idx="1"/>
          </p:cNvCxnSpPr>
          <p:nvPr/>
        </p:nvCxnSpPr>
        <p:spPr>
          <a:xfrm flipV="1">
            <a:off x="3400425" y="2736850"/>
            <a:ext cx="871538"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0" idx="3"/>
            <a:endCxn id="14" idx="1"/>
          </p:cNvCxnSpPr>
          <p:nvPr/>
        </p:nvCxnSpPr>
        <p:spPr>
          <a:xfrm flipV="1">
            <a:off x="3400425"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3"/>
            <a:endCxn id="15" idx="1"/>
          </p:cNvCxnSpPr>
          <p:nvPr/>
        </p:nvCxnSpPr>
        <p:spPr>
          <a:xfrm flipV="1">
            <a:off x="3400425"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0" idx="3"/>
            <a:endCxn id="16" idx="1"/>
          </p:cNvCxnSpPr>
          <p:nvPr/>
        </p:nvCxnSpPr>
        <p:spPr>
          <a:xfrm>
            <a:off x="3400425" y="4403725"/>
            <a:ext cx="928688"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 idx="3"/>
            <a:endCxn id="12" idx="1"/>
          </p:cNvCxnSpPr>
          <p:nvPr/>
        </p:nvCxnSpPr>
        <p:spPr>
          <a:xfrm flipV="1">
            <a:off x="3398838"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1" idx="3"/>
            <a:endCxn id="14" idx="1"/>
          </p:cNvCxnSpPr>
          <p:nvPr/>
        </p:nvCxnSpPr>
        <p:spPr>
          <a:xfrm flipV="1">
            <a:off x="3398838" y="3421063"/>
            <a:ext cx="903287"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3"/>
            <a:endCxn id="15" idx="1"/>
          </p:cNvCxnSpPr>
          <p:nvPr/>
        </p:nvCxnSpPr>
        <p:spPr>
          <a:xfrm flipV="1">
            <a:off x="3398838" y="4130675"/>
            <a:ext cx="915987"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1" idx="3"/>
            <a:endCxn id="16" idx="1"/>
          </p:cNvCxnSpPr>
          <p:nvPr/>
        </p:nvCxnSpPr>
        <p:spPr>
          <a:xfrm flipV="1">
            <a:off x="3398838"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8477250" y="212883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2" name="Rectangle 111"/>
          <p:cNvSpPr/>
          <p:nvPr/>
        </p:nvSpPr>
        <p:spPr>
          <a:xfrm>
            <a:off x="8493125" y="2786063"/>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3" name="Rectangle 112"/>
          <p:cNvSpPr/>
          <p:nvPr/>
        </p:nvSpPr>
        <p:spPr>
          <a:xfrm>
            <a:off x="8493125" y="3468688"/>
            <a:ext cx="79216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4" name="Rectangle 113"/>
          <p:cNvSpPr/>
          <p:nvPr/>
        </p:nvSpPr>
        <p:spPr>
          <a:xfrm>
            <a:off x="8507413" y="4151313"/>
            <a:ext cx="790575"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5" name="Rectangle 114"/>
          <p:cNvSpPr/>
          <p:nvPr/>
        </p:nvSpPr>
        <p:spPr>
          <a:xfrm>
            <a:off x="8504238" y="4818063"/>
            <a:ext cx="79216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Map</a:t>
            </a:r>
          </a:p>
        </p:txBody>
      </p:sp>
      <p:sp>
        <p:nvSpPr>
          <p:cNvPr id="116" name="Rectangle 115"/>
          <p:cNvSpPr/>
          <p:nvPr/>
        </p:nvSpPr>
        <p:spPr>
          <a:xfrm>
            <a:off x="10169525" y="2484438"/>
            <a:ext cx="1446213"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7" name="Rectangle 116"/>
          <p:cNvSpPr/>
          <p:nvPr/>
        </p:nvSpPr>
        <p:spPr>
          <a:xfrm>
            <a:off x="10199688" y="3168650"/>
            <a:ext cx="1446212"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8" name="Rectangle 117"/>
          <p:cNvSpPr/>
          <p:nvPr/>
        </p:nvSpPr>
        <p:spPr>
          <a:xfrm>
            <a:off x="10212388" y="3878263"/>
            <a:ext cx="1447800"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sp>
        <p:nvSpPr>
          <p:cNvPr id="119" name="Rectangle 118"/>
          <p:cNvSpPr/>
          <p:nvPr/>
        </p:nvSpPr>
        <p:spPr>
          <a:xfrm>
            <a:off x="10226675" y="4573588"/>
            <a:ext cx="1446213" cy="50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Reduce</a:t>
            </a:r>
          </a:p>
        </p:txBody>
      </p:sp>
      <p:cxnSp>
        <p:nvCxnSpPr>
          <p:cNvPr id="120" name="Straight Arrow Connector 119"/>
          <p:cNvCxnSpPr>
            <a:stCxn id="111" idx="3"/>
            <a:endCxn id="116" idx="1"/>
          </p:cNvCxnSpPr>
          <p:nvPr/>
        </p:nvCxnSpPr>
        <p:spPr>
          <a:xfrm>
            <a:off x="9269413" y="2381250"/>
            <a:ext cx="900112"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1" idx="3"/>
            <a:endCxn id="117" idx="1"/>
          </p:cNvCxnSpPr>
          <p:nvPr/>
        </p:nvCxnSpPr>
        <p:spPr>
          <a:xfrm>
            <a:off x="9269413" y="2381250"/>
            <a:ext cx="930275" cy="103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1" idx="3"/>
            <a:endCxn id="118" idx="1"/>
          </p:cNvCxnSpPr>
          <p:nvPr/>
        </p:nvCxnSpPr>
        <p:spPr>
          <a:xfrm>
            <a:off x="9269413" y="2381250"/>
            <a:ext cx="942975" cy="174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1" idx="3"/>
            <a:endCxn id="119" idx="1"/>
          </p:cNvCxnSpPr>
          <p:nvPr/>
        </p:nvCxnSpPr>
        <p:spPr>
          <a:xfrm>
            <a:off x="9269413" y="2381250"/>
            <a:ext cx="957262" cy="2446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2" idx="3"/>
            <a:endCxn id="116" idx="1"/>
          </p:cNvCxnSpPr>
          <p:nvPr/>
        </p:nvCxnSpPr>
        <p:spPr>
          <a:xfrm flipV="1">
            <a:off x="9285288" y="2736850"/>
            <a:ext cx="884237"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2" idx="3"/>
            <a:endCxn id="117" idx="1"/>
          </p:cNvCxnSpPr>
          <p:nvPr/>
        </p:nvCxnSpPr>
        <p:spPr>
          <a:xfrm>
            <a:off x="9285288" y="3038475"/>
            <a:ext cx="914400" cy="382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2" idx="3"/>
            <a:endCxn id="118" idx="1"/>
          </p:cNvCxnSpPr>
          <p:nvPr/>
        </p:nvCxnSpPr>
        <p:spPr>
          <a:xfrm>
            <a:off x="9285288" y="3038475"/>
            <a:ext cx="927100" cy="109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2" idx="3"/>
            <a:endCxn id="119" idx="1"/>
          </p:cNvCxnSpPr>
          <p:nvPr/>
        </p:nvCxnSpPr>
        <p:spPr>
          <a:xfrm>
            <a:off x="9285288" y="3038475"/>
            <a:ext cx="941387" cy="1789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3" idx="3"/>
            <a:endCxn id="116" idx="1"/>
          </p:cNvCxnSpPr>
          <p:nvPr/>
        </p:nvCxnSpPr>
        <p:spPr>
          <a:xfrm flipV="1">
            <a:off x="9285288" y="2736850"/>
            <a:ext cx="884237"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13" idx="3"/>
            <a:endCxn id="117" idx="1"/>
          </p:cNvCxnSpPr>
          <p:nvPr/>
        </p:nvCxnSpPr>
        <p:spPr>
          <a:xfrm flipV="1">
            <a:off x="9285288" y="3421063"/>
            <a:ext cx="914400" cy="300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13" idx="3"/>
            <a:endCxn id="118" idx="1"/>
          </p:cNvCxnSpPr>
          <p:nvPr/>
        </p:nvCxnSpPr>
        <p:spPr>
          <a:xfrm>
            <a:off x="9285288" y="3721100"/>
            <a:ext cx="927100"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13" idx="3"/>
            <a:endCxn id="119" idx="1"/>
          </p:cNvCxnSpPr>
          <p:nvPr/>
        </p:nvCxnSpPr>
        <p:spPr>
          <a:xfrm>
            <a:off x="9285288" y="3721100"/>
            <a:ext cx="941387" cy="1106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14" idx="3"/>
            <a:endCxn id="116" idx="1"/>
          </p:cNvCxnSpPr>
          <p:nvPr/>
        </p:nvCxnSpPr>
        <p:spPr>
          <a:xfrm flipV="1">
            <a:off x="9297988" y="2736850"/>
            <a:ext cx="871537" cy="1666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14" idx="3"/>
            <a:endCxn id="117" idx="1"/>
          </p:cNvCxnSpPr>
          <p:nvPr/>
        </p:nvCxnSpPr>
        <p:spPr>
          <a:xfrm flipV="1">
            <a:off x="9297988" y="3421063"/>
            <a:ext cx="901700" cy="982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4" idx="3"/>
            <a:endCxn id="118" idx="1"/>
          </p:cNvCxnSpPr>
          <p:nvPr/>
        </p:nvCxnSpPr>
        <p:spPr>
          <a:xfrm flipV="1">
            <a:off x="9297988" y="4130675"/>
            <a:ext cx="9144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4" idx="3"/>
            <a:endCxn id="119" idx="1"/>
          </p:cNvCxnSpPr>
          <p:nvPr/>
        </p:nvCxnSpPr>
        <p:spPr>
          <a:xfrm>
            <a:off x="9297988" y="4403725"/>
            <a:ext cx="928687" cy="423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5" idx="3"/>
            <a:endCxn id="116" idx="1"/>
          </p:cNvCxnSpPr>
          <p:nvPr/>
        </p:nvCxnSpPr>
        <p:spPr>
          <a:xfrm flipV="1">
            <a:off x="9296400" y="2736850"/>
            <a:ext cx="873125" cy="2333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5" idx="3"/>
            <a:endCxn id="117" idx="1"/>
          </p:cNvCxnSpPr>
          <p:nvPr/>
        </p:nvCxnSpPr>
        <p:spPr>
          <a:xfrm flipV="1">
            <a:off x="9296400" y="3421063"/>
            <a:ext cx="903288" cy="1649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5" idx="3"/>
            <a:endCxn id="118" idx="1"/>
          </p:cNvCxnSpPr>
          <p:nvPr/>
        </p:nvCxnSpPr>
        <p:spPr>
          <a:xfrm flipV="1">
            <a:off x="9296400" y="4130675"/>
            <a:ext cx="915988" cy="93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5" idx="3"/>
            <a:endCxn id="119" idx="1"/>
          </p:cNvCxnSpPr>
          <p:nvPr/>
        </p:nvCxnSpPr>
        <p:spPr>
          <a:xfrm flipV="1">
            <a:off x="9296400" y="4827588"/>
            <a:ext cx="930275" cy="242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 idx="3"/>
            <a:endCxn id="17" idx="1"/>
          </p:cNvCxnSpPr>
          <p:nvPr/>
        </p:nvCxnSpPr>
        <p:spPr>
          <a:xfrm>
            <a:off x="5718175" y="2736850"/>
            <a:ext cx="603250" cy="936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4" idx="3"/>
            <a:endCxn id="17" idx="1"/>
          </p:cNvCxnSpPr>
          <p:nvPr/>
        </p:nvCxnSpPr>
        <p:spPr>
          <a:xfrm>
            <a:off x="5748338" y="3421063"/>
            <a:ext cx="573087" cy="252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5" idx="3"/>
            <a:endCxn id="17" idx="1"/>
          </p:cNvCxnSpPr>
          <p:nvPr/>
        </p:nvCxnSpPr>
        <p:spPr>
          <a:xfrm flipV="1">
            <a:off x="5761038" y="3673475"/>
            <a:ext cx="56038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6" idx="3"/>
            <a:endCxn id="17" idx="1"/>
          </p:cNvCxnSpPr>
          <p:nvPr/>
        </p:nvCxnSpPr>
        <p:spPr>
          <a:xfrm flipV="1">
            <a:off x="5775325" y="3673475"/>
            <a:ext cx="546100" cy="1154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7" idx="3"/>
            <a:endCxn id="111" idx="1"/>
          </p:cNvCxnSpPr>
          <p:nvPr/>
        </p:nvCxnSpPr>
        <p:spPr>
          <a:xfrm flipV="1">
            <a:off x="7767638" y="2381250"/>
            <a:ext cx="709612" cy="129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7" idx="3"/>
            <a:endCxn id="112" idx="1"/>
          </p:cNvCxnSpPr>
          <p:nvPr/>
        </p:nvCxnSpPr>
        <p:spPr>
          <a:xfrm flipV="1">
            <a:off x="7767638" y="3038475"/>
            <a:ext cx="725487" cy="635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7" idx="3"/>
            <a:endCxn id="113" idx="1"/>
          </p:cNvCxnSpPr>
          <p:nvPr/>
        </p:nvCxnSpPr>
        <p:spPr>
          <a:xfrm>
            <a:off x="7767638" y="3673475"/>
            <a:ext cx="725487"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7" idx="3"/>
            <a:endCxn id="114" idx="1"/>
          </p:cNvCxnSpPr>
          <p:nvPr/>
        </p:nvCxnSpPr>
        <p:spPr>
          <a:xfrm>
            <a:off x="7767638" y="3673475"/>
            <a:ext cx="739775" cy="730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7" idx="3"/>
            <a:endCxn id="115" idx="1"/>
          </p:cNvCxnSpPr>
          <p:nvPr/>
        </p:nvCxnSpPr>
        <p:spPr>
          <a:xfrm>
            <a:off x="7767638" y="3673475"/>
            <a:ext cx="736600" cy="1397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a:spLocks noChangeArrowheads="1"/>
          </p:cNvSpPr>
          <p:nvPr/>
        </p:nvSpPr>
        <p:spPr bwMode="auto">
          <a:xfrm>
            <a:off x="3821113" y="1838325"/>
            <a:ext cx="2287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800">
                <a:solidFill>
                  <a:srgbClr val="FF0000"/>
                </a:solidFill>
              </a:rPr>
              <a:t>Map output written to disk</a:t>
            </a:r>
          </a:p>
        </p:txBody>
      </p:sp>
      <p:cxnSp>
        <p:nvCxnSpPr>
          <p:cNvPr id="4" name="Straight Arrow Connector 3"/>
          <p:cNvCxnSpPr>
            <a:cxnSpLocks noChangeShapeType="1"/>
            <a:stCxn id="2" idx="1"/>
            <a:endCxn id="7" idx="3"/>
          </p:cNvCxnSpPr>
          <p:nvPr/>
        </p:nvCxnSpPr>
        <p:spPr bwMode="auto">
          <a:xfrm flipH="1">
            <a:off x="3370263" y="2160588"/>
            <a:ext cx="450850" cy="220662"/>
          </a:xfrm>
          <a:prstGeom prst="straightConnector1">
            <a:avLst/>
          </a:prstGeom>
          <a:noFill/>
          <a:ln w="22225" cap="rnd">
            <a:solidFill>
              <a:srgbClr val="E833BF"/>
            </a:solidFill>
            <a:round/>
            <a:headEnd/>
            <a:tailEnd type="arrow" w="med" len="med"/>
          </a:ln>
          <a:effectLst>
            <a:outerShdw blurRad="38100" dist="25400" dir="5400000" rotWithShape="0">
              <a:srgbClr val="808080">
                <a:alpha val="25000"/>
              </a:srgbClr>
            </a:outerShdw>
          </a:effectLst>
          <a:extLst>
            <a:ext uri="{909E8E84-426E-40DD-AFC4-6F175D3DCCD1}">
              <a14:hiddenFill xmlns:a14="http://schemas.microsoft.com/office/drawing/2010/main">
                <a:noFill/>
              </a14:hiddenFill>
            </a:ext>
          </a:extLst>
        </p:spPr>
      </p:cxnSp>
      <p:cxnSp>
        <p:nvCxnSpPr>
          <p:cNvPr id="83" name="Straight Arrow Connector 82"/>
          <p:cNvCxnSpPr>
            <a:cxnSpLocks noChangeShapeType="1"/>
            <a:stCxn id="2" idx="1"/>
            <a:endCxn id="8" idx="3"/>
          </p:cNvCxnSpPr>
          <p:nvPr/>
        </p:nvCxnSpPr>
        <p:spPr bwMode="auto">
          <a:xfrm flipH="1">
            <a:off x="3386138" y="2160588"/>
            <a:ext cx="434975" cy="877887"/>
          </a:xfrm>
          <a:prstGeom prst="straightConnector1">
            <a:avLst/>
          </a:prstGeom>
          <a:noFill/>
          <a:ln w="22225" cap="rnd">
            <a:solidFill>
              <a:srgbClr val="E833BF"/>
            </a:solidFill>
            <a:round/>
            <a:headEnd/>
            <a:tailEnd type="arrow" w="med" len="med"/>
          </a:ln>
          <a:effectLst>
            <a:outerShdw blurRad="38100" dist="25400" dir="5400000" rotWithShape="0">
              <a:srgbClr val="808080">
                <a:alpha val="25000"/>
              </a:srgbClr>
            </a:outerShdw>
          </a:effectLst>
          <a:extLst>
            <a:ext uri="{909E8E84-426E-40DD-AFC4-6F175D3DCCD1}">
              <a14:hiddenFill xmlns:a14="http://schemas.microsoft.com/office/drawing/2010/main">
                <a:noFill/>
              </a14:hiddenFill>
            </a:ext>
          </a:extLst>
        </p:spPr>
      </p:cxnSp>
      <p:cxnSp>
        <p:nvCxnSpPr>
          <p:cNvPr id="84" name="Straight Arrow Connector 83"/>
          <p:cNvCxnSpPr>
            <a:cxnSpLocks noChangeShapeType="1"/>
            <a:stCxn id="2" idx="1"/>
            <a:endCxn id="9" idx="3"/>
          </p:cNvCxnSpPr>
          <p:nvPr/>
        </p:nvCxnSpPr>
        <p:spPr bwMode="auto">
          <a:xfrm flipH="1">
            <a:off x="3386138" y="2160588"/>
            <a:ext cx="434975" cy="1560512"/>
          </a:xfrm>
          <a:prstGeom prst="straightConnector1">
            <a:avLst/>
          </a:prstGeom>
          <a:noFill/>
          <a:ln w="22225" cap="rnd">
            <a:solidFill>
              <a:srgbClr val="E833BF"/>
            </a:solidFill>
            <a:round/>
            <a:headEnd/>
            <a:tailEnd type="arrow" w="med" len="med"/>
          </a:ln>
          <a:effectLst>
            <a:outerShdw blurRad="38100" dist="25400" dir="5400000" rotWithShape="0">
              <a:srgbClr val="808080">
                <a:alpha val="25000"/>
              </a:srgbClr>
            </a:outerShdw>
          </a:effectLst>
          <a:extLst>
            <a:ext uri="{909E8E84-426E-40DD-AFC4-6F175D3DCCD1}">
              <a14:hiddenFill xmlns:a14="http://schemas.microsoft.com/office/drawing/2010/main">
                <a:noFill/>
              </a14:hiddenFill>
            </a:ext>
          </a:extLst>
        </p:spPr>
      </p:cxnSp>
      <p:cxnSp>
        <p:nvCxnSpPr>
          <p:cNvPr id="85" name="Straight Arrow Connector 84"/>
          <p:cNvCxnSpPr>
            <a:cxnSpLocks noChangeShapeType="1"/>
            <a:stCxn id="2" idx="1"/>
            <a:endCxn id="10" idx="3"/>
          </p:cNvCxnSpPr>
          <p:nvPr/>
        </p:nvCxnSpPr>
        <p:spPr bwMode="auto">
          <a:xfrm flipH="1">
            <a:off x="3400425" y="2160588"/>
            <a:ext cx="420688" cy="2243137"/>
          </a:xfrm>
          <a:prstGeom prst="straightConnector1">
            <a:avLst/>
          </a:prstGeom>
          <a:noFill/>
          <a:ln w="22225" cap="rnd">
            <a:solidFill>
              <a:srgbClr val="E833BF"/>
            </a:solidFill>
            <a:round/>
            <a:headEnd/>
            <a:tailEnd type="arrow" w="med" len="med"/>
          </a:ln>
          <a:effectLst>
            <a:outerShdw blurRad="38100" dist="25400" dir="5400000" rotWithShape="0">
              <a:srgbClr val="808080">
                <a:alpha val="25000"/>
              </a:srgbClr>
            </a:outerShdw>
          </a:effectLst>
          <a:extLst>
            <a:ext uri="{909E8E84-426E-40DD-AFC4-6F175D3DCCD1}">
              <a14:hiddenFill xmlns:a14="http://schemas.microsoft.com/office/drawing/2010/main">
                <a:noFill/>
              </a14:hiddenFill>
            </a:ext>
          </a:extLst>
        </p:spPr>
      </p:cxnSp>
      <p:cxnSp>
        <p:nvCxnSpPr>
          <p:cNvPr id="86" name="Straight Arrow Connector 85"/>
          <p:cNvCxnSpPr>
            <a:cxnSpLocks noChangeShapeType="1"/>
            <a:stCxn id="2" idx="1"/>
            <a:endCxn id="11" idx="3"/>
          </p:cNvCxnSpPr>
          <p:nvPr/>
        </p:nvCxnSpPr>
        <p:spPr bwMode="auto">
          <a:xfrm flipH="1">
            <a:off x="3398838" y="2160588"/>
            <a:ext cx="422275" cy="2909887"/>
          </a:xfrm>
          <a:prstGeom prst="straightConnector1">
            <a:avLst/>
          </a:prstGeom>
          <a:noFill/>
          <a:ln w="22225" cap="rnd">
            <a:solidFill>
              <a:srgbClr val="E833BF"/>
            </a:solidFill>
            <a:round/>
            <a:headEnd/>
            <a:tailEnd type="arrow" w="med" len="med"/>
          </a:ln>
          <a:effectLst>
            <a:outerShdw blurRad="38100" dist="25400" dir="5400000" rotWithShape="0">
              <a:srgbClr val="808080">
                <a:alpha val="25000"/>
              </a:srgbClr>
            </a:outerShdw>
          </a:effectLst>
          <a:extLst>
            <a:ext uri="{909E8E84-426E-40DD-AFC4-6F175D3DCCD1}">
              <a14:hiddenFill xmlns:a14="http://schemas.microsoft.com/office/drawing/2010/main">
                <a:noFill/>
              </a14:hiddenFill>
            </a:ext>
          </a:extLst>
        </p:spPr>
      </p:cxnSp>
      <p:sp>
        <p:nvSpPr>
          <p:cNvPr id="96" name="TextBox 95"/>
          <p:cNvSpPr txBox="1">
            <a:spLocks noChangeArrowheads="1"/>
          </p:cNvSpPr>
          <p:nvPr/>
        </p:nvSpPr>
        <p:spPr bwMode="auto">
          <a:xfrm>
            <a:off x="6108700" y="1804988"/>
            <a:ext cx="2286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800">
                <a:solidFill>
                  <a:srgbClr val="FF0000"/>
                </a:solidFill>
              </a:rPr>
              <a:t>Reduce output written to HDFS</a:t>
            </a:r>
          </a:p>
        </p:txBody>
      </p:sp>
      <p:sp>
        <p:nvSpPr>
          <p:cNvPr id="44" name="Rectangle 43"/>
          <p:cNvSpPr/>
          <p:nvPr/>
        </p:nvSpPr>
        <p:spPr>
          <a:xfrm>
            <a:off x="5864225" y="2736850"/>
            <a:ext cx="368300" cy="1836738"/>
          </a:xfrm>
          <a:prstGeom prst="rect">
            <a:avLst/>
          </a:prstGeom>
          <a:solidFill>
            <a:schemeClr val="accent6">
              <a:alpha val="74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cxnSp>
        <p:nvCxnSpPr>
          <p:cNvPr id="48" name="Straight Arrow Connector 47"/>
          <p:cNvCxnSpPr>
            <a:stCxn id="96" idx="2"/>
            <a:endCxn id="44" idx="0"/>
          </p:cNvCxnSpPr>
          <p:nvPr/>
        </p:nvCxnSpPr>
        <p:spPr>
          <a:xfrm flipH="1">
            <a:off x="6048375" y="2452688"/>
            <a:ext cx="1203325" cy="28416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6" grpId="0"/>
      <p:bldP spid="4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592388" y="623888"/>
            <a:ext cx="8912225" cy="1281112"/>
          </a:xfrm>
        </p:spPr>
        <p:txBody>
          <a:bodyPr/>
          <a:lstStyle/>
          <a:p>
            <a:pPr eaLnBrk="1" hangingPunct="1"/>
            <a:r>
              <a:rPr lang="en-US" altLang="en-US" smtClean="0"/>
              <a:t>Spark RDDs</a:t>
            </a:r>
          </a:p>
        </p:txBody>
      </p:sp>
      <p:sp>
        <p:nvSpPr>
          <p:cNvPr id="108546" name="Content Placeholder 2"/>
          <p:cNvSpPr>
            <a:spLocks noGrp="1"/>
          </p:cNvSpPr>
          <p:nvPr>
            <p:ph idx="1"/>
          </p:nvPr>
        </p:nvSpPr>
        <p:spPr>
          <a:xfrm>
            <a:off x="1765300" y="2157413"/>
            <a:ext cx="9840913" cy="3778250"/>
          </a:xfrm>
        </p:spPr>
        <p:txBody>
          <a:bodyPr/>
          <a:lstStyle/>
          <a:p>
            <a:pPr eaLnBrk="1" hangingPunct="1"/>
            <a:r>
              <a:rPr lang="en-US" altLang="en-US" sz="2800" smtClean="0"/>
              <a:t>Stores intermediate results in memory rather than disk</a:t>
            </a:r>
          </a:p>
          <a:p>
            <a:pPr lvl="1" eaLnBrk="1" hangingPunct="1"/>
            <a:r>
              <a:rPr lang="en-US" altLang="en-US" sz="2400" smtClean="0"/>
              <a:t>Advantage: Performance</a:t>
            </a:r>
          </a:p>
          <a:p>
            <a:pPr lvl="1" eaLnBrk="1" hangingPunct="1"/>
            <a:r>
              <a:rPr lang="en-US" altLang="en-US" sz="2400" smtClean="0"/>
              <a:t>Disadvantage: Memory requirements</a:t>
            </a:r>
          </a:p>
        </p:txBody>
      </p:sp>
      <p:sp>
        <p:nvSpPr>
          <p:cNvPr id="10854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BE8E3C5-A5C4-406F-98A7-C143F53936FB}"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0854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5A2EBDB-8C17-4472-9763-FDFB388CCC7D}" type="slidenum">
              <a:rPr lang="en-US" altLang="en-US" sz="2000">
                <a:solidFill>
                  <a:srgbClr val="FEFFFF"/>
                </a:solidFill>
              </a:rPr>
              <a:pPr/>
              <a:t>59</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2592388" y="623888"/>
            <a:ext cx="8912225" cy="1281112"/>
          </a:xfrm>
        </p:spPr>
        <p:txBody>
          <a:bodyPr/>
          <a:lstStyle/>
          <a:p>
            <a:pPr eaLnBrk="1" hangingPunct="1"/>
            <a:r>
              <a:rPr lang="en-US" altLang="en-US" smtClean="0"/>
              <a:t>SQL-on-Hadoop is not a direct implementation of parallel DBMSs</a:t>
            </a:r>
          </a:p>
        </p:txBody>
      </p:sp>
      <p:sp>
        <p:nvSpPr>
          <p:cNvPr id="32770" name="Content Placeholder 2"/>
          <p:cNvSpPr>
            <a:spLocks noGrp="1"/>
          </p:cNvSpPr>
          <p:nvPr>
            <p:ph idx="1"/>
          </p:nvPr>
        </p:nvSpPr>
        <p:spPr>
          <a:xfrm>
            <a:off x="1584325" y="2144713"/>
            <a:ext cx="10607675" cy="4621212"/>
          </a:xfrm>
        </p:spPr>
        <p:txBody>
          <a:bodyPr/>
          <a:lstStyle/>
          <a:p>
            <a:pPr eaLnBrk="1" hangingPunct="1"/>
            <a:r>
              <a:rPr lang="en-US" altLang="en-US" sz="2800" smtClean="0"/>
              <a:t>Little control of storage</a:t>
            </a:r>
          </a:p>
          <a:p>
            <a:pPr lvl="1" eaLnBrk="1" hangingPunct="1"/>
            <a:r>
              <a:rPr lang="en-US" altLang="en-US" sz="2000" smtClean="0"/>
              <a:t>Most deployments must be over HDFS</a:t>
            </a:r>
          </a:p>
          <a:p>
            <a:pPr lvl="2" eaLnBrk="1" hangingPunct="1"/>
            <a:r>
              <a:rPr lang="en-US" altLang="en-US" sz="1800" smtClean="0"/>
              <a:t>Append-only file system</a:t>
            </a:r>
          </a:p>
          <a:p>
            <a:pPr lvl="1" eaLnBrk="1" hangingPunct="1"/>
            <a:r>
              <a:rPr lang="en-US" altLang="en-US" sz="2000" smtClean="0"/>
              <a:t>Must support many different storage formats</a:t>
            </a:r>
          </a:p>
          <a:p>
            <a:pPr lvl="2" eaLnBrk="1" hangingPunct="1"/>
            <a:r>
              <a:rPr lang="en-US" altLang="en-US" sz="1800" smtClean="0"/>
              <a:t>Avro, Parquet, RCFiles, ORC, Sequence Files</a:t>
            </a:r>
          </a:p>
          <a:p>
            <a:pPr eaLnBrk="1" hangingPunct="1"/>
            <a:r>
              <a:rPr lang="en-US" altLang="en-US" sz="2800" smtClean="0"/>
              <a:t>Little control of metadata management</a:t>
            </a:r>
          </a:p>
          <a:p>
            <a:pPr lvl="1" eaLnBrk="1" hangingPunct="1"/>
            <a:r>
              <a:rPr lang="en-US" altLang="en-US" sz="2000" smtClean="0"/>
              <a:t>Optimizer may have limited access to statistics</a:t>
            </a:r>
          </a:p>
          <a:p>
            <a:pPr eaLnBrk="1" hangingPunct="1"/>
            <a:r>
              <a:rPr lang="en-US" altLang="en-US" sz="2800" smtClean="0"/>
              <a:t>Little control of resource management</a:t>
            </a:r>
          </a:p>
          <a:p>
            <a:pPr lvl="1" eaLnBrk="1" hangingPunct="1"/>
            <a:r>
              <a:rPr lang="en-US" altLang="en-US" sz="2000" smtClean="0"/>
              <a:t>YARN still in its infancy</a:t>
            </a:r>
          </a:p>
        </p:txBody>
      </p:sp>
      <p:sp>
        <p:nvSpPr>
          <p:cNvPr id="3277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A3AB8BC-7484-4554-AC9B-49F01FB3FC39}"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3277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54A140F-F191-423B-9264-0BF96C1B44A8}" type="slidenum">
              <a:rPr lang="en-US" altLang="en-US" sz="2000">
                <a:solidFill>
                  <a:srgbClr val="FEFFFF"/>
                </a:solidFill>
              </a:rPr>
              <a:pPr/>
              <a:t>6</a:t>
            </a:fld>
            <a:endParaRPr lang="en-US" altLang="en-US" sz="2000">
              <a:solidFill>
                <a:srgbClr val="FE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6"/>
          <p:cNvSpPr>
            <a:spLocks noGrp="1"/>
          </p:cNvSpPr>
          <p:nvPr>
            <p:ph type="ctrTitle"/>
          </p:nvPr>
        </p:nvSpPr>
        <p:spPr>
          <a:xfrm>
            <a:off x="2589213" y="2514600"/>
            <a:ext cx="8915400" cy="2262188"/>
          </a:xfrm>
        </p:spPr>
        <p:txBody>
          <a:bodyPr/>
          <a:lstStyle/>
          <a:p>
            <a:pPr eaLnBrk="1" hangingPunct="1"/>
            <a:r>
              <a:rPr lang="en-US" altLang="en-US" smtClean="0"/>
              <a:t>Resource Management</a:t>
            </a:r>
          </a:p>
        </p:txBody>
      </p:sp>
      <p:sp>
        <p:nvSpPr>
          <p:cNvPr id="10957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E7265AF-357B-4634-B55C-AADD8EF23EEC}"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0957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51C45CF-9B33-4C82-92E5-D00A367CB86A}" type="slidenum">
              <a:rPr lang="en-US" altLang="en-US" sz="2000">
                <a:solidFill>
                  <a:srgbClr val="FEFFFF"/>
                </a:solidFill>
              </a:rPr>
              <a:pPr/>
              <a:t>60</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2592388" y="623888"/>
            <a:ext cx="8912225" cy="1281112"/>
          </a:xfrm>
        </p:spPr>
        <p:txBody>
          <a:bodyPr/>
          <a:lstStyle/>
          <a:p>
            <a:r>
              <a:rPr lang="en-US" altLang="en-US" smtClean="0"/>
              <a:t>Resource Management</a:t>
            </a:r>
          </a:p>
        </p:txBody>
      </p:sp>
      <p:sp>
        <p:nvSpPr>
          <p:cNvPr id="3" name="Content Placeholder 2"/>
          <p:cNvSpPr>
            <a:spLocks noGrp="1"/>
          </p:cNvSpPr>
          <p:nvPr>
            <p:ph idx="1"/>
          </p:nvPr>
        </p:nvSpPr>
        <p:spPr>
          <a:xfrm>
            <a:off x="876300" y="1733550"/>
            <a:ext cx="10410825" cy="4972050"/>
          </a:xfrm>
        </p:spPr>
        <p:txBody>
          <a:bodyPr/>
          <a:lstStyle/>
          <a:p>
            <a:pPr>
              <a:buFont typeface="Wingdings 3" charset="0"/>
              <a:buChar char=""/>
              <a:defRPr/>
            </a:pPr>
            <a:r>
              <a:rPr lang="en-US" sz="3200" dirty="0" smtClean="0"/>
              <a:t>(At least) </a:t>
            </a:r>
            <a:r>
              <a:rPr lang="en-US" sz="3200" dirty="0"/>
              <a:t>T</a:t>
            </a:r>
            <a:r>
              <a:rPr lang="en-US" sz="3200" dirty="0" smtClean="0"/>
              <a:t>wo dimension problem:</a:t>
            </a:r>
          </a:p>
          <a:p>
            <a:pPr marL="514350" indent="-514350">
              <a:buFont typeface="+mj-lt"/>
              <a:buAutoNum type="arabicPeriod"/>
              <a:defRPr/>
            </a:pPr>
            <a:r>
              <a:rPr lang="en-US" sz="3200" dirty="0" smtClean="0"/>
              <a:t>RM across different frameworks</a:t>
            </a:r>
          </a:p>
          <a:p>
            <a:pPr lvl="1">
              <a:buFont typeface="Wingdings 3" charset="0"/>
              <a:buChar char=""/>
              <a:defRPr/>
            </a:pPr>
            <a:r>
              <a:rPr lang="en-US" sz="3000" dirty="0" smtClean="0"/>
              <a:t>Usually not a dedicated cluster</a:t>
            </a:r>
          </a:p>
          <a:p>
            <a:pPr lvl="1">
              <a:buFont typeface="Wingdings 3" charset="0"/>
              <a:buChar char=""/>
              <a:defRPr/>
            </a:pPr>
            <a:r>
              <a:rPr lang="en-US" sz="3000" dirty="0" smtClean="0"/>
              <a:t>Shared across multiple frameworks</a:t>
            </a:r>
          </a:p>
          <a:p>
            <a:pPr lvl="2">
              <a:buFont typeface="Wingdings 3" charset="0"/>
              <a:buChar char=""/>
              <a:defRPr/>
            </a:pPr>
            <a:r>
              <a:rPr lang="en-US" sz="2800" dirty="0" smtClean="0"/>
              <a:t>ETL (</a:t>
            </a:r>
            <a:r>
              <a:rPr lang="en-US" sz="2800" dirty="0" err="1" smtClean="0"/>
              <a:t>MapReduce</a:t>
            </a:r>
            <a:r>
              <a:rPr lang="en-US" sz="2800" dirty="0" smtClean="0"/>
              <a:t>, Spark), </a:t>
            </a:r>
            <a:r>
              <a:rPr lang="en-US" sz="2800" dirty="0" err="1" smtClean="0"/>
              <a:t>Hbase</a:t>
            </a:r>
            <a:endParaRPr lang="en-US" sz="2800" dirty="0" smtClean="0"/>
          </a:p>
          <a:p>
            <a:pPr lvl="2">
              <a:buFont typeface="Wingdings 3" charset="0"/>
              <a:buChar char=""/>
              <a:defRPr/>
            </a:pPr>
            <a:r>
              <a:rPr lang="en-US" sz="2800" dirty="0" smtClean="0"/>
              <a:t>SQL-on-</a:t>
            </a:r>
            <a:r>
              <a:rPr lang="en-US" sz="2800" dirty="0" err="1" smtClean="0"/>
              <a:t>Hadoop</a:t>
            </a:r>
            <a:r>
              <a:rPr lang="en-US" sz="2800" dirty="0" smtClean="0"/>
              <a:t> processing</a:t>
            </a:r>
          </a:p>
          <a:p>
            <a:pPr marL="514350" indent="-514350">
              <a:buFont typeface="+mj-lt"/>
              <a:buAutoNum type="arabicPeriod"/>
              <a:defRPr/>
            </a:pPr>
            <a:r>
              <a:rPr lang="en-US" sz="3200" dirty="0" smtClean="0"/>
              <a:t>RM across concurrent queries</a:t>
            </a:r>
          </a:p>
          <a:p>
            <a:pPr marL="514350" indent="-514350">
              <a:buFont typeface="+mj-lt"/>
              <a:buAutoNum type="arabicPeriod"/>
              <a:defRPr/>
            </a:pPr>
            <a:endParaRPr lang="en-US" sz="3200" dirty="0"/>
          </a:p>
        </p:txBody>
      </p:sp>
      <p:sp>
        <p:nvSpPr>
          <p:cNvPr id="11059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AA2D5BA4-1088-476E-B939-A1CD97F272E6}"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1059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F8289EA-9526-4C2A-AC04-E498C5960A3D}" type="slidenum">
              <a:rPr lang="en-US" altLang="en-US" sz="2000">
                <a:solidFill>
                  <a:srgbClr val="FEFFFF"/>
                </a:solidFill>
              </a:rPr>
              <a:pPr/>
              <a:t>61</a:t>
            </a:fld>
            <a:endParaRPr lang="en-US" altLang="en-US" sz="2000">
              <a:solidFill>
                <a:srgbClr val="FE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a:xfrm>
            <a:off x="2592388" y="623888"/>
            <a:ext cx="8912225" cy="1281112"/>
          </a:xfrm>
        </p:spPr>
        <p:txBody>
          <a:bodyPr/>
          <a:lstStyle/>
          <a:p>
            <a:r>
              <a:rPr lang="en-US" altLang="en-US" smtClean="0"/>
              <a:t>RM -- Across frameworks </a:t>
            </a:r>
          </a:p>
        </p:txBody>
      </p:sp>
      <p:sp>
        <p:nvSpPr>
          <p:cNvPr id="111618" name="Content Placeholder 2"/>
          <p:cNvSpPr>
            <a:spLocks noGrp="1"/>
          </p:cNvSpPr>
          <p:nvPr>
            <p:ph idx="1"/>
          </p:nvPr>
        </p:nvSpPr>
        <p:spPr>
          <a:xfrm>
            <a:off x="449263" y="1857375"/>
            <a:ext cx="8570912" cy="4821238"/>
          </a:xfrm>
        </p:spPr>
        <p:txBody>
          <a:bodyPr/>
          <a:lstStyle/>
          <a:p>
            <a:r>
              <a:rPr lang="en-US" altLang="en-US" sz="2400" smtClean="0"/>
              <a:t>YARN – Yet Another Resource Negotiator</a:t>
            </a:r>
          </a:p>
          <a:p>
            <a:r>
              <a:rPr lang="en-US" altLang="en-US" sz="2400" smtClean="0"/>
              <a:t>Centralized, cluster-wide resource management system </a:t>
            </a:r>
          </a:p>
          <a:p>
            <a:pPr lvl="1"/>
            <a:r>
              <a:rPr lang="en-US" altLang="en-US" sz="2400" smtClean="0"/>
              <a:t>Allows frameworks to share resources without partitioning between them</a:t>
            </a:r>
          </a:p>
          <a:p>
            <a:r>
              <a:rPr lang="en-US" altLang="en-US" sz="2400" smtClean="0"/>
              <a:t>Designed for batch-mostly processing</a:t>
            </a:r>
          </a:p>
          <a:p>
            <a:pPr lvl="1"/>
            <a:r>
              <a:rPr lang="en-US" altLang="en-US" sz="2400" smtClean="0"/>
              <a:t>Not mature</a:t>
            </a:r>
          </a:p>
          <a:p>
            <a:pPr lvl="1"/>
            <a:r>
              <a:rPr lang="en-US" altLang="en-US" sz="2400" smtClean="0"/>
              <a:t>Not good for interactive analytics</a:t>
            </a:r>
          </a:p>
          <a:p>
            <a:pPr lvl="1"/>
            <a:r>
              <a:rPr lang="en-US" altLang="en-US" sz="2400" smtClean="0"/>
              <a:t>Not meant for long running processes</a:t>
            </a:r>
          </a:p>
          <a:p>
            <a:pPr lvl="2"/>
            <a:r>
              <a:rPr lang="en-US" altLang="en-US" sz="2400" smtClean="0"/>
              <a:t>Approaches: Llama and Slider</a:t>
            </a:r>
          </a:p>
        </p:txBody>
      </p:sp>
      <p:sp>
        <p:nvSpPr>
          <p:cNvPr id="11161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5728F5A-04EC-4EDD-91A8-4B69B703E3B1}"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1162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12721E8-B9BA-4AC9-9226-EFAD9AACC6AC}" type="slidenum">
              <a:rPr lang="en-US" altLang="en-US" sz="2000">
                <a:solidFill>
                  <a:srgbClr val="FEFFFF"/>
                </a:solidFill>
              </a:rPr>
              <a:pPr/>
              <a:t>62</a:t>
            </a:fld>
            <a:endParaRPr lang="en-US" altLang="en-US" sz="2000">
              <a:solidFill>
                <a:srgbClr val="FEFFFF"/>
              </a:solidFill>
            </a:endParaRPr>
          </a:p>
        </p:txBody>
      </p:sp>
      <p:pic>
        <p:nvPicPr>
          <p:cNvPr id="111622" name="Picture 3" descr="Screen Shot 2015-09-01 at 9.23.55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07438" y="1952625"/>
            <a:ext cx="333375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p:nvPr>
        </p:nvSpPr>
        <p:spPr>
          <a:xfrm>
            <a:off x="984250" y="623888"/>
            <a:ext cx="11207750" cy="1281112"/>
          </a:xfrm>
        </p:spPr>
        <p:txBody>
          <a:bodyPr/>
          <a:lstStyle>
            <a:lvl1pPr defTabSz="1109472">
              <a:defRPr sz="7644"/>
            </a:lvl1pPr>
          </a:lstStyle>
          <a:p>
            <a:pPr>
              <a:defRPr sz="1800" b="0">
                <a:solidFill>
                  <a:srgbClr val="000000"/>
                </a:solidFill>
                <a:uFillTx/>
              </a:defRPr>
            </a:pPr>
            <a:r>
              <a:rPr lang="en-US" sz="3800" dirty="0" smtClean="0">
                <a:solidFill>
                  <a:srgbClr val="00A3C0"/>
                </a:solidFill>
                <a:uFill>
                  <a:solidFill>
                    <a:srgbClr val="00A3C0"/>
                  </a:solidFill>
                </a:uFill>
              </a:rPr>
              <a:t>RM -- </a:t>
            </a:r>
            <a:r>
              <a:rPr lang="en-US" sz="3800" dirty="0">
                <a:solidFill>
                  <a:srgbClr val="00A3C0"/>
                </a:solidFill>
                <a:uFill>
                  <a:solidFill>
                    <a:srgbClr val="00A3C0"/>
                  </a:solidFill>
                </a:uFill>
              </a:rPr>
              <a:t>LLAMA (low-latency application master)</a:t>
            </a:r>
            <a:endParaRPr sz="3800" dirty="0">
              <a:solidFill>
                <a:srgbClr val="00A3C0"/>
              </a:solidFill>
              <a:uFill>
                <a:solidFill>
                  <a:srgbClr val="00A3C0"/>
                </a:solidFill>
              </a:uFill>
            </a:endParaRPr>
          </a:p>
        </p:txBody>
      </p:sp>
      <p:sp>
        <p:nvSpPr>
          <p:cNvPr id="240" name="Shape 240"/>
          <p:cNvSpPr>
            <a:spLocks noGrp="1"/>
          </p:cNvSpPr>
          <p:nvPr>
            <p:ph type="body" idx="1"/>
          </p:nvPr>
        </p:nvSpPr>
        <p:spPr>
          <a:xfrm>
            <a:off x="663575" y="1709738"/>
            <a:ext cx="10829925" cy="3919537"/>
          </a:xfrm>
        </p:spPr>
        <p:txBody>
          <a:bodyPr/>
          <a:lstStyle/>
          <a:p>
            <a:pPr marL="144748" indent="-144748" defTabSz="591312">
              <a:spcBef>
                <a:spcPts val="700"/>
              </a:spcBef>
              <a:buFont typeface="Wingdings 3" charset="0"/>
              <a:buChar char=""/>
              <a:defRPr sz="1800">
                <a:solidFill>
                  <a:srgbClr val="000000"/>
                </a:solidFill>
                <a:uFillTx/>
              </a:defRPr>
            </a:pPr>
            <a:r>
              <a:rPr lang="en-US" sz="2800" dirty="0" smtClean="0">
                <a:solidFill>
                  <a:srgbClr val="636363"/>
                </a:solidFill>
                <a:uFill>
                  <a:solidFill>
                    <a:srgbClr val="636363"/>
                  </a:solidFill>
                </a:uFill>
              </a:rPr>
              <a:t>Introduced by Cloudera</a:t>
            </a:r>
          </a:p>
          <a:p>
            <a:pPr marL="144748" indent="-144748" defTabSz="591312">
              <a:spcBef>
                <a:spcPts val="700"/>
              </a:spcBef>
              <a:buFont typeface="Wingdings 3" charset="0"/>
              <a:buChar char=""/>
              <a:defRPr sz="1800">
                <a:solidFill>
                  <a:srgbClr val="000000"/>
                </a:solidFill>
                <a:uFillTx/>
              </a:defRPr>
            </a:pPr>
            <a:r>
              <a:rPr sz="2800" dirty="0" smtClean="0">
                <a:solidFill>
                  <a:srgbClr val="636363"/>
                </a:solidFill>
                <a:uFill>
                  <a:solidFill>
                    <a:srgbClr val="636363"/>
                  </a:solidFill>
                </a:uFill>
              </a:rPr>
              <a:t>LLAMA  </a:t>
            </a:r>
            <a:r>
              <a:rPr sz="2800" dirty="0">
                <a:solidFill>
                  <a:srgbClr val="636363"/>
                </a:solidFill>
                <a:uFill>
                  <a:solidFill>
                    <a:srgbClr val="636363"/>
                  </a:solidFill>
                </a:uFill>
              </a:rPr>
              <a:t>acts as a proxy between Impala and </a:t>
            </a:r>
            <a:r>
              <a:rPr sz="2800" dirty="0" smtClean="0">
                <a:solidFill>
                  <a:srgbClr val="636363"/>
                </a:solidFill>
                <a:uFill>
                  <a:solidFill>
                    <a:srgbClr val="636363"/>
                  </a:solidFill>
                </a:uFill>
              </a:rPr>
              <a:t>YARN</a:t>
            </a:r>
            <a:endParaRPr lang="en-US" sz="2800" dirty="0" smtClean="0">
              <a:solidFill>
                <a:srgbClr val="636363"/>
              </a:solidFill>
              <a:uFill>
                <a:solidFill>
                  <a:srgbClr val="636363"/>
                </a:solidFill>
              </a:uFill>
            </a:endParaRPr>
          </a:p>
          <a:p>
            <a:pPr marL="144748" indent="-144748" defTabSz="591312">
              <a:spcBef>
                <a:spcPts val="700"/>
              </a:spcBef>
              <a:buFont typeface="Wingdings 3" charset="0"/>
              <a:buChar char=""/>
              <a:defRPr sz="1800">
                <a:solidFill>
                  <a:srgbClr val="000000"/>
                </a:solidFill>
                <a:uFillTx/>
              </a:defRPr>
            </a:pPr>
            <a:r>
              <a:rPr lang="en-US" sz="2800" dirty="0" smtClean="0">
                <a:solidFill>
                  <a:srgbClr val="636363"/>
                </a:solidFill>
                <a:uFill>
                  <a:solidFill>
                    <a:srgbClr val="636363"/>
                  </a:solidFill>
                </a:uFill>
              </a:rPr>
              <a:t>M</a:t>
            </a:r>
            <a:r>
              <a:rPr sz="2800" dirty="0" smtClean="0">
                <a:solidFill>
                  <a:srgbClr val="636363"/>
                </a:solidFill>
                <a:uFill>
                  <a:solidFill>
                    <a:srgbClr val="636363"/>
                  </a:solidFill>
                </a:uFill>
              </a:rPr>
              <a:t>itigates </a:t>
            </a:r>
            <a:r>
              <a:rPr sz="2800" dirty="0">
                <a:solidFill>
                  <a:srgbClr val="636363"/>
                </a:solidFill>
                <a:uFill>
                  <a:solidFill>
                    <a:srgbClr val="636363"/>
                  </a:solidFill>
                </a:uFill>
              </a:rPr>
              <a:t>some of the batch-centric design aspects of YARN:</a:t>
            </a:r>
          </a:p>
          <a:p>
            <a:pPr marL="366490" lvl="1" indent="-144748" defTabSz="591312">
              <a:spcBef>
                <a:spcPts val="700"/>
              </a:spcBef>
              <a:buFont typeface="Wingdings 3" charset="0"/>
              <a:buChar char=""/>
              <a:defRPr sz="1800">
                <a:solidFill>
                  <a:srgbClr val="000000"/>
                </a:solidFill>
                <a:uFillTx/>
              </a:defRPr>
            </a:pPr>
            <a:r>
              <a:rPr lang="en-US" sz="2400" dirty="0">
                <a:solidFill>
                  <a:srgbClr val="636363"/>
                </a:solidFill>
                <a:uFill>
                  <a:solidFill>
                    <a:srgbClr val="636363"/>
                  </a:solidFill>
                </a:uFill>
              </a:rPr>
              <a:t>H</a:t>
            </a:r>
            <a:r>
              <a:rPr sz="2400" dirty="0" smtClean="0">
                <a:solidFill>
                  <a:srgbClr val="636363"/>
                </a:solidFill>
                <a:uFill>
                  <a:solidFill>
                    <a:srgbClr val="636363"/>
                  </a:solidFill>
                </a:uFill>
              </a:rPr>
              <a:t>igh </a:t>
            </a:r>
            <a:r>
              <a:rPr sz="2400" dirty="0">
                <a:solidFill>
                  <a:srgbClr val="636363"/>
                </a:solidFill>
                <a:uFill>
                  <a:solidFill>
                    <a:srgbClr val="636363"/>
                  </a:solidFill>
                </a:uFill>
              </a:rPr>
              <a:t>resource acquisition latency -&gt; </a:t>
            </a:r>
            <a:r>
              <a:rPr lang="en-US" sz="2400" dirty="0" smtClean="0">
                <a:solidFill>
                  <a:srgbClr val="636363"/>
                </a:solidFill>
                <a:uFill>
                  <a:solidFill>
                    <a:srgbClr val="636363"/>
                  </a:solidFill>
                </a:uFill>
              </a:rPr>
              <a:t>solves via </a:t>
            </a:r>
            <a:r>
              <a:rPr sz="2400" dirty="0" smtClean="0">
                <a:solidFill>
                  <a:srgbClr val="636363"/>
                </a:solidFill>
                <a:uFill>
                  <a:solidFill>
                    <a:srgbClr val="636363"/>
                  </a:solidFill>
                </a:uFill>
              </a:rPr>
              <a:t>resource </a:t>
            </a:r>
            <a:r>
              <a:rPr sz="2400" dirty="0">
                <a:solidFill>
                  <a:srgbClr val="636363"/>
                </a:solidFill>
                <a:uFill>
                  <a:solidFill>
                    <a:srgbClr val="636363"/>
                  </a:solidFill>
                </a:uFill>
              </a:rPr>
              <a:t>caching</a:t>
            </a:r>
          </a:p>
          <a:p>
            <a:pPr marL="366490" lvl="1" indent="-144748" defTabSz="591312">
              <a:spcBef>
                <a:spcPts val="700"/>
              </a:spcBef>
              <a:buFont typeface="Wingdings 3" charset="0"/>
              <a:buChar char=""/>
              <a:defRPr sz="1800">
                <a:solidFill>
                  <a:srgbClr val="000000"/>
                </a:solidFill>
                <a:uFillTx/>
              </a:defRPr>
            </a:pPr>
            <a:r>
              <a:rPr lang="en-US" sz="2400" dirty="0">
                <a:solidFill>
                  <a:srgbClr val="636363"/>
                </a:solidFill>
                <a:uFill>
                  <a:solidFill>
                    <a:srgbClr val="636363"/>
                  </a:solidFill>
                </a:uFill>
              </a:rPr>
              <a:t>R</a:t>
            </a:r>
            <a:r>
              <a:rPr sz="2400" dirty="0" smtClean="0">
                <a:solidFill>
                  <a:srgbClr val="636363"/>
                </a:solidFill>
                <a:uFill>
                  <a:solidFill>
                    <a:srgbClr val="636363"/>
                  </a:solidFill>
                </a:uFill>
              </a:rPr>
              <a:t>esource </a:t>
            </a:r>
            <a:r>
              <a:rPr sz="2400" dirty="0">
                <a:solidFill>
                  <a:srgbClr val="636363"/>
                </a:solidFill>
                <a:uFill>
                  <a:solidFill>
                    <a:srgbClr val="636363"/>
                  </a:solidFill>
                </a:uFill>
              </a:rPr>
              <a:t>request is immutable -&gt; </a:t>
            </a:r>
            <a:r>
              <a:rPr lang="en-US" sz="2400" dirty="0" smtClean="0">
                <a:solidFill>
                  <a:srgbClr val="636363"/>
                </a:solidFill>
                <a:uFill>
                  <a:solidFill>
                    <a:srgbClr val="636363"/>
                  </a:solidFill>
                </a:uFill>
              </a:rPr>
              <a:t>solves via </a:t>
            </a:r>
            <a:r>
              <a:rPr sz="2400" dirty="0" smtClean="0">
                <a:solidFill>
                  <a:srgbClr val="636363"/>
                </a:solidFill>
                <a:uFill>
                  <a:solidFill>
                    <a:srgbClr val="636363"/>
                  </a:solidFill>
                </a:uFill>
              </a:rPr>
              <a:t>expansion </a:t>
            </a:r>
            <a:r>
              <a:rPr sz="2400" dirty="0">
                <a:solidFill>
                  <a:srgbClr val="636363"/>
                </a:solidFill>
                <a:uFill>
                  <a:solidFill>
                    <a:srgbClr val="636363"/>
                  </a:solidFill>
                </a:uFill>
              </a:rPr>
              <a:t>request</a:t>
            </a:r>
          </a:p>
          <a:p>
            <a:pPr marL="366490" lvl="1" indent="-144748" defTabSz="591312">
              <a:spcBef>
                <a:spcPts val="700"/>
              </a:spcBef>
              <a:buFont typeface="Wingdings 3" charset="0"/>
              <a:buChar char=""/>
              <a:defRPr sz="1800">
                <a:solidFill>
                  <a:srgbClr val="000000"/>
                </a:solidFill>
                <a:uFillTx/>
              </a:defRPr>
            </a:pPr>
            <a:r>
              <a:rPr lang="en-US" sz="2400" dirty="0">
                <a:solidFill>
                  <a:srgbClr val="636363"/>
                </a:solidFill>
                <a:uFill>
                  <a:solidFill>
                    <a:srgbClr val="636363"/>
                  </a:solidFill>
                </a:uFill>
              </a:rPr>
              <a:t>R</a:t>
            </a:r>
            <a:r>
              <a:rPr sz="2400" dirty="0" smtClean="0">
                <a:solidFill>
                  <a:srgbClr val="636363"/>
                </a:solidFill>
                <a:uFill>
                  <a:solidFill>
                    <a:srgbClr val="636363"/>
                  </a:solidFill>
                </a:uFill>
              </a:rPr>
              <a:t>esource </a:t>
            </a:r>
            <a:r>
              <a:rPr sz="2400" dirty="0">
                <a:solidFill>
                  <a:srgbClr val="636363"/>
                </a:solidFill>
                <a:uFill>
                  <a:solidFill>
                    <a:srgbClr val="636363"/>
                  </a:solidFill>
                </a:uFill>
              </a:rPr>
              <a:t>allocation is incremental -&gt; </a:t>
            </a:r>
            <a:r>
              <a:rPr lang="en-US" sz="2400" dirty="0" smtClean="0">
                <a:solidFill>
                  <a:srgbClr val="636363"/>
                </a:solidFill>
                <a:uFill>
                  <a:solidFill>
                    <a:srgbClr val="636363"/>
                  </a:solidFill>
                </a:uFill>
              </a:rPr>
              <a:t>solves via </a:t>
            </a:r>
            <a:r>
              <a:rPr sz="2400" dirty="0" smtClean="0">
                <a:solidFill>
                  <a:srgbClr val="636363"/>
                </a:solidFill>
                <a:uFill>
                  <a:solidFill>
                    <a:srgbClr val="636363"/>
                  </a:solidFill>
                </a:uFill>
              </a:rPr>
              <a:t>gang scheduling</a:t>
            </a:r>
            <a:endParaRPr lang="en-US" sz="2400" dirty="0" smtClean="0">
              <a:solidFill>
                <a:srgbClr val="636363"/>
              </a:solidFill>
              <a:uFill>
                <a:solidFill>
                  <a:srgbClr val="636363"/>
                </a:solidFill>
              </a:uFill>
            </a:endParaRPr>
          </a:p>
          <a:p>
            <a:pPr marL="366490" lvl="1" indent="-144748" defTabSz="591312">
              <a:spcBef>
                <a:spcPts val="700"/>
              </a:spcBef>
              <a:buFont typeface="Wingdings 3" charset="0"/>
              <a:buChar char=""/>
              <a:defRPr sz="1800">
                <a:solidFill>
                  <a:srgbClr val="000000"/>
                </a:solidFill>
                <a:uFillTx/>
              </a:defRPr>
            </a:pPr>
            <a:endParaRPr sz="2400" dirty="0">
              <a:solidFill>
                <a:srgbClr val="636363"/>
              </a:solidFill>
              <a:uFill>
                <a:solidFill>
                  <a:srgbClr val="636363"/>
                </a:solidFill>
              </a:uFill>
            </a:endParaRPr>
          </a:p>
        </p:txBody>
      </p:sp>
      <p:sp>
        <p:nvSpPr>
          <p:cNvPr id="112643" name="Shape 241"/>
          <p:cNvSpPr>
            <a:spLocks noGrp="1"/>
          </p:cNvSpPr>
          <p:nvPr>
            <p:ph type="sldNum" sz="quarter" idx="10"/>
          </p:nvPr>
        </p:nvSpPr>
        <p:spPr>
          <a:xfrm>
            <a:off x="188913" y="6480175"/>
            <a:ext cx="214312"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6781F19-5467-42FA-94E2-346021226490}" type="slidenum">
              <a:rPr lang="en-US" altLang="en-US" sz="1200">
                <a:solidFill>
                  <a:srgbClr val="FFFFFF"/>
                </a:solidFill>
              </a:rPr>
              <a:pPr/>
              <a:t>63</a:t>
            </a:fld>
            <a:endParaRPr lang="en-US" altLang="en-US" sz="1200">
              <a:solidFill>
                <a:srgbClr val="FFFFFF"/>
              </a:solidFill>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Content Placeholder 2"/>
          <p:cNvSpPr>
            <a:spLocks noGrp="1"/>
          </p:cNvSpPr>
          <p:nvPr>
            <p:ph idx="1"/>
          </p:nvPr>
        </p:nvSpPr>
        <p:spPr>
          <a:xfrm>
            <a:off x="603250" y="1911350"/>
            <a:ext cx="8480425" cy="4827588"/>
          </a:xfrm>
        </p:spPr>
        <p:txBody>
          <a:bodyPr/>
          <a:lstStyle/>
          <a:p>
            <a:r>
              <a:rPr lang="en-US" altLang="en-US" sz="2000" smtClean="0"/>
              <a:t>Slider allows running non-YARN enabled applications on YARN</a:t>
            </a:r>
          </a:p>
          <a:p>
            <a:pPr lvl="1"/>
            <a:r>
              <a:rPr lang="en-US" altLang="en-US" sz="1800" smtClean="0"/>
              <a:t>Without having to write your own custom Application Master</a:t>
            </a:r>
          </a:p>
          <a:p>
            <a:r>
              <a:rPr lang="en-US" altLang="en-US" sz="2000" smtClean="0"/>
              <a:t>Existing applications are </a:t>
            </a:r>
            <a:r>
              <a:rPr lang="en-US" altLang="en-US" sz="2000" b="1" smtClean="0"/>
              <a:t>packaged</a:t>
            </a:r>
            <a:r>
              <a:rPr lang="en-US" altLang="en-US" sz="2000" smtClean="0"/>
              <a:t> as Slider applications</a:t>
            </a:r>
          </a:p>
          <a:p>
            <a:pPr lvl="1"/>
            <a:r>
              <a:rPr lang="en-US" altLang="en-US" sz="1800" smtClean="0"/>
              <a:t>Encapsulates a set of one or more application components or roles</a:t>
            </a:r>
          </a:p>
          <a:p>
            <a:pPr lvl="1"/>
            <a:r>
              <a:rPr lang="en-US" altLang="en-US" sz="1800" smtClean="0"/>
              <a:t>Deployed by Slider, runs in containers across a YARN cluster</a:t>
            </a:r>
          </a:p>
          <a:p>
            <a:r>
              <a:rPr lang="en-US" altLang="en-US" sz="2000" smtClean="0"/>
              <a:t>Pre-built packages for HBase, Accumulo, Storm, and jmemcached</a:t>
            </a:r>
          </a:p>
          <a:p>
            <a:pPr lvl="1"/>
            <a:r>
              <a:rPr lang="en-US" altLang="en-US" sz="1800" smtClean="0"/>
              <a:t>Packages need to be custom built for other applications</a:t>
            </a:r>
          </a:p>
          <a:p>
            <a:r>
              <a:rPr lang="en-US" altLang="en-US" sz="2000" smtClean="0"/>
              <a:t>Some notable Slider features</a:t>
            </a:r>
          </a:p>
          <a:p>
            <a:pPr lvl="1"/>
            <a:r>
              <a:rPr lang="en-US" altLang="en-US" sz="1800" smtClean="0"/>
              <a:t>Applications can be stopped and started later </a:t>
            </a:r>
            <a:r>
              <a:rPr lang="en-US" altLang="en-US" sz="1800" smtClean="0">
                <a:sym typeface="Wingdings" pitchFamily="2" charset="2"/>
              </a:rPr>
              <a:t> state is persisted</a:t>
            </a:r>
            <a:endParaRPr lang="en-US" altLang="en-US" sz="1800" smtClean="0"/>
          </a:p>
          <a:p>
            <a:pPr lvl="1"/>
            <a:r>
              <a:rPr lang="en-US" altLang="en-US" sz="1800" smtClean="0"/>
              <a:t>Container failures are automatically detected by Slider and restarted</a:t>
            </a:r>
          </a:p>
          <a:p>
            <a:pPr lvl="1"/>
            <a:endParaRPr lang="en-US" altLang="en-US" sz="1800" smtClean="0"/>
          </a:p>
          <a:p>
            <a:pPr lvl="1"/>
            <a:endParaRPr lang="en-US" altLang="en-US" sz="1800" smtClean="0"/>
          </a:p>
        </p:txBody>
      </p:sp>
      <p:sp>
        <p:nvSpPr>
          <p:cNvPr id="114690" name="Slide Number Placeholder 3"/>
          <p:cNvSpPr>
            <a:spLocks noGrp="1"/>
          </p:cNvSpPr>
          <p:nvPr>
            <p:ph type="sldNum" sz="quarter" idx="12"/>
          </p:nvPr>
        </p:nvSpPr>
        <p:spPr bwMode="auto">
          <a:xfrm>
            <a:off x="10434638" y="6403975"/>
            <a:ext cx="1146175" cy="369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62D361C-6DBF-4B53-B066-A353124B8A93}" type="slidenum">
              <a:rPr lang="en-US" altLang="en-US" sz="900">
                <a:solidFill>
                  <a:srgbClr val="898989"/>
                </a:solidFill>
              </a:rPr>
              <a:pPr/>
              <a:t>64</a:t>
            </a:fld>
            <a:endParaRPr lang="en-US" altLang="en-US" sz="900">
              <a:solidFill>
                <a:srgbClr val="898989"/>
              </a:solidFill>
            </a:endParaRPr>
          </a:p>
        </p:txBody>
      </p:sp>
      <p:pic>
        <p:nvPicPr>
          <p:cNvPr id="11469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36038" y="2368550"/>
            <a:ext cx="30956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Slide Number Placeholder 3"/>
          <p:cNvSpPr txBox="1">
            <a:spLocks/>
          </p:cNvSpPr>
          <p:nvPr/>
        </p:nvSpPr>
        <p:spPr bwMode="gray">
          <a:xfrm>
            <a:off x="531813" y="787400"/>
            <a:ext cx="7794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r" eaLnBrk="1" hangingPunct="1"/>
            <a:fld id="{1D4F0995-42AC-4195-B28E-4D9FA9925E86}" type="slidenum">
              <a:rPr lang="en-US" altLang="en-US" sz="2000">
                <a:solidFill>
                  <a:srgbClr val="FEFFFF"/>
                </a:solidFill>
              </a:rPr>
              <a:pPr algn="r" eaLnBrk="1" hangingPunct="1"/>
              <a:t>64</a:t>
            </a:fld>
            <a:endParaRPr lang="en-US" altLang="en-US" sz="2000">
              <a:solidFill>
                <a:srgbClr val="FEFFFF"/>
              </a:solidFill>
            </a:endParaRPr>
          </a:p>
        </p:txBody>
      </p:sp>
      <p:sp>
        <p:nvSpPr>
          <p:cNvPr id="114693" name="Title 1"/>
          <p:cNvSpPr>
            <a:spLocks noGrp="1"/>
          </p:cNvSpPr>
          <p:nvPr>
            <p:ph type="title"/>
          </p:nvPr>
        </p:nvSpPr>
        <p:spPr>
          <a:xfrm>
            <a:off x="2592388" y="623888"/>
            <a:ext cx="8912225" cy="1281112"/>
          </a:xfrm>
        </p:spPr>
        <p:txBody>
          <a:bodyPr/>
          <a:lstStyle/>
          <a:p>
            <a:r>
              <a:rPr lang="en-US" altLang="en-US" smtClean="0"/>
              <a:t>RM -- Apache Slider</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6"/>
          <p:cNvSpPr>
            <a:spLocks noGrp="1"/>
          </p:cNvSpPr>
          <p:nvPr>
            <p:ph type="ctrTitle"/>
          </p:nvPr>
        </p:nvSpPr>
        <p:spPr>
          <a:xfrm>
            <a:off x="2589213" y="2514600"/>
            <a:ext cx="8915400" cy="2262188"/>
          </a:xfrm>
        </p:spPr>
        <p:txBody>
          <a:bodyPr/>
          <a:lstStyle/>
          <a:p>
            <a:pPr eaLnBrk="1" hangingPunct="1"/>
            <a:r>
              <a:rPr lang="en-US" altLang="en-US" smtClean="0"/>
              <a:t>Query Optimization</a:t>
            </a:r>
          </a:p>
        </p:txBody>
      </p:sp>
      <p:sp>
        <p:nvSpPr>
          <p:cNvPr id="11571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3C0B2FE-0265-47DD-8890-BAC78C0A0E21}"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1571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B603248-D367-4D86-9000-F9E0588A7443}" type="slidenum">
              <a:rPr lang="en-US" altLang="en-US" sz="2000">
                <a:solidFill>
                  <a:srgbClr val="FEFFFF"/>
                </a:solidFill>
              </a:rPr>
              <a:pPr/>
              <a:t>65</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6"/>
          <p:cNvSpPr>
            <a:spLocks noGrp="1"/>
          </p:cNvSpPr>
          <p:nvPr>
            <p:ph type="title"/>
          </p:nvPr>
        </p:nvSpPr>
        <p:spPr/>
        <p:txBody>
          <a:bodyPr/>
          <a:lstStyle/>
          <a:p>
            <a:r>
              <a:rPr lang="en-US" altLang="en-US" smtClean="0"/>
              <a:t>Some Techniques We Know and Love Are not Directly Applicable</a:t>
            </a:r>
          </a:p>
        </p:txBody>
      </p:sp>
      <p:sp>
        <p:nvSpPr>
          <p:cNvPr id="116738" name="Content Placeholder 2"/>
          <p:cNvSpPr>
            <a:spLocks noGrp="1"/>
          </p:cNvSpPr>
          <p:nvPr>
            <p:ph sz="half" idx="1"/>
          </p:nvPr>
        </p:nvSpPr>
        <p:spPr>
          <a:xfrm>
            <a:off x="1885950" y="2128838"/>
            <a:ext cx="4314825" cy="3778250"/>
          </a:xfrm>
        </p:spPr>
        <p:txBody>
          <a:bodyPr/>
          <a:lstStyle/>
          <a:p>
            <a:r>
              <a:rPr lang="en-US" altLang="en-US" sz="3200" smtClean="0"/>
              <a:t>Indexing </a:t>
            </a:r>
          </a:p>
          <a:p>
            <a:r>
              <a:rPr lang="en-US" altLang="en-US" sz="3200" smtClean="0"/>
              <a:t>Zone-maps</a:t>
            </a:r>
          </a:p>
          <a:p>
            <a:r>
              <a:rPr lang="en-US" altLang="en-US" sz="3200" smtClean="0"/>
              <a:t>Co-located joins</a:t>
            </a:r>
          </a:p>
          <a:p>
            <a:r>
              <a:rPr lang="en-US" altLang="en-US" sz="3200" smtClean="0"/>
              <a:t>Query rewrites</a:t>
            </a:r>
          </a:p>
          <a:p>
            <a:r>
              <a:rPr lang="en-US" altLang="en-US" sz="3200" smtClean="0"/>
              <a:t>Cost-based optimization</a:t>
            </a:r>
          </a:p>
        </p:txBody>
      </p:sp>
      <p:sp>
        <p:nvSpPr>
          <p:cNvPr id="2" name="Content Placeholder 1"/>
          <p:cNvSpPr>
            <a:spLocks noGrp="1"/>
          </p:cNvSpPr>
          <p:nvPr>
            <p:ph sz="half" idx="2"/>
          </p:nvPr>
        </p:nvSpPr>
        <p:spPr>
          <a:xfrm>
            <a:off x="6621463" y="2014538"/>
            <a:ext cx="4313237" cy="3776662"/>
          </a:xfrm>
        </p:spPr>
        <p:txBody>
          <a:bodyPr/>
          <a:lstStyle/>
          <a:p>
            <a:pPr fontAlgn="auto">
              <a:spcAft>
                <a:spcPts val="0"/>
              </a:spcAft>
              <a:buFont typeface="Wingdings 3" charset="2"/>
              <a:buChar char=""/>
              <a:defRPr/>
            </a:pPr>
            <a:r>
              <a:rPr lang="en-US" sz="2000" dirty="0">
                <a:solidFill>
                  <a:schemeClr val="tx1">
                    <a:lumMod val="75000"/>
                    <a:lumOff val="25000"/>
                  </a:schemeClr>
                </a:solidFill>
              </a:rPr>
              <a:t>Databases own their storage SQL-on-Hadoop systems do not</a:t>
            </a:r>
          </a:p>
          <a:p>
            <a:pPr lvl="1" fontAlgn="auto">
              <a:spcAft>
                <a:spcPts val="0"/>
              </a:spcAft>
              <a:buFont typeface="Wingdings 3" charset="2"/>
              <a:buChar char=""/>
              <a:defRPr/>
            </a:pPr>
            <a:r>
              <a:rPr lang="en-US" sz="1800" dirty="0">
                <a:solidFill>
                  <a:schemeClr val="tx1">
                    <a:lumMod val="75000"/>
                    <a:lumOff val="25000"/>
                  </a:schemeClr>
                </a:solidFill>
              </a:rPr>
              <a:t>Metadata management is tricky</a:t>
            </a:r>
          </a:p>
          <a:p>
            <a:pPr lvl="1" fontAlgn="auto">
              <a:spcAft>
                <a:spcPts val="0"/>
              </a:spcAft>
              <a:buFont typeface="Wingdings 3" charset="2"/>
              <a:buChar char=""/>
              <a:defRPr/>
            </a:pPr>
            <a:r>
              <a:rPr lang="en-US" sz="1800" dirty="0">
                <a:solidFill>
                  <a:schemeClr val="tx1">
                    <a:lumMod val="75000"/>
                    <a:lumOff val="25000"/>
                  </a:schemeClr>
                </a:solidFill>
              </a:rPr>
              <a:t>Data inserted/loaded without SQL system knowledge </a:t>
            </a:r>
          </a:p>
          <a:p>
            <a:pPr lvl="1" fontAlgn="auto">
              <a:spcAft>
                <a:spcPts val="0"/>
              </a:spcAft>
              <a:buFont typeface="Wingdings 3" charset="2"/>
              <a:buChar char=""/>
              <a:defRPr/>
            </a:pPr>
            <a:r>
              <a:rPr lang="en-US" sz="1800" dirty="0">
                <a:solidFill>
                  <a:schemeClr val="tx1">
                    <a:lumMod val="75000"/>
                    <a:lumOff val="25000"/>
                  </a:schemeClr>
                </a:solidFill>
              </a:rPr>
              <a:t>No co-location of related tables</a:t>
            </a:r>
          </a:p>
          <a:p>
            <a:pPr lvl="1" fontAlgn="auto">
              <a:spcAft>
                <a:spcPts val="0"/>
              </a:spcAft>
              <a:buFont typeface="Wingdings 3" charset="2"/>
              <a:buChar char=""/>
              <a:defRPr/>
            </a:pPr>
            <a:r>
              <a:rPr lang="en-US" sz="1800" dirty="0">
                <a:solidFill>
                  <a:schemeClr val="tx1">
                    <a:lumMod val="75000"/>
                    <a:lumOff val="25000"/>
                  </a:schemeClr>
                </a:solidFill>
              </a:rPr>
              <a:t>HDFS is for most practical purposes, </a:t>
            </a:r>
            <a:r>
              <a:rPr lang="en-US" sz="1800" dirty="0" smtClean="0">
                <a:solidFill>
                  <a:schemeClr val="tx1">
                    <a:lumMod val="75000"/>
                    <a:lumOff val="25000"/>
                  </a:schemeClr>
                </a:solidFill>
              </a:rPr>
              <a:t>read-only</a:t>
            </a:r>
            <a:endParaRPr lang="en-US" sz="1800" dirty="0">
              <a:solidFill>
                <a:schemeClr val="tx1">
                  <a:lumMod val="75000"/>
                  <a:lumOff val="25000"/>
                </a:schemeClr>
              </a:solidFill>
            </a:endParaRPr>
          </a:p>
        </p:txBody>
      </p:sp>
      <p:sp>
        <p:nvSpPr>
          <p:cNvPr id="11674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AB69BC82-08D4-471C-BE94-99DB0C9CA59D}"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1674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272164E-DC66-4161-8D41-4F825D1A09C9}" type="slidenum">
              <a:rPr lang="en-US" altLang="en-US" sz="2000">
                <a:solidFill>
                  <a:srgbClr val="FEFFFF"/>
                </a:solidFill>
              </a:rPr>
              <a:pPr/>
              <a:t>66</a:t>
            </a:fld>
            <a:endParaRPr lang="en-US" altLang="en-US" sz="2000">
              <a:solidFill>
                <a:srgbClr val="FE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3"/>
          <p:cNvSpPr>
            <a:spLocks noGrp="1"/>
          </p:cNvSpPr>
          <p:nvPr>
            <p:ph idx="1"/>
          </p:nvPr>
        </p:nvSpPr>
        <p:spPr>
          <a:xfrm>
            <a:off x="1081088" y="1592263"/>
            <a:ext cx="10853737" cy="5181600"/>
          </a:xfrm>
        </p:spPr>
        <p:txBody>
          <a:bodyPr/>
          <a:lstStyle/>
          <a:p>
            <a:pPr>
              <a:lnSpc>
                <a:spcPct val="150000"/>
              </a:lnSpc>
            </a:pPr>
            <a:r>
              <a:rPr lang="en-US" altLang="en-US" sz="2400" smtClean="0"/>
              <a:t>Hive Partition tables maintain metadata values as one folder/ directory in HDFS, per distinct value:</a:t>
            </a:r>
          </a:p>
          <a:p>
            <a:pPr lvl="1">
              <a:lnSpc>
                <a:spcPct val="150000"/>
              </a:lnSpc>
            </a:pPr>
            <a:r>
              <a:rPr lang="en-US" altLang="en-US" sz="2000" smtClean="0"/>
              <a:t>Example: PARTITIONED BY (country STRING, year INT, month INT, day INT) ; </a:t>
            </a:r>
          </a:p>
          <a:p>
            <a:pPr lvl="2">
              <a:lnSpc>
                <a:spcPct val="150000"/>
              </a:lnSpc>
            </a:pPr>
            <a:r>
              <a:rPr lang="en-US" altLang="en-US" sz="1800" smtClean="0"/>
              <a:t>Folder/Directory created for country=US/year=2012/month=12/day=22 </a:t>
            </a:r>
          </a:p>
          <a:p>
            <a:pPr lvl="1">
              <a:lnSpc>
                <a:spcPct val="150000"/>
              </a:lnSpc>
            </a:pPr>
            <a:r>
              <a:rPr lang="en-US" altLang="en-US" sz="2200" smtClean="0"/>
              <a:t>Partitioning only logical, not physical</a:t>
            </a:r>
          </a:p>
          <a:p>
            <a:pPr>
              <a:lnSpc>
                <a:spcPct val="150000"/>
              </a:lnSpc>
            </a:pPr>
            <a:r>
              <a:rPr lang="en-US" altLang="en-US" sz="2400" smtClean="0"/>
              <a:t>Partition pruning eliminates reading files that are not needed</a:t>
            </a:r>
          </a:p>
          <a:p>
            <a:pPr>
              <a:lnSpc>
                <a:spcPct val="150000"/>
              </a:lnSpc>
            </a:pPr>
            <a:r>
              <a:rPr lang="en-US" altLang="en-US" sz="2400" smtClean="0"/>
              <a:t>Almost all SQL-on-Hadoop offerings support this</a:t>
            </a:r>
          </a:p>
          <a:p>
            <a:pPr lvl="1">
              <a:lnSpc>
                <a:spcPct val="150000"/>
              </a:lnSpc>
            </a:pPr>
            <a:r>
              <a:rPr lang="en-US" altLang="en-US" sz="1800" smtClean="0"/>
              <a:t>Hive, Impala, SparkSQL, IBM BigSQL, ….</a:t>
            </a:r>
          </a:p>
        </p:txBody>
      </p:sp>
      <p:sp>
        <p:nvSpPr>
          <p:cNvPr id="117762"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036A9C5-0AA3-4082-B943-84AA4274B95B}" type="datetime1">
              <a:rPr lang="en-US" altLang="en-US" sz="900">
                <a:solidFill>
                  <a:srgbClr val="898989"/>
                </a:solidFill>
              </a:rPr>
              <a:pPr/>
              <a:t>9/30/2015</a:t>
            </a:fld>
            <a:endParaRPr lang="en-US" altLang="en-US" sz="900">
              <a:solidFill>
                <a:srgbClr val="898989"/>
              </a:solidFill>
            </a:endParaRPr>
          </a:p>
        </p:txBody>
      </p:sp>
      <p:sp>
        <p:nvSpPr>
          <p:cNvPr id="3" name="Footer Placeholder 2"/>
          <p:cNvSpPr>
            <a:spLocks noGrp="1"/>
          </p:cNvSpPr>
          <p:nvPr>
            <p:ph type="ftr" sz="quarter" idx="11"/>
          </p:nvPr>
        </p:nvSpPr>
        <p:spPr/>
        <p:txBody>
          <a:bodyPr/>
          <a:lstStyle/>
          <a:p>
            <a:pPr>
              <a:defRPr/>
            </a:pPr>
            <a:r>
              <a:rPr lang="en-US"/>
              <a:t>SQL-on-Hadoop Tutorial</a:t>
            </a:r>
          </a:p>
        </p:txBody>
      </p:sp>
      <p:sp>
        <p:nvSpPr>
          <p:cNvPr id="11776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FA244C7-93A1-4C20-9269-A647DF2F8C13}" type="slidenum">
              <a:rPr lang="en-US" altLang="en-US" sz="2000">
                <a:solidFill>
                  <a:srgbClr val="FEFFFF"/>
                </a:solidFill>
              </a:rPr>
              <a:pPr/>
              <a:t>67</a:t>
            </a:fld>
            <a:endParaRPr lang="en-US" altLang="en-US" sz="2000">
              <a:solidFill>
                <a:srgbClr val="FEFFFF"/>
              </a:solidFill>
            </a:endParaRPr>
          </a:p>
        </p:txBody>
      </p:sp>
      <p:sp>
        <p:nvSpPr>
          <p:cNvPr id="117765" name="Title 1"/>
          <p:cNvSpPr>
            <a:spLocks noGrp="1"/>
          </p:cNvSpPr>
          <p:nvPr>
            <p:ph type="title"/>
          </p:nvPr>
        </p:nvSpPr>
        <p:spPr>
          <a:xfrm>
            <a:off x="2019300" y="623888"/>
            <a:ext cx="10058400" cy="1281112"/>
          </a:xfrm>
        </p:spPr>
        <p:txBody>
          <a:bodyPr/>
          <a:lstStyle/>
          <a:p>
            <a:r>
              <a:rPr lang="en-US" altLang="en-US" smtClean="0"/>
              <a:t>I/O Elimination for HDFS Data: Partition-level</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Content Placeholder 2"/>
          <p:cNvSpPr>
            <a:spLocks noGrp="1"/>
          </p:cNvSpPr>
          <p:nvPr>
            <p:ph idx="1"/>
          </p:nvPr>
        </p:nvSpPr>
        <p:spPr>
          <a:xfrm>
            <a:off x="1554163" y="1892300"/>
            <a:ext cx="9467850" cy="3776663"/>
          </a:xfrm>
        </p:spPr>
        <p:txBody>
          <a:bodyPr/>
          <a:lstStyle/>
          <a:p>
            <a:pPr>
              <a:lnSpc>
                <a:spcPct val="150000"/>
              </a:lnSpc>
            </a:pPr>
            <a:r>
              <a:rPr lang="en-US" altLang="en-US" sz="2400" smtClean="0"/>
              <a:t>ORCFile broken into Stripes (250MB default) </a:t>
            </a:r>
          </a:p>
          <a:p>
            <a:pPr lvl="1">
              <a:lnSpc>
                <a:spcPct val="150000"/>
              </a:lnSpc>
            </a:pPr>
            <a:r>
              <a:rPr lang="en-US" altLang="en-US" sz="2000" smtClean="0"/>
              <a:t>Index with Min/Max values stored for each Column</a:t>
            </a:r>
          </a:p>
          <a:p>
            <a:pPr lvl="1">
              <a:lnSpc>
                <a:spcPct val="150000"/>
              </a:lnSpc>
            </a:pPr>
            <a:r>
              <a:rPr lang="en-US" altLang="en-US" sz="2000" smtClean="0"/>
              <a:t>Data is a “stream” of columns</a:t>
            </a:r>
          </a:p>
          <a:p>
            <a:pPr>
              <a:lnSpc>
                <a:spcPct val="150000"/>
              </a:lnSpc>
            </a:pPr>
            <a:r>
              <a:rPr lang="en-US" altLang="en-US" sz="2400" smtClean="0"/>
              <a:t>Bloom filters for each stripe in ORCFile allow fast lookups</a:t>
            </a:r>
          </a:p>
          <a:p>
            <a:pPr>
              <a:lnSpc>
                <a:spcPct val="150000"/>
              </a:lnSpc>
            </a:pPr>
            <a:r>
              <a:rPr lang="en-US" altLang="en-US" sz="2400" smtClean="0"/>
              <a:t>Parquet also supports min/max values</a:t>
            </a:r>
          </a:p>
          <a:p>
            <a:pPr>
              <a:lnSpc>
                <a:spcPct val="150000"/>
              </a:lnSpc>
            </a:pPr>
            <a:r>
              <a:rPr lang="en-US" altLang="en-US" sz="2400" smtClean="0"/>
              <a:t>Works well when data is sorted, not very effective otherwise</a:t>
            </a:r>
          </a:p>
          <a:p>
            <a:pPr>
              <a:lnSpc>
                <a:spcPct val="150000"/>
              </a:lnSpc>
            </a:pPr>
            <a:endParaRPr lang="en-US" altLang="en-US" smtClean="0"/>
          </a:p>
          <a:p>
            <a:pPr>
              <a:lnSpc>
                <a:spcPct val="80000"/>
              </a:lnSpc>
            </a:pPr>
            <a:endParaRPr lang="en-US" altLang="en-US" smtClean="0"/>
          </a:p>
          <a:p>
            <a:endParaRPr lang="en-US" altLang="en-US" smtClean="0"/>
          </a:p>
        </p:txBody>
      </p:sp>
      <p:sp>
        <p:nvSpPr>
          <p:cNvPr id="11981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E4DDB5F-5F56-448C-BAD3-7B983A7F562A}"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1981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DDF993C0-F52F-4E06-A4CA-D24E6F222F00}" type="slidenum">
              <a:rPr lang="en-US" altLang="en-US" sz="2000">
                <a:solidFill>
                  <a:srgbClr val="FEFFFF"/>
                </a:solidFill>
              </a:rPr>
              <a:pPr/>
              <a:t>68</a:t>
            </a:fld>
            <a:endParaRPr lang="en-US" altLang="en-US" sz="2000">
              <a:solidFill>
                <a:srgbClr val="FEFFFF"/>
              </a:solidFill>
            </a:endParaRPr>
          </a:p>
        </p:txBody>
      </p:sp>
      <p:sp>
        <p:nvSpPr>
          <p:cNvPr id="119813" name="Title 1"/>
          <p:cNvSpPr>
            <a:spLocks noGrp="1"/>
          </p:cNvSpPr>
          <p:nvPr>
            <p:ph type="title"/>
          </p:nvPr>
        </p:nvSpPr>
        <p:spPr>
          <a:xfrm>
            <a:off x="1790700" y="623888"/>
            <a:ext cx="10312400" cy="1281112"/>
          </a:xfrm>
        </p:spPr>
        <p:txBody>
          <a:bodyPr/>
          <a:lstStyle/>
          <a:p>
            <a:pPr eaLnBrk="1" hangingPunct="1"/>
            <a:r>
              <a:rPr lang="en-US" altLang="en-US" smtClean="0"/>
              <a:t>I/O Elimination for HDFS Data: Rowblock-level</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2592388" y="623888"/>
            <a:ext cx="8912225" cy="1281112"/>
          </a:xfrm>
        </p:spPr>
        <p:txBody>
          <a:bodyPr/>
          <a:lstStyle/>
          <a:p>
            <a:r>
              <a:rPr lang="en-US" altLang="en-US" smtClean="0"/>
              <a:t>Quick look at query optimizers</a:t>
            </a:r>
          </a:p>
        </p:txBody>
      </p:sp>
      <p:sp>
        <p:nvSpPr>
          <p:cNvPr id="120834" name="Content Placeholder 2"/>
          <p:cNvSpPr>
            <a:spLocks noGrp="1"/>
          </p:cNvSpPr>
          <p:nvPr>
            <p:ph idx="1"/>
          </p:nvPr>
        </p:nvSpPr>
        <p:spPr>
          <a:xfrm>
            <a:off x="1457325" y="1917700"/>
            <a:ext cx="10531475" cy="4565650"/>
          </a:xfrm>
        </p:spPr>
        <p:txBody>
          <a:bodyPr/>
          <a:lstStyle/>
          <a:p>
            <a:r>
              <a:rPr lang="en-US" altLang="en-US" sz="2400" smtClean="0"/>
              <a:t>Two types of optimization</a:t>
            </a:r>
          </a:p>
          <a:p>
            <a:pPr lvl="1"/>
            <a:r>
              <a:rPr lang="en-US" altLang="en-US" sz="2000" smtClean="0"/>
              <a:t>Logical transformations to transform query into equivalent but simpler form</a:t>
            </a:r>
          </a:p>
          <a:p>
            <a:pPr lvl="1"/>
            <a:r>
              <a:rPr lang="en-US" altLang="en-US" sz="2000" smtClean="0"/>
              <a:t>Cost-based enumeration of alternative execution plans</a:t>
            </a:r>
          </a:p>
          <a:p>
            <a:r>
              <a:rPr lang="en-US" altLang="en-US" sz="2400" smtClean="0"/>
              <a:t>Most systems support the first one </a:t>
            </a:r>
          </a:p>
          <a:p>
            <a:r>
              <a:rPr lang="en-US" altLang="en-US" sz="2400" smtClean="0"/>
              <a:t>Cost-based optimization depends on good statistics and a good model of the execution environment</a:t>
            </a:r>
          </a:p>
          <a:p>
            <a:pPr lvl="1"/>
            <a:r>
              <a:rPr lang="en-US" altLang="en-US" sz="2000" smtClean="0"/>
              <a:t>Without controlling data storage, statistics are “</a:t>
            </a:r>
            <a:r>
              <a:rPr lang="en-US" altLang="ja-JP" sz="2000" smtClean="0"/>
              <a:t>gestimates</a:t>
            </a:r>
            <a:r>
              <a:rPr lang="en-US" altLang="en-US" sz="2000" smtClean="0"/>
              <a:t>”</a:t>
            </a:r>
            <a:endParaRPr lang="en-US" altLang="ja-JP" sz="2000" smtClean="0"/>
          </a:p>
          <a:p>
            <a:pPr lvl="1"/>
            <a:endParaRPr lang="en-US" altLang="en-US" smtClean="0"/>
          </a:p>
        </p:txBody>
      </p:sp>
      <p:sp>
        <p:nvSpPr>
          <p:cNvPr id="12083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BEBC396-8D84-43D7-98D3-EAD8A77FD623}"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2083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F7EDB2B-284B-49B7-B75A-A6E12FA71B14}" type="slidenum">
              <a:rPr lang="en-US" altLang="en-US" sz="2000">
                <a:solidFill>
                  <a:srgbClr val="FEFFFF"/>
                </a:solidFill>
              </a:rPr>
              <a:pPr/>
              <a:t>69</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2592388" y="623888"/>
            <a:ext cx="8912225" cy="1281112"/>
          </a:xfrm>
        </p:spPr>
        <p:txBody>
          <a:bodyPr/>
          <a:lstStyle/>
          <a:p>
            <a:pPr eaLnBrk="1" hangingPunct="1"/>
            <a:r>
              <a:rPr lang="en-US" altLang="en-US" smtClean="0"/>
              <a:t>SQL-on-Hadoop is not a direct implementation of parallel DBMSs</a:t>
            </a:r>
          </a:p>
        </p:txBody>
      </p:sp>
      <p:sp>
        <p:nvSpPr>
          <p:cNvPr id="33794" name="Content Placeholder 2"/>
          <p:cNvSpPr>
            <a:spLocks noGrp="1"/>
          </p:cNvSpPr>
          <p:nvPr>
            <p:ph idx="1"/>
          </p:nvPr>
        </p:nvSpPr>
        <p:spPr>
          <a:xfrm>
            <a:off x="1554163" y="2012950"/>
            <a:ext cx="10410825" cy="4724400"/>
          </a:xfrm>
        </p:spPr>
        <p:txBody>
          <a:bodyPr/>
          <a:lstStyle/>
          <a:p>
            <a:pPr eaLnBrk="1" hangingPunct="1"/>
            <a:r>
              <a:rPr lang="en-US" altLang="en-US" sz="2800" smtClean="0"/>
              <a:t>Hadoop often used a data dump (swamp?)</a:t>
            </a:r>
          </a:p>
          <a:p>
            <a:pPr lvl="1" eaLnBrk="1" hangingPunct="1"/>
            <a:r>
              <a:rPr lang="en-US" altLang="en-US" sz="1800" smtClean="0"/>
              <a:t>Data often unclean, irregular, and unreliable</a:t>
            </a:r>
          </a:p>
          <a:p>
            <a:pPr eaLnBrk="1" hangingPunct="1"/>
            <a:r>
              <a:rPr lang="en-US" altLang="en-US" sz="2800" smtClean="0"/>
              <a:t>Data not necessarily relational</a:t>
            </a:r>
          </a:p>
          <a:p>
            <a:pPr lvl="1" eaLnBrk="1" hangingPunct="1"/>
            <a:r>
              <a:rPr lang="en-US" altLang="en-US" sz="1800" smtClean="0"/>
              <a:t>HDFS does not enforce structure in the data</a:t>
            </a:r>
          </a:p>
          <a:p>
            <a:pPr lvl="1" eaLnBrk="1" hangingPunct="1"/>
            <a:r>
              <a:rPr lang="en-US" altLang="en-US" sz="1800" smtClean="0"/>
              <a:t>Nested data stored as JSON extremely popular</a:t>
            </a:r>
          </a:p>
          <a:p>
            <a:pPr eaLnBrk="1" hangingPunct="1"/>
            <a:r>
              <a:rPr lang="en-US" altLang="en-US" sz="2800" smtClean="0"/>
              <a:t>Scale larger than previous generation parallel database systems</a:t>
            </a:r>
          </a:p>
          <a:p>
            <a:pPr lvl="1" eaLnBrk="1" hangingPunct="1"/>
            <a:r>
              <a:rPr lang="en-US" altLang="en-US" sz="1800" smtClean="0"/>
              <a:t>Fault tolerance vs. query performance</a:t>
            </a:r>
          </a:p>
          <a:p>
            <a:pPr eaLnBrk="1" hangingPunct="1"/>
            <a:r>
              <a:rPr lang="en-US" altLang="en-US" sz="2800" smtClean="0"/>
              <a:t>Most Hadoop components written in Java</a:t>
            </a:r>
          </a:p>
          <a:p>
            <a:pPr eaLnBrk="1" hangingPunct="1"/>
            <a:r>
              <a:rPr lang="en-US" altLang="en-US" sz="2800" smtClean="0"/>
              <a:t>Want to play nicely with the entire Hadoop ecosystem</a:t>
            </a:r>
          </a:p>
        </p:txBody>
      </p:sp>
      <p:sp>
        <p:nvSpPr>
          <p:cNvPr id="3379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80FB389-8912-4AE1-934D-CCAC8771722E}"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3379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E1951FA-3A4D-47EE-8136-30FB948093D6}" type="slidenum">
              <a:rPr lang="en-US" altLang="en-US" sz="2000">
                <a:solidFill>
                  <a:srgbClr val="FEFFFF"/>
                </a:solidFill>
              </a:rPr>
              <a:pPr/>
              <a:t>7</a:t>
            </a:fld>
            <a:endParaRPr lang="en-US" altLang="en-US" sz="2000">
              <a:solidFill>
                <a:srgbClr val="FE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Content Placeholder 2"/>
          <p:cNvSpPr>
            <a:spLocks noGrp="1"/>
          </p:cNvSpPr>
          <p:nvPr>
            <p:ph idx="1"/>
          </p:nvPr>
        </p:nvSpPr>
        <p:spPr>
          <a:xfrm>
            <a:off x="1851025" y="1957388"/>
            <a:ext cx="8915400" cy="3963987"/>
          </a:xfrm>
        </p:spPr>
        <p:txBody>
          <a:bodyPr/>
          <a:lstStyle/>
          <a:p>
            <a:r>
              <a:rPr lang="en-US" altLang="en-US" sz="2400" smtClean="0"/>
              <a:t>Selection/projection pushdown </a:t>
            </a:r>
          </a:p>
          <a:p>
            <a:r>
              <a:rPr lang="en-US" altLang="en-US" sz="2400" smtClean="0"/>
              <a:t>Nested SQL queries require more sophisticated rewrites, such as decorrelation</a:t>
            </a:r>
          </a:p>
          <a:p>
            <a:r>
              <a:rPr lang="en-US" altLang="en-US" sz="2400" smtClean="0"/>
              <a:t>New systems all have rewrites but lack complex decorrelation and subquery optimization ones</a:t>
            </a:r>
          </a:p>
          <a:p>
            <a:pPr lvl="1"/>
            <a:r>
              <a:rPr lang="en-US" altLang="en-US" sz="2000" smtClean="0"/>
              <a:t>Hive, Impala, Presto, Spark SQL</a:t>
            </a:r>
            <a:endParaRPr lang="en-US" altLang="en-US" sz="2200" smtClean="0"/>
          </a:p>
          <a:p>
            <a:r>
              <a:rPr lang="en-US" altLang="en-US" sz="2400" smtClean="0"/>
              <a:t>Systems that leverage mature DB technology  offer more sophisticated rewrite engines</a:t>
            </a:r>
          </a:p>
          <a:p>
            <a:pPr lvl="1"/>
            <a:r>
              <a:rPr lang="en-US" altLang="en-US" sz="2000" smtClean="0"/>
              <a:t>IBM SQL, Hadapt, HP Vertica</a:t>
            </a:r>
          </a:p>
          <a:p>
            <a:pPr lvl="1"/>
            <a:endParaRPr lang="en-US" altLang="en-US" sz="2000" smtClean="0"/>
          </a:p>
        </p:txBody>
      </p:sp>
      <p:sp>
        <p:nvSpPr>
          <p:cNvPr id="12185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986F184-2892-49BF-8712-5FA9E412B1A1}"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2186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38315116-511D-4A3E-B828-985A2AEE5864}" type="slidenum">
              <a:rPr lang="en-US" altLang="en-US" sz="2000">
                <a:solidFill>
                  <a:srgbClr val="FEFFFF"/>
                </a:solidFill>
              </a:rPr>
              <a:pPr/>
              <a:t>70</a:t>
            </a:fld>
            <a:endParaRPr lang="en-US" altLang="en-US" sz="2000">
              <a:solidFill>
                <a:srgbClr val="FEFFFF"/>
              </a:solidFill>
            </a:endParaRPr>
          </a:p>
        </p:txBody>
      </p:sp>
      <p:sp>
        <p:nvSpPr>
          <p:cNvPr id="121861" name="Title 1"/>
          <p:cNvSpPr>
            <a:spLocks noGrp="1"/>
          </p:cNvSpPr>
          <p:nvPr>
            <p:ph type="title"/>
          </p:nvPr>
        </p:nvSpPr>
        <p:spPr>
          <a:xfrm>
            <a:off x="2592388" y="623888"/>
            <a:ext cx="8912225" cy="1281112"/>
          </a:xfrm>
        </p:spPr>
        <p:txBody>
          <a:bodyPr/>
          <a:lstStyle/>
          <a:p>
            <a:r>
              <a:rPr lang="en-US" altLang="en-US" smtClean="0"/>
              <a:t>Query Rewrite</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Content Placeholder 2"/>
          <p:cNvSpPr>
            <a:spLocks noGrp="1"/>
          </p:cNvSpPr>
          <p:nvPr>
            <p:ph idx="1"/>
          </p:nvPr>
        </p:nvSpPr>
        <p:spPr>
          <a:xfrm>
            <a:off x="1778000" y="1838325"/>
            <a:ext cx="8915400" cy="3778250"/>
          </a:xfrm>
        </p:spPr>
        <p:txBody>
          <a:bodyPr/>
          <a:lstStyle/>
          <a:p>
            <a:r>
              <a:rPr lang="en-US" altLang="en-US" sz="2400" smtClean="0"/>
              <a:t>Hive analyze table collects basic statistics</a:t>
            </a:r>
          </a:p>
          <a:p>
            <a:pPr lvl="1"/>
            <a:r>
              <a:rPr lang="en-US" altLang="en-US" sz="2000" smtClean="0"/>
              <a:t>Column value distributions, min-max, no-of-distinct values</a:t>
            </a:r>
          </a:p>
          <a:p>
            <a:r>
              <a:rPr lang="en-US" altLang="en-US" sz="2400" smtClean="0"/>
              <a:t>No control of data </a:t>
            </a:r>
            <a:r>
              <a:rPr lang="en-US" altLang="en-US" sz="2400" smtClean="0">
                <a:sym typeface="Wingdings" pitchFamily="2" charset="2"/>
              </a:rPr>
              <a:t> data changes without the systems’ knowledge</a:t>
            </a:r>
          </a:p>
          <a:p>
            <a:r>
              <a:rPr lang="en-US" altLang="en-US" sz="2400" smtClean="0">
                <a:sym typeface="Wingdings" pitchFamily="2" charset="2"/>
              </a:rPr>
              <a:t>Multi-tenant system makes it harder to build a cost model</a:t>
            </a:r>
          </a:p>
          <a:p>
            <a:pPr lvl="1"/>
            <a:r>
              <a:rPr lang="en-US" altLang="en-US" sz="2000" smtClean="0">
                <a:sym typeface="Wingdings" pitchFamily="2" charset="2"/>
              </a:rPr>
              <a:t>More complex system behavior</a:t>
            </a:r>
          </a:p>
        </p:txBody>
      </p:sp>
      <p:sp>
        <p:nvSpPr>
          <p:cNvPr id="12288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F53DC1E-149C-44E1-996E-670CB161D622}"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2288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0DEFF65-2F7A-4840-842B-870B67A0853F}" type="slidenum">
              <a:rPr lang="en-US" altLang="en-US" sz="2000">
                <a:solidFill>
                  <a:srgbClr val="FEFFFF"/>
                </a:solidFill>
              </a:rPr>
              <a:pPr/>
              <a:t>71</a:t>
            </a:fld>
            <a:endParaRPr lang="en-US" altLang="en-US" sz="2000">
              <a:solidFill>
                <a:srgbClr val="FEFFFF"/>
              </a:solidFill>
            </a:endParaRPr>
          </a:p>
        </p:txBody>
      </p:sp>
      <p:sp>
        <p:nvSpPr>
          <p:cNvPr id="7" name="Right Arrow 6"/>
          <p:cNvSpPr/>
          <p:nvPr/>
        </p:nvSpPr>
        <p:spPr>
          <a:xfrm>
            <a:off x="901700" y="5181600"/>
            <a:ext cx="685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extBox 1"/>
          <p:cNvSpPr txBox="1">
            <a:spLocks noChangeArrowheads="1"/>
          </p:cNvSpPr>
          <p:nvPr/>
        </p:nvSpPr>
        <p:spPr bwMode="auto">
          <a:xfrm>
            <a:off x="2181225" y="5181600"/>
            <a:ext cx="676433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b="1">
                <a:sym typeface="Wingdings" pitchFamily="2" charset="2"/>
              </a:rPr>
              <a:t>More adaptive query processing is needed</a:t>
            </a:r>
            <a:endParaRPr lang="en-US" altLang="en-US" sz="1800" b="1"/>
          </a:p>
          <a:p>
            <a:endParaRPr lang="en-US" altLang="en-US" sz="1800"/>
          </a:p>
        </p:txBody>
      </p:sp>
      <p:sp>
        <p:nvSpPr>
          <p:cNvPr id="122887" name="Title 2"/>
          <p:cNvSpPr>
            <a:spLocks noGrp="1"/>
          </p:cNvSpPr>
          <p:nvPr>
            <p:ph type="title"/>
          </p:nvPr>
        </p:nvSpPr>
        <p:spPr>
          <a:xfrm>
            <a:off x="2592388" y="623888"/>
            <a:ext cx="8912225" cy="1281112"/>
          </a:xfrm>
        </p:spPr>
        <p:txBody>
          <a:bodyPr/>
          <a:lstStyle/>
          <a:p>
            <a:r>
              <a:rPr lang="en-US" altLang="en-US" smtClean="0"/>
              <a:t>Cost-based Optimization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Content Placeholder 2"/>
          <p:cNvSpPr>
            <a:spLocks noGrp="1"/>
          </p:cNvSpPr>
          <p:nvPr>
            <p:ph idx="1"/>
          </p:nvPr>
        </p:nvSpPr>
        <p:spPr>
          <a:xfrm>
            <a:off x="1512888" y="1677988"/>
            <a:ext cx="9858375" cy="4949825"/>
          </a:xfrm>
        </p:spPr>
        <p:txBody>
          <a:bodyPr/>
          <a:lstStyle/>
          <a:p>
            <a:r>
              <a:rPr lang="en-US" altLang="en-US" sz="2400" smtClean="0"/>
              <a:t>Co-partitioning two tables on the join key enables local joins</a:t>
            </a:r>
          </a:p>
          <a:p>
            <a:endParaRPr lang="en-US" altLang="en-US" sz="2400" smtClean="0"/>
          </a:p>
          <a:p>
            <a:endParaRPr lang="en-US" altLang="en-US" sz="2400" smtClean="0"/>
          </a:p>
          <a:p>
            <a:endParaRPr lang="en-US" altLang="en-US" sz="2400" smtClean="0"/>
          </a:p>
          <a:p>
            <a:endParaRPr lang="en-US" altLang="en-US" sz="2400" smtClean="0"/>
          </a:p>
          <a:p>
            <a:endParaRPr lang="en-US" altLang="en-US" sz="2400" smtClean="0"/>
          </a:p>
          <a:p>
            <a:r>
              <a:rPr lang="en-US" altLang="en-US" sz="2400" smtClean="0"/>
              <a:t>HDFS default block placement policy scatters blocks in the cluster</a:t>
            </a:r>
          </a:p>
          <a:p>
            <a:r>
              <a:rPr lang="en-US" altLang="en-US" sz="2400" smtClean="0"/>
              <a:t>Actian Vortex changes HDFS default block placement to enforce co-located joins</a:t>
            </a:r>
          </a:p>
        </p:txBody>
      </p:sp>
      <p:sp>
        <p:nvSpPr>
          <p:cNvPr id="12390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9D2206B-9CBA-4F35-A39C-0D7A2BC51277}"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2390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3CBF25E-3DFE-4C3C-A6AB-FD25C02A914D}" type="slidenum">
              <a:rPr lang="en-US" altLang="en-US" sz="2000">
                <a:solidFill>
                  <a:srgbClr val="FEFFFF"/>
                </a:solidFill>
              </a:rPr>
              <a:pPr/>
              <a:t>72</a:t>
            </a:fld>
            <a:endParaRPr lang="en-US" altLang="en-US" sz="2000">
              <a:solidFill>
                <a:srgbClr val="FEFFFF"/>
              </a:solidFill>
            </a:endParaRPr>
          </a:p>
        </p:txBody>
      </p:sp>
      <p:grpSp>
        <p:nvGrpSpPr>
          <p:cNvPr id="7" name="Group 6"/>
          <p:cNvGrpSpPr>
            <a:grpSpLocks/>
          </p:cNvGrpSpPr>
          <p:nvPr/>
        </p:nvGrpSpPr>
        <p:grpSpPr bwMode="auto">
          <a:xfrm>
            <a:off x="6232525" y="2678113"/>
            <a:ext cx="3803650" cy="1758950"/>
            <a:chOff x="4883150" y="4815466"/>
            <a:chExt cx="3803650" cy="1758372"/>
          </a:xfrm>
        </p:grpSpPr>
        <p:sp>
          <p:nvSpPr>
            <p:cNvPr id="9" name="Can 8"/>
            <p:cNvSpPr>
              <a:spLocks noChangeArrowheads="1"/>
            </p:cNvSpPr>
            <p:nvPr/>
          </p:nvSpPr>
          <p:spPr bwMode="auto">
            <a:xfrm>
              <a:off x="7912100" y="4826574"/>
              <a:ext cx="774700" cy="934731"/>
            </a:xfrm>
            <a:prstGeom prst="can">
              <a:avLst>
                <a:gd name="adj" fmla="val 14624"/>
              </a:avLst>
            </a:prstGeom>
            <a:solidFill>
              <a:srgbClr val="E8E8ED"/>
            </a:solidFill>
            <a:ln w="9525">
              <a:solidFill>
                <a:schemeClr val="tx1"/>
              </a:solidFill>
              <a:round/>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0" name="Can 9"/>
            <p:cNvSpPr>
              <a:spLocks noChangeArrowheads="1"/>
            </p:cNvSpPr>
            <p:nvPr/>
          </p:nvSpPr>
          <p:spPr bwMode="auto">
            <a:xfrm>
              <a:off x="4883150" y="4815466"/>
              <a:ext cx="774700" cy="934730"/>
            </a:xfrm>
            <a:prstGeom prst="can">
              <a:avLst>
                <a:gd name="adj" fmla="val 16507"/>
              </a:avLst>
            </a:prstGeom>
            <a:solidFill>
              <a:srgbClr val="E8E8ED"/>
            </a:solidFill>
            <a:ln w="9525">
              <a:solidFill>
                <a:schemeClr val="tx1"/>
              </a:solidFill>
              <a:round/>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1" name="Can 10"/>
            <p:cNvSpPr>
              <a:spLocks noChangeArrowheads="1"/>
            </p:cNvSpPr>
            <p:nvPr/>
          </p:nvSpPr>
          <p:spPr bwMode="auto">
            <a:xfrm>
              <a:off x="5880100" y="4826574"/>
              <a:ext cx="774700" cy="934731"/>
            </a:xfrm>
            <a:prstGeom prst="can">
              <a:avLst>
                <a:gd name="adj" fmla="val 17451"/>
              </a:avLst>
            </a:prstGeom>
            <a:solidFill>
              <a:srgbClr val="E8E8ED"/>
            </a:solidFill>
            <a:ln w="9525">
              <a:solidFill>
                <a:schemeClr val="tx1"/>
              </a:solidFill>
              <a:round/>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Can 11"/>
            <p:cNvSpPr>
              <a:spLocks noChangeArrowheads="1"/>
            </p:cNvSpPr>
            <p:nvPr/>
          </p:nvSpPr>
          <p:spPr bwMode="auto">
            <a:xfrm>
              <a:off x="6908800" y="4826574"/>
              <a:ext cx="774700" cy="934731"/>
            </a:xfrm>
            <a:prstGeom prst="can">
              <a:avLst>
                <a:gd name="adj" fmla="val 14624"/>
              </a:avLst>
            </a:prstGeom>
            <a:solidFill>
              <a:srgbClr val="E8E8ED"/>
            </a:solidFill>
            <a:ln w="9525">
              <a:solidFill>
                <a:schemeClr val="tx1"/>
              </a:solidFill>
              <a:round/>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12"/>
            <p:cNvSpPr>
              <a:spLocks noChangeArrowheads="1"/>
            </p:cNvSpPr>
            <p:nvPr/>
          </p:nvSpPr>
          <p:spPr bwMode="auto">
            <a:xfrm>
              <a:off x="7188200" y="5093187"/>
              <a:ext cx="273050" cy="192025"/>
            </a:xfrm>
            <a:prstGeom prst="rect">
              <a:avLst/>
            </a:prstGeom>
            <a:solidFill>
              <a:srgbClr val="CCFFCC"/>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 name="Rectangle 13"/>
            <p:cNvSpPr>
              <a:spLocks noChangeArrowheads="1"/>
            </p:cNvSpPr>
            <p:nvPr/>
          </p:nvSpPr>
          <p:spPr bwMode="auto">
            <a:xfrm>
              <a:off x="5092700" y="5118578"/>
              <a:ext cx="273050" cy="192025"/>
            </a:xfrm>
            <a:prstGeom prst="rect">
              <a:avLst/>
            </a:prstGeom>
            <a:solidFill>
              <a:srgbClr val="CCFFCC"/>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5" name="Rectangle 14"/>
            <p:cNvSpPr>
              <a:spLocks noChangeArrowheads="1"/>
            </p:cNvSpPr>
            <p:nvPr/>
          </p:nvSpPr>
          <p:spPr bwMode="auto">
            <a:xfrm>
              <a:off x="5092700" y="5435974"/>
              <a:ext cx="273050" cy="192025"/>
            </a:xfrm>
            <a:prstGeom prst="rect">
              <a:avLst/>
            </a:prstGeom>
            <a:solidFill>
              <a:srgbClr val="FFCC66"/>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 name="Rectangle 15"/>
            <p:cNvSpPr>
              <a:spLocks noChangeArrowheads="1"/>
            </p:cNvSpPr>
            <p:nvPr/>
          </p:nvSpPr>
          <p:spPr bwMode="auto">
            <a:xfrm>
              <a:off x="7188200" y="5477235"/>
              <a:ext cx="273050" cy="192025"/>
            </a:xfrm>
            <a:prstGeom prst="rect">
              <a:avLst/>
            </a:prstGeom>
            <a:solidFill>
              <a:srgbClr val="FFCC66"/>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7" name="Rectangle 16"/>
            <p:cNvSpPr>
              <a:spLocks noChangeArrowheads="1"/>
            </p:cNvSpPr>
            <p:nvPr/>
          </p:nvSpPr>
          <p:spPr bwMode="auto">
            <a:xfrm>
              <a:off x="6156325" y="5080491"/>
              <a:ext cx="273050" cy="192025"/>
            </a:xfrm>
            <a:prstGeom prst="rect">
              <a:avLst/>
            </a:prstGeom>
            <a:solidFill>
              <a:srgbClr val="66CCFF"/>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8" name="Rectangle 17"/>
            <p:cNvSpPr>
              <a:spLocks noChangeArrowheads="1"/>
            </p:cNvSpPr>
            <p:nvPr/>
          </p:nvSpPr>
          <p:spPr bwMode="auto">
            <a:xfrm>
              <a:off x="8202613" y="5080491"/>
              <a:ext cx="273050" cy="192025"/>
            </a:xfrm>
            <a:prstGeom prst="rect">
              <a:avLst/>
            </a:prstGeom>
            <a:solidFill>
              <a:srgbClr val="66CCFF"/>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9" name="Rectangle 18"/>
            <p:cNvSpPr>
              <a:spLocks noChangeArrowheads="1"/>
            </p:cNvSpPr>
            <p:nvPr/>
          </p:nvSpPr>
          <p:spPr bwMode="auto">
            <a:xfrm>
              <a:off x="8202613" y="5437562"/>
              <a:ext cx="273050" cy="192024"/>
            </a:xfrm>
            <a:prstGeom prst="rect">
              <a:avLst/>
            </a:prstGeom>
            <a:solidFill>
              <a:srgbClr val="E7E5BA"/>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0" name="Rectangle 19"/>
            <p:cNvSpPr>
              <a:spLocks noChangeArrowheads="1"/>
            </p:cNvSpPr>
            <p:nvPr/>
          </p:nvSpPr>
          <p:spPr bwMode="auto">
            <a:xfrm>
              <a:off x="6156325" y="5448670"/>
              <a:ext cx="273050" cy="192025"/>
            </a:xfrm>
            <a:prstGeom prst="rect">
              <a:avLst/>
            </a:prstGeom>
            <a:solidFill>
              <a:srgbClr val="E7E5BA"/>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23936" name="TextBox 57"/>
            <p:cNvSpPr txBox="1">
              <a:spLocks noChangeArrowheads="1"/>
            </p:cNvSpPr>
            <p:nvPr/>
          </p:nvSpPr>
          <p:spPr bwMode="auto">
            <a:xfrm>
              <a:off x="5303838" y="5927725"/>
              <a:ext cx="33829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buFont typeface="Wingdings" pitchFamily="2" charset="2"/>
                <a:buChar char="Ø"/>
              </a:pPr>
              <a:r>
                <a:rPr lang="en-US" altLang="en-US" sz="1800">
                  <a:latin typeface="Arial" pitchFamily="34" charset="0"/>
                </a:rPr>
                <a:t>Files A &amp; B are co-located</a:t>
              </a:r>
            </a:p>
            <a:p>
              <a:pPr eaLnBrk="1" hangingPunct="1">
                <a:buFont typeface="Wingdings" pitchFamily="2" charset="2"/>
                <a:buChar char="Ø"/>
              </a:pPr>
              <a:r>
                <a:rPr lang="en-US" altLang="en-US" sz="1800">
                  <a:latin typeface="Arial" pitchFamily="34" charset="0"/>
                </a:rPr>
                <a:t>Files C &amp; D are co-located</a:t>
              </a:r>
            </a:p>
          </p:txBody>
        </p:sp>
      </p:grpSp>
      <p:grpSp>
        <p:nvGrpSpPr>
          <p:cNvPr id="23" name="Group 22"/>
          <p:cNvGrpSpPr>
            <a:grpSpLocks/>
          </p:cNvGrpSpPr>
          <p:nvPr/>
        </p:nvGrpSpPr>
        <p:grpSpPr bwMode="auto">
          <a:xfrm>
            <a:off x="2551113" y="3049588"/>
            <a:ext cx="1985962" cy="641350"/>
            <a:chOff x="4205288" y="3387725"/>
            <a:chExt cx="1985962" cy="641350"/>
          </a:xfrm>
        </p:grpSpPr>
        <p:grpSp>
          <p:nvGrpSpPr>
            <p:cNvPr id="123912" name="Group 188"/>
            <p:cNvGrpSpPr>
              <a:grpSpLocks/>
            </p:cNvGrpSpPr>
            <p:nvPr/>
          </p:nvGrpSpPr>
          <p:grpSpPr bwMode="auto">
            <a:xfrm>
              <a:off x="4205288" y="3389313"/>
              <a:ext cx="919162" cy="307975"/>
              <a:chOff x="9283700" y="1898134"/>
              <a:chExt cx="919792" cy="308157"/>
            </a:xfrm>
          </p:grpSpPr>
          <p:sp>
            <p:nvSpPr>
              <p:cNvPr id="34" name="Rectangle 33"/>
              <p:cNvSpPr>
                <a:spLocks noChangeArrowheads="1"/>
              </p:cNvSpPr>
              <p:nvPr/>
            </p:nvSpPr>
            <p:spPr bwMode="auto">
              <a:xfrm>
                <a:off x="9283700" y="1985498"/>
                <a:ext cx="273237" cy="192201"/>
              </a:xfrm>
              <a:prstGeom prst="rect">
                <a:avLst/>
              </a:prstGeom>
              <a:solidFill>
                <a:srgbClr val="CCFFCC"/>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23923" name="TextBox 176"/>
              <p:cNvSpPr txBox="1">
                <a:spLocks noChangeArrowheads="1"/>
              </p:cNvSpPr>
              <p:nvPr/>
            </p:nvSpPr>
            <p:spPr bwMode="auto">
              <a:xfrm>
                <a:off x="9569958" y="1898134"/>
                <a:ext cx="633534" cy="30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400">
                    <a:latin typeface="Arial" pitchFamily="34" charset="0"/>
                  </a:rPr>
                  <a:t>File A</a:t>
                </a:r>
              </a:p>
            </p:txBody>
          </p:sp>
        </p:grpSp>
        <p:grpSp>
          <p:nvGrpSpPr>
            <p:cNvPr id="123913" name="Group 189"/>
            <p:cNvGrpSpPr>
              <a:grpSpLocks/>
            </p:cNvGrpSpPr>
            <p:nvPr/>
          </p:nvGrpSpPr>
          <p:grpSpPr bwMode="auto">
            <a:xfrm>
              <a:off x="5260975" y="3387725"/>
              <a:ext cx="930275" cy="307975"/>
              <a:chOff x="10769600" y="1898134"/>
              <a:chExt cx="929992" cy="308157"/>
            </a:xfrm>
          </p:grpSpPr>
          <p:sp>
            <p:nvSpPr>
              <p:cNvPr id="32" name="Rectangle 31"/>
              <p:cNvSpPr>
                <a:spLocks noChangeArrowheads="1"/>
              </p:cNvSpPr>
              <p:nvPr/>
            </p:nvSpPr>
            <p:spPr bwMode="auto">
              <a:xfrm>
                <a:off x="10769600" y="1985498"/>
                <a:ext cx="272967" cy="192202"/>
              </a:xfrm>
              <a:prstGeom prst="rect">
                <a:avLst/>
              </a:prstGeom>
              <a:solidFill>
                <a:srgbClr val="FFCC66"/>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23921" name="TextBox 177"/>
              <p:cNvSpPr txBox="1">
                <a:spLocks noChangeArrowheads="1"/>
              </p:cNvSpPr>
              <p:nvPr/>
            </p:nvSpPr>
            <p:spPr bwMode="auto">
              <a:xfrm>
                <a:off x="11055858" y="1898134"/>
                <a:ext cx="643734" cy="30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400">
                    <a:latin typeface="Arial" pitchFamily="34" charset="0"/>
                  </a:rPr>
                  <a:t>File B</a:t>
                </a:r>
              </a:p>
            </p:txBody>
          </p:sp>
        </p:grpSp>
        <p:grpSp>
          <p:nvGrpSpPr>
            <p:cNvPr id="123914" name="Group 189"/>
            <p:cNvGrpSpPr>
              <a:grpSpLocks/>
            </p:cNvGrpSpPr>
            <p:nvPr/>
          </p:nvGrpSpPr>
          <p:grpSpPr bwMode="auto">
            <a:xfrm>
              <a:off x="5251450" y="3721100"/>
              <a:ext cx="939800" cy="307975"/>
              <a:chOff x="10769600" y="1898134"/>
              <a:chExt cx="939901" cy="308157"/>
            </a:xfrm>
          </p:grpSpPr>
          <p:sp>
            <p:nvSpPr>
              <p:cNvPr id="30" name="Rectangle 29"/>
              <p:cNvSpPr>
                <a:spLocks noChangeArrowheads="1"/>
              </p:cNvSpPr>
              <p:nvPr/>
            </p:nvSpPr>
            <p:spPr bwMode="auto">
              <a:xfrm>
                <a:off x="10769600" y="1985498"/>
                <a:ext cx="273079" cy="192202"/>
              </a:xfrm>
              <a:prstGeom prst="rect">
                <a:avLst/>
              </a:prstGeom>
              <a:solidFill>
                <a:srgbClr val="E7E5BA"/>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23919" name="TextBox 177"/>
              <p:cNvSpPr txBox="1">
                <a:spLocks noChangeArrowheads="1"/>
              </p:cNvSpPr>
              <p:nvPr/>
            </p:nvSpPr>
            <p:spPr bwMode="auto">
              <a:xfrm>
                <a:off x="11055858" y="1898134"/>
                <a:ext cx="653643" cy="30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400">
                    <a:latin typeface="Arial" pitchFamily="34" charset="0"/>
                  </a:rPr>
                  <a:t>File D</a:t>
                </a:r>
              </a:p>
            </p:txBody>
          </p:sp>
        </p:grpSp>
        <p:grpSp>
          <p:nvGrpSpPr>
            <p:cNvPr id="123915" name="Group 189"/>
            <p:cNvGrpSpPr>
              <a:grpSpLocks/>
            </p:cNvGrpSpPr>
            <p:nvPr/>
          </p:nvGrpSpPr>
          <p:grpSpPr bwMode="auto">
            <a:xfrm>
              <a:off x="4205288" y="3721100"/>
              <a:ext cx="939800" cy="307975"/>
              <a:chOff x="10769600" y="1898134"/>
              <a:chExt cx="939901" cy="308157"/>
            </a:xfrm>
          </p:grpSpPr>
          <p:sp>
            <p:nvSpPr>
              <p:cNvPr id="28" name="Rectangle 27"/>
              <p:cNvSpPr>
                <a:spLocks noChangeArrowheads="1"/>
              </p:cNvSpPr>
              <p:nvPr/>
            </p:nvSpPr>
            <p:spPr bwMode="auto">
              <a:xfrm>
                <a:off x="10769600" y="1985498"/>
                <a:ext cx="273079" cy="192202"/>
              </a:xfrm>
              <a:prstGeom prst="rect">
                <a:avLst/>
              </a:prstGeom>
              <a:solidFill>
                <a:srgbClr val="66CCFF"/>
              </a:solidFill>
              <a:ln w="9525">
                <a:solidFill>
                  <a:schemeClr val="accent1"/>
                </a:solidFill>
                <a:miter lim="800000"/>
                <a:headEnd/>
                <a:tailEnd/>
              </a:ln>
              <a:effectLst>
                <a:outerShdw blurRad="38100" dist="25401" dir="2700000" algn="br" rotWithShape="0">
                  <a:srgbClr val="808080">
                    <a:alpha val="59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23917" name="TextBox 177"/>
              <p:cNvSpPr txBox="1">
                <a:spLocks noChangeArrowheads="1"/>
              </p:cNvSpPr>
              <p:nvPr/>
            </p:nvSpPr>
            <p:spPr bwMode="auto">
              <a:xfrm>
                <a:off x="11055858" y="1898134"/>
                <a:ext cx="653643" cy="30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400">
                    <a:latin typeface="Arial" pitchFamily="34" charset="0"/>
                  </a:rPr>
                  <a:t>File C</a:t>
                </a:r>
              </a:p>
            </p:txBody>
          </p:sp>
        </p:grpSp>
      </p:grpSp>
      <p:sp>
        <p:nvSpPr>
          <p:cNvPr id="123911" name="Title 1"/>
          <p:cNvSpPr>
            <a:spLocks noGrp="1"/>
          </p:cNvSpPr>
          <p:nvPr>
            <p:ph type="title"/>
          </p:nvPr>
        </p:nvSpPr>
        <p:spPr>
          <a:xfrm>
            <a:off x="2592388" y="623888"/>
            <a:ext cx="8912225" cy="1281112"/>
          </a:xfrm>
        </p:spPr>
        <p:txBody>
          <a:bodyPr/>
          <a:lstStyle/>
          <a:p>
            <a:r>
              <a:rPr lang="en-US" altLang="en-US" smtClean="0"/>
              <a:t>Co-located joins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2592388" y="623888"/>
            <a:ext cx="8912225" cy="1281112"/>
          </a:xfrm>
        </p:spPr>
        <p:txBody>
          <a:bodyPr/>
          <a:lstStyle/>
          <a:p>
            <a:pPr eaLnBrk="1" hangingPunct="1"/>
            <a:r>
              <a:rPr lang="en-US" altLang="en-US" smtClean="0"/>
              <a:t>Outline of Tutorial</a:t>
            </a:r>
          </a:p>
        </p:txBody>
      </p:sp>
      <p:sp>
        <p:nvSpPr>
          <p:cNvPr id="3" name="Content Placeholder 2"/>
          <p:cNvSpPr>
            <a:spLocks noGrp="1"/>
          </p:cNvSpPr>
          <p:nvPr>
            <p:ph idx="1"/>
          </p:nvPr>
        </p:nvSpPr>
        <p:spPr>
          <a:xfrm>
            <a:off x="498475" y="2159000"/>
            <a:ext cx="5348288" cy="3778250"/>
          </a:xfrm>
        </p:spPr>
        <p:txBody>
          <a:bodyPr rtlCol="0">
            <a:normAutofit/>
          </a:bodyPr>
          <a:lstStyle/>
          <a:p>
            <a:pPr eaLnBrk="1" fontAlgn="auto" hangingPunct="1">
              <a:spcAft>
                <a:spcPts val="0"/>
              </a:spcAft>
              <a:buFont typeface="Wingdings 3" charset="2"/>
              <a:buChar char=""/>
              <a:defRPr/>
            </a:pPr>
            <a:r>
              <a:rPr lang="en-US" sz="2800" dirty="0" smtClean="0">
                <a:solidFill>
                  <a:schemeClr val="bg1">
                    <a:lumMod val="85000"/>
                  </a:schemeClr>
                </a:solidFill>
                <a:ea typeface="+mn-ea"/>
                <a:cs typeface="+mn-cs"/>
              </a:rPr>
              <a:t>This session [13:30-15:00]</a:t>
            </a:r>
          </a:p>
          <a:p>
            <a:pPr lvl="1" eaLnBrk="1" fontAlgn="auto" hangingPunct="1">
              <a:spcAft>
                <a:spcPts val="0"/>
              </a:spcAft>
              <a:buFont typeface="Wingdings 3" charset="2"/>
              <a:buChar char=""/>
              <a:defRPr/>
            </a:pPr>
            <a:r>
              <a:rPr lang="en-US" sz="2400" dirty="0" smtClean="0">
                <a:solidFill>
                  <a:schemeClr val="bg1">
                    <a:lumMod val="85000"/>
                  </a:schemeClr>
                </a:solidFill>
                <a:ea typeface="+mn-ea"/>
              </a:rPr>
              <a:t>SQL-on-Hadoop Technologies</a:t>
            </a:r>
          </a:p>
          <a:p>
            <a:pPr lvl="2" eaLnBrk="1" fontAlgn="auto" hangingPunct="1">
              <a:spcAft>
                <a:spcPts val="0"/>
              </a:spcAft>
              <a:buFont typeface="Wingdings 3" charset="2"/>
              <a:buChar char=""/>
              <a:defRPr/>
            </a:pPr>
            <a:r>
              <a:rPr lang="en-US" sz="2000" dirty="0" smtClean="0">
                <a:solidFill>
                  <a:schemeClr val="bg1">
                    <a:lumMod val="85000"/>
                  </a:schemeClr>
                </a:solidFill>
                <a:ea typeface="+mn-ea"/>
              </a:rPr>
              <a:t>Storage</a:t>
            </a:r>
          </a:p>
          <a:p>
            <a:pPr lvl="2" eaLnBrk="1" fontAlgn="auto" hangingPunct="1">
              <a:spcAft>
                <a:spcPts val="0"/>
              </a:spcAft>
              <a:buFont typeface="Wingdings 3" charset="2"/>
              <a:buChar char=""/>
              <a:defRPr/>
            </a:pPr>
            <a:r>
              <a:rPr lang="en-US" sz="2000" dirty="0" smtClean="0">
                <a:solidFill>
                  <a:schemeClr val="bg1">
                    <a:lumMod val="85000"/>
                  </a:schemeClr>
                </a:solidFill>
                <a:ea typeface="+mn-ea"/>
              </a:rPr>
              <a:t>Run-time engine</a:t>
            </a:r>
          </a:p>
          <a:p>
            <a:pPr lvl="2" eaLnBrk="1" fontAlgn="auto" hangingPunct="1">
              <a:spcAft>
                <a:spcPts val="0"/>
              </a:spcAft>
              <a:buFont typeface="Wingdings 3" charset="2"/>
              <a:buChar char=""/>
              <a:defRPr/>
            </a:pPr>
            <a:r>
              <a:rPr lang="en-US" sz="2000" dirty="0" smtClean="0">
                <a:solidFill>
                  <a:schemeClr val="bg1">
                    <a:lumMod val="85000"/>
                  </a:schemeClr>
                </a:solidFill>
                <a:ea typeface="+mn-ea"/>
              </a:rPr>
              <a:t>Query optimization</a:t>
            </a:r>
          </a:p>
          <a:p>
            <a:pPr lvl="1" eaLnBrk="1" fontAlgn="auto" hangingPunct="1">
              <a:spcAft>
                <a:spcPts val="0"/>
              </a:spcAft>
              <a:buFont typeface="Wingdings 3" charset="2"/>
              <a:buChar char=""/>
              <a:defRPr/>
            </a:pPr>
            <a:r>
              <a:rPr lang="en-US" sz="2400" dirty="0" smtClean="0">
                <a:solidFill>
                  <a:schemeClr val="bg1">
                    <a:lumMod val="85000"/>
                  </a:schemeClr>
                </a:solidFill>
                <a:ea typeface="+mn-ea"/>
              </a:rPr>
              <a:t>Q&amp;A</a:t>
            </a:r>
          </a:p>
        </p:txBody>
      </p:sp>
      <p:sp>
        <p:nvSpPr>
          <p:cNvPr id="12493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B7A396EA-E768-42A7-9451-37A51B1AFA17}"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2493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20A8A26B-2A92-425F-ADDA-5FB59D7A1BCD}" type="slidenum">
              <a:rPr lang="en-US" altLang="en-US" sz="2000">
                <a:solidFill>
                  <a:srgbClr val="FEFFFF"/>
                </a:solidFill>
              </a:rPr>
              <a:pPr/>
              <a:t>73</a:t>
            </a:fld>
            <a:endParaRPr lang="en-US" altLang="en-US" sz="2000">
              <a:solidFill>
                <a:srgbClr val="FEFFFF"/>
              </a:solidFill>
            </a:endParaRPr>
          </a:p>
        </p:txBody>
      </p:sp>
      <p:sp>
        <p:nvSpPr>
          <p:cNvPr id="9" name="Content Placeholder 2"/>
          <p:cNvSpPr txBox="1">
            <a:spLocks/>
          </p:cNvSpPr>
          <p:nvPr/>
        </p:nvSpPr>
        <p:spPr bwMode="auto">
          <a:xfrm>
            <a:off x="6143625" y="2159000"/>
            <a:ext cx="5945188" cy="4665663"/>
          </a:xfrm>
          <a:prstGeom prst="rect">
            <a:avLst/>
          </a:prstGeom>
          <a:noFill/>
          <a:ln>
            <a:noFill/>
          </a:ln>
          <a:extLst/>
        </p:spPr>
        <p:txBody>
          <a:bodyPr/>
          <a:lstStyle>
            <a:lvl1pPr marL="342900" indent="-342900" algn="l" defTabSz="457200" rtl="0" eaLnBrk="0" fontAlgn="base" hangingPunct="0">
              <a:spcBef>
                <a:spcPts val="1000"/>
              </a:spcBef>
              <a:spcAft>
                <a:spcPct val="0"/>
              </a:spcAft>
              <a:buClr>
                <a:schemeClr val="accent1"/>
              </a:buClr>
              <a:buFont typeface="Wingdings 3" pitchFamily="18" charset="2"/>
              <a:buChar char=""/>
              <a:defRPr kern="1200">
                <a:solidFill>
                  <a:srgbClr val="404040"/>
                </a:solidFill>
                <a:latin typeface="+mn-lt"/>
                <a:ea typeface="MS PGothic" pitchFamily="34" charset="-128"/>
                <a:cs typeface="+mn-cs"/>
              </a:defRPr>
            </a:lvl1pPr>
            <a:lvl2pPr marL="742950" indent="-285750" algn="l" defTabSz="457200" rtl="0" eaLnBrk="0" fontAlgn="base" hangingPunct="0">
              <a:spcBef>
                <a:spcPts val="1000"/>
              </a:spcBef>
              <a:spcAft>
                <a:spcPct val="0"/>
              </a:spcAft>
              <a:buClr>
                <a:schemeClr val="accent1"/>
              </a:buClr>
              <a:buFont typeface="Wingdings 3" pitchFamily="18" charset="2"/>
              <a:buChar char=""/>
              <a:defRPr sz="1600" kern="1200">
                <a:solidFill>
                  <a:srgbClr val="404040"/>
                </a:solidFill>
                <a:latin typeface="+mn-lt"/>
                <a:ea typeface="MS PGothic" pitchFamily="34" charset="-128"/>
                <a:cs typeface="+mn-cs"/>
              </a:defRPr>
            </a:lvl2pPr>
            <a:lvl3pPr marL="1143000" indent="-228600" algn="l" defTabSz="457200" rtl="0" eaLnBrk="0" fontAlgn="base" hangingPunct="0">
              <a:spcBef>
                <a:spcPts val="1000"/>
              </a:spcBef>
              <a:spcAft>
                <a:spcPct val="0"/>
              </a:spcAft>
              <a:buClr>
                <a:schemeClr val="accent1"/>
              </a:buClr>
              <a:buFont typeface="Wingdings 3" pitchFamily="18" charset="2"/>
              <a:buChar char=""/>
              <a:defRPr sz="1400" kern="1200">
                <a:solidFill>
                  <a:srgbClr val="404040"/>
                </a:solidFill>
                <a:latin typeface="+mn-lt"/>
                <a:ea typeface="MS PGothic" pitchFamily="34" charset="-128"/>
                <a:cs typeface="+mn-cs"/>
              </a:defRPr>
            </a:lvl3pPr>
            <a:lvl4pPr marL="16002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S PGothic" pitchFamily="34" charset="-128"/>
                <a:cs typeface="+mn-cs"/>
              </a:defRPr>
            </a:lvl4pPr>
            <a:lvl5pPr marL="20574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S PGothic" pitchFamily="34" charset="-128"/>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eaLnBrk="1" fontAlgn="auto" hangingPunct="1">
              <a:spcAft>
                <a:spcPts val="0"/>
              </a:spcAft>
              <a:buFont typeface="Wingdings 3" charset="2"/>
              <a:buChar char=""/>
              <a:defRPr/>
            </a:pPr>
            <a:r>
              <a:rPr lang="en-US" sz="2800" dirty="0" smtClean="0">
                <a:solidFill>
                  <a:schemeClr val="tx1">
                    <a:lumMod val="75000"/>
                    <a:lumOff val="25000"/>
                  </a:schemeClr>
                </a:solidFill>
              </a:rPr>
              <a:t>Second Session [15:30-17:00]</a:t>
            </a:r>
            <a:endParaRPr lang="en-US" sz="2800" dirty="0">
              <a:solidFill>
                <a:schemeClr val="tx1">
                  <a:lumMod val="75000"/>
                  <a:lumOff val="25000"/>
                </a:schemeClr>
              </a:solidFill>
            </a:endParaRPr>
          </a:p>
          <a:p>
            <a:pPr lvl="1" eaLnBrk="1" fontAlgn="auto" hangingPunct="1">
              <a:spcAft>
                <a:spcPts val="0"/>
              </a:spcAft>
              <a:buFont typeface="Wingdings 3" charset="2"/>
              <a:buChar char=""/>
              <a:defRPr/>
            </a:pPr>
            <a:r>
              <a:rPr lang="en-US" sz="2400" dirty="0">
                <a:solidFill>
                  <a:schemeClr val="tx1">
                    <a:lumMod val="75000"/>
                    <a:lumOff val="25000"/>
                  </a:schemeClr>
                </a:solidFill>
              </a:rPr>
              <a:t>SQL-on-Hadoop examples</a:t>
            </a:r>
          </a:p>
          <a:p>
            <a:pPr lvl="2" eaLnBrk="1" fontAlgn="auto" hangingPunct="1">
              <a:spcAft>
                <a:spcPts val="0"/>
              </a:spcAft>
              <a:buFont typeface="Wingdings 3" charset="2"/>
              <a:buChar char=""/>
              <a:defRPr/>
            </a:pPr>
            <a:r>
              <a:rPr lang="en-US" sz="2000" dirty="0" err="1" smtClean="0">
                <a:solidFill>
                  <a:schemeClr val="tx1">
                    <a:lumMod val="75000"/>
                    <a:lumOff val="25000"/>
                  </a:schemeClr>
                </a:solidFill>
              </a:rPr>
              <a:t>HadoopDB</a:t>
            </a:r>
            <a:r>
              <a:rPr lang="en-US" sz="2000" dirty="0">
                <a:solidFill>
                  <a:schemeClr val="tx1">
                    <a:lumMod val="75000"/>
                    <a:lumOff val="25000"/>
                  </a:schemeClr>
                </a:solidFill>
              </a:rPr>
              <a:t>/Hadapt</a:t>
            </a:r>
          </a:p>
          <a:p>
            <a:pPr lvl="2" eaLnBrk="1" fontAlgn="auto" hangingPunct="1">
              <a:spcAft>
                <a:spcPts val="0"/>
              </a:spcAft>
              <a:buFont typeface="Wingdings 3" charset="2"/>
              <a:buChar char=""/>
              <a:defRPr/>
            </a:pPr>
            <a:r>
              <a:rPr lang="en-US" sz="2000" dirty="0">
                <a:solidFill>
                  <a:schemeClr val="tx1">
                    <a:lumMod val="75000"/>
                    <a:lumOff val="25000"/>
                  </a:schemeClr>
                </a:solidFill>
              </a:rPr>
              <a:t>Presto</a:t>
            </a:r>
          </a:p>
          <a:p>
            <a:pPr lvl="2" eaLnBrk="1" fontAlgn="auto" hangingPunct="1">
              <a:spcAft>
                <a:spcPts val="0"/>
              </a:spcAft>
              <a:buFont typeface="Wingdings 3" charset="2"/>
              <a:buChar char=""/>
              <a:defRPr/>
            </a:pPr>
            <a:r>
              <a:rPr lang="en-US" sz="2000" dirty="0" smtClean="0">
                <a:solidFill>
                  <a:schemeClr val="tx1">
                    <a:lumMod val="75000"/>
                    <a:lumOff val="25000"/>
                  </a:schemeClr>
                </a:solidFill>
              </a:rPr>
              <a:t>Impala</a:t>
            </a:r>
          </a:p>
          <a:p>
            <a:pPr lvl="2" eaLnBrk="1" fontAlgn="auto" hangingPunct="1">
              <a:spcAft>
                <a:spcPts val="0"/>
              </a:spcAft>
              <a:buFont typeface="Wingdings 3" charset="2"/>
              <a:buChar char=""/>
              <a:defRPr/>
            </a:pPr>
            <a:r>
              <a:rPr lang="en-US" sz="2000" dirty="0" err="1" smtClean="0">
                <a:solidFill>
                  <a:schemeClr val="tx1">
                    <a:lumMod val="75000"/>
                    <a:lumOff val="25000"/>
                  </a:schemeClr>
                </a:solidFill>
              </a:rPr>
              <a:t>BigSQL</a:t>
            </a:r>
            <a:endParaRPr lang="en-US" sz="2000" dirty="0" smtClean="0">
              <a:solidFill>
                <a:schemeClr val="tx1">
                  <a:lumMod val="75000"/>
                  <a:lumOff val="25000"/>
                </a:schemeClr>
              </a:solidFill>
            </a:endParaRPr>
          </a:p>
          <a:p>
            <a:pPr lvl="2" eaLnBrk="1" fontAlgn="auto" hangingPunct="1">
              <a:spcAft>
                <a:spcPts val="0"/>
              </a:spcAft>
              <a:buFont typeface="Wingdings 3" charset="2"/>
              <a:buChar char=""/>
              <a:defRPr/>
            </a:pPr>
            <a:r>
              <a:rPr lang="en-US" sz="2000" dirty="0" err="1" smtClean="0">
                <a:solidFill>
                  <a:schemeClr val="tx1">
                    <a:lumMod val="75000"/>
                    <a:lumOff val="25000"/>
                  </a:schemeClr>
                </a:solidFill>
              </a:rPr>
              <a:t>SparkSQL</a:t>
            </a:r>
            <a:endParaRPr lang="en-US" sz="2000" dirty="0">
              <a:solidFill>
                <a:schemeClr val="tx1">
                  <a:lumMod val="75000"/>
                  <a:lumOff val="25000"/>
                </a:schemeClr>
              </a:solidFill>
            </a:endParaRPr>
          </a:p>
          <a:p>
            <a:pPr lvl="2" eaLnBrk="1" fontAlgn="auto" hangingPunct="1">
              <a:spcAft>
                <a:spcPts val="0"/>
              </a:spcAft>
              <a:buFont typeface="Wingdings 3" charset="2"/>
              <a:buChar char=""/>
              <a:defRPr/>
            </a:pPr>
            <a:r>
              <a:rPr lang="en-US" sz="2000" dirty="0">
                <a:solidFill>
                  <a:schemeClr val="tx1">
                    <a:lumMod val="75000"/>
                    <a:lumOff val="25000"/>
                  </a:schemeClr>
                </a:solidFill>
              </a:rPr>
              <a:t>Phoenix/Spice Machine</a:t>
            </a:r>
          </a:p>
          <a:p>
            <a:pPr lvl="1" eaLnBrk="1" fontAlgn="auto" hangingPunct="1">
              <a:spcAft>
                <a:spcPts val="0"/>
              </a:spcAft>
              <a:buFont typeface="Wingdings 3" charset="2"/>
              <a:buChar char=""/>
              <a:defRPr/>
            </a:pPr>
            <a:r>
              <a:rPr lang="en-US" sz="2400" dirty="0">
                <a:solidFill>
                  <a:schemeClr val="tx1">
                    <a:lumMod val="75000"/>
                    <a:lumOff val="25000"/>
                  </a:schemeClr>
                </a:solidFill>
              </a:rPr>
              <a:t>Research </a:t>
            </a:r>
            <a:r>
              <a:rPr lang="en-US" sz="2400" dirty="0" smtClean="0">
                <a:solidFill>
                  <a:schemeClr val="tx1">
                    <a:lumMod val="75000"/>
                    <a:lumOff val="25000"/>
                  </a:schemeClr>
                </a:solidFill>
              </a:rPr>
              <a:t>directions</a:t>
            </a:r>
          </a:p>
          <a:p>
            <a:pPr lvl="1" eaLnBrk="1" fontAlgn="auto" hangingPunct="1">
              <a:spcAft>
                <a:spcPts val="0"/>
              </a:spcAft>
              <a:buFont typeface="Wingdings 3" charset="2"/>
              <a:buChar char=""/>
              <a:defRPr/>
            </a:pPr>
            <a:r>
              <a:rPr lang="en-US" sz="2400" dirty="0" smtClean="0">
                <a:solidFill>
                  <a:schemeClr val="tx1">
                    <a:lumMod val="75000"/>
                    <a:lumOff val="25000"/>
                  </a:schemeClr>
                </a:solidFill>
              </a:rPr>
              <a:t>Q&amp;A</a:t>
            </a:r>
            <a:endParaRPr lang="en-US" sz="2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title"/>
          </p:nvPr>
        </p:nvSpPr>
        <p:spPr>
          <a:xfrm>
            <a:off x="2592388" y="623888"/>
            <a:ext cx="8912225" cy="1281112"/>
          </a:xfrm>
        </p:spPr>
        <p:txBody>
          <a:bodyPr/>
          <a:lstStyle/>
          <a:p>
            <a:pPr eaLnBrk="1" hangingPunct="1"/>
            <a:r>
              <a:rPr lang="en-US" altLang="en-US" smtClean="0"/>
              <a:t>HadoopDB</a:t>
            </a:r>
          </a:p>
        </p:txBody>
      </p:sp>
      <p:sp>
        <p:nvSpPr>
          <p:cNvPr id="125954" name="Rectangle 3"/>
          <p:cNvSpPr>
            <a:spLocks noGrp="1" noChangeArrowheads="1"/>
          </p:cNvSpPr>
          <p:nvPr>
            <p:ph type="body" idx="1"/>
          </p:nvPr>
        </p:nvSpPr>
        <p:spPr>
          <a:xfrm>
            <a:off x="1608138" y="1655763"/>
            <a:ext cx="10404475" cy="5202237"/>
          </a:xfrm>
        </p:spPr>
        <p:txBody>
          <a:bodyPr/>
          <a:lstStyle/>
          <a:p>
            <a:pPr eaLnBrk="1" hangingPunct="1">
              <a:lnSpc>
                <a:spcPct val="90000"/>
              </a:lnSpc>
            </a:pPr>
            <a:r>
              <a:rPr lang="en-US" altLang="en-US" sz="2000" smtClean="0"/>
              <a:t>First of avalanche of SQL-on-Hadoop solutions to claim 100x faster than Hive (on certain types of queries)</a:t>
            </a:r>
          </a:p>
          <a:p>
            <a:pPr eaLnBrk="1" hangingPunct="1">
              <a:lnSpc>
                <a:spcPct val="90000"/>
              </a:lnSpc>
            </a:pPr>
            <a:r>
              <a:rPr lang="en-US" altLang="en-US" sz="2000" smtClean="0"/>
              <a:t>Used Hadoop MapReduce to coordinate execution of multiple independent (typically single node, open source) database systems</a:t>
            </a:r>
          </a:p>
          <a:p>
            <a:pPr lvl="1" eaLnBrk="1" hangingPunct="1">
              <a:lnSpc>
                <a:spcPct val="90000"/>
              </a:lnSpc>
            </a:pPr>
            <a:r>
              <a:rPr lang="en-US" altLang="en-US" sz="1800" smtClean="0"/>
              <a:t>Maintained MapReduce’s fault tolerance</a:t>
            </a:r>
          </a:p>
          <a:p>
            <a:pPr lvl="1" eaLnBrk="1" hangingPunct="1">
              <a:lnSpc>
                <a:spcPct val="90000"/>
              </a:lnSpc>
            </a:pPr>
            <a:r>
              <a:rPr lang="en-US" altLang="en-US" sz="1800" smtClean="0"/>
              <a:t>Sped up single-node processing via leveraging database performance optimizations:</a:t>
            </a:r>
          </a:p>
          <a:p>
            <a:pPr lvl="2" eaLnBrk="1" hangingPunct="1">
              <a:lnSpc>
                <a:spcPct val="90000"/>
              </a:lnSpc>
            </a:pPr>
            <a:r>
              <a:rPr lang="en-US" altLang="en-US" sz="1800" smtClean="0"/>
              <a:t>Compression</a:t>
            </a:r>
          </a:p>
          <a:p>
            <a:pPr lvl="2" eaLnBrk="1" hangingPunct="1">
              <a:lnSpc>
                <a:spcPct val="90000"/>
              </a:lnSpc>
            </a:pPr>
            <a:r>
              <a:rPr lang="en-US" altLang="en-US" sz="1800" smtClean="0"/>
              <a:t>Vectorization</a:t>
            </a:r>
          </a:p>
          <a:p>
            <a:pPr lvl="2" eaLnBrk="1" hangingPunct="1">
              <a:lnSpc>
                <a:spcPct val="90000"/>
              </a:lnSpc>
            </a:pPr>
            <a:r>
              <a:rPr lang="en-US" altLang="en-US" sz="1800" smtClean="0"/>
              <a:t>Partitioning</a:t>
            </a:r>
          </a:p>
          <a:p>
            <a:pPr lvl="2" eaLnBrk="1" hangingPunct="1">
              <a:lnSpc>
                <a:spcPct val="90000"/>
              </a:lnSpc>
            </a:pPr>
            <a:r>
              <a:rPr lang="en-US" altLang="en-US" sz="1800" smtClean="0"/>
              <a:t>Column-orientation</a:t>
            </a:r>
          </a:p>
          <a:p>
            <a:pPr lvl="2" eaLnBrk="1" hangingPunct="1">
              <a:lnSpc>
                <a:spcPct val="90000"/>
              </a:lnSpc>
            </a:pPr>
            <a:r>
              <a:rPr lang="en-US" altLang="en-US" sz="1800" smtClean="0"/>
              <a:t>Query optimization</a:t>
            </a:r>
          </a:p>
          <a:p>
            <a:pPr lvl="2" eaLnBrk="1" hangingPunct="1">
              <a:lnSpc>
                <a:spcPct val="90000"/>
              </a:lnSpc>
            </a:pPr>
            <a:r>
              <a:rPr lang="en-US" altLang="en-US" sz="1800" smtClean="0"/>
              <a:t>Broadcast joins</a:t>
            </a:r>
          </a:p>
          <a:p>
            <a:pPr lvl="1" eaLnBrk="1" hangingPunct="1">
              <a:lnSpc>
                <a:spcPct val="90000"/>
              </a:lnSpc>
            </a:pPr>
            <a:r>
              <a:rPr lang="en-US" altLang="en-US" sz="1800" smtClean="0"/>
              <a:t>Flexible query interface (both SQL and MapReduce)</a:t>
            </a:r>
          </a:p>
        </p:txBody>
      </p:sp>
      <p:sp>
        <p:nvSpPr>
          <p:cNvPr id="12595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E7A4BD1-A86C-40E8-82CD-0D259EB81AD9}" type="slidenum">
              <a:rPr lang="en-US" altLang="en-US" sz="2000">
                <a:solidFill>
                  <a:srgbClr val="FEFFFF"/>
                </a:solidFill>
              </a:rPr>
              <a:pPr/>
              <a:t>74</a:t>
            </a:fld>
            <a:endParaRPr lang="en-US" altLang="en-US" sz="2000">
              <a:solidFill>
                <a:srgbClr val="FEFFFF"/>
              </a:solidFil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a:xfrm>
            <a:off x="2592388" y="623888"/>
            <a:ext cx="8912225" cy="1281112"/>
          </a:xfrm>
        </p:spPr>
        <p:txBody>
          <a:bodyPr/>
          <a:lstStyle/>
          <a:p>
            <a:pPr eaLnBrk="1" hangingPunct="1"/>
            <a:r>
              <a:rPr lang="en-US" altLang="en-US" smtClean="0"/>
              <a:t>HadoopDB Architecture</a:t>
            </a:r>
          </a:p>
        </p:txBody>
      </p:sp>
      <p:pic>
        <p:nvPicPr>
          <p:cNvPr id="126978" name="Picture 4" descr="HadoopDB_arch"/>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06775" y="1804988"/>
            <a:ext cx="7416800" cy="4843462"/>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697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A6E760BF-25A1-403D-B598-E9D6F5BC5737}" type="slidenum">
              <a:rPr lang="en-US" altLang="en-US" sz="2000">
                <a:solidFill>
                  <a:srgbClr val="FEFFFF"/>
                </a:solidFill>
              </a:rPr>
              <a:pPr/>
              <a:t>75</a:t>
            </a:fld>
            <a:endParaRPr lang="en-US" altLang="en-US" sz="2000">
              <a:solidFill>
                <a:srgbClr val="FEFFFF"/>
              </a:solidFill>
            </a:endParaRPr>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5"/>
          <p:cNvSpPr>
            <a:spLocks noGrp="1" noChangeArrowheads="1"/>
          </p:cNvSpPr>
          <p:nvPr>
            <p:ph type="title"/>
          </p:nvPr>
        </p:nvSpPr>
        <p:spPr>
          <a:xfrm>
            <a:off x="2592388" y="623888"/>
            <a:ext cx="8912225" cy="1281112"/>
          </a:xfrm>
        </p:spPr>
        <p:txBody>
          <a:bodyPr/>
          <a:lstStyle/>
          <a:p>
            <a:pPr eaLnBrk="1" hangingPunct="1"/>
            <a:r>
              <a:rPr lang="en-US" altLang="en-US" smtClean="0"/>
              <a:t>HadoopDB SMS Planner</a:t>
            </a:r>
          </a:p>
        </p:txBody>
      </p:sp>
      <p:pic>
        <p:nvPicPr>
          <p:cNvPr id="128002" name="Picture 15" descr="test"/>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22400" y="1828800"/>
            <a:ext cx="9329738" cy="453072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800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AE0F3A0-751E-4578-BE4D-5BD2BD482E55}" type="slidenum">
              <a:rPr lang="en-US" altLang="en-US" sz="2000">
                <a:solidFill>
                  <a:srgbClr val="FEFFFF"/>
                </a:solidFill>
              </a:rPr>
              <a:pPr/>
              <a:t>76</a:t>
            </a:fld>
            <a:endParaRPr lang="en-US" altLang="en-US" sz="2000">
              <a:solidFill>
                <a:srgbClr val="FEFFFF"/>
              </a:solidFill>
            </a:endParaRP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a:xfrm>
            <a:off x="2592388" y="623888"/>
            <a:ext cx="8912225" cy="1281112"/>
          </a:xfrm>
        </p:spPr>
        <p:txBody>
          <a:bodyPr/>
          <a:lstStyle/>
          <a:p>
            <a:pPr eaLnBrk="1" hangingPunct="1"/>
            <a:r>
              <a:rPr lang="en-US" altLang="en-US" smtClean="0"/>
              <a:t>HadoopDB History</a:t>
            </a:r>
          </a:p>
        </p:txBody>
      </p:sp>
      <p:sp>
        <p:nvSpPr>
          <p:cNvPr id="129026" name="Content Placeholder 2"/>
          <p:cNvSpPr>
            <a:spLocks noGrp="1"/>
          </p:cNvSpPr>
          <p:nvPr>
            <p:ph idx="1"/>
          </p:nvPr>
        </p:nvSpPr>
        <p:spPr>
          <a:xfrm>
            <a:off x="2589213" y="2133600"/>
            <a:ext cx="8915400" cy="3778250"/>
          </a:xfrm>
        </p:spPr>
        <p:txBody>
          <a:bodyPr/>
          <a:lstStyle/>
          <a:p>
            <a:pPr eaLnBrk="1" hangingPunct="1"/>
            <a:r>
              <a:rPr lang="en-US" altLang="en-US" sz="2400" smtClean="0"/>
              <a:t>Paper published in 2009</a:t>
            </a:r>
          </a:p>
          <a:p>
            <a:pPr eaLnBrk="1" hangingPunct="1"/>
            <a:r>
              <a:rPr lang="en-US" altLang="en-US" sz="2400" smtClean="0"/>
              <a:t>Company founded in 2010 (Hadapt) to commercialize HadoopDB</a:t>
            </a:r>
          </a:p>
          <a:p>
            <a:pPr eaLnBrk="1" hangingPunct="1"/>
            <a:r>
              <a:rPr lang="en-US" altLang="en-US" sz="2400" smtClean="0"/>
              <a:t>Added support for search in 2011 (for major insurance customer)</a:t>
            </a:r>
          </a:p>
          <a:p>
            <a:pPr eaLnBrk="1" hangingPunct="1"/>
            <a:r>
              <a:rPr lang="en-US" altLang="en-US" sz="2400" smtClean="0"/>
              <a:t>Added JSON support in 2012</a:t>
            </a:r>
          </a:p>
          <a:p>
            <a:pPr eaLnBrk="1" hangingPunct="1"/>
            <a:r>
              <a:rPr lang="en-US" altLang="en-US" sz="2400" smtClean="0"/>
              <a:t>Added interactive query engine in 2013</a:t>
            </a:r>
          </a:p>
          <a:p>
            <a:pPr eaLnBrk="1" hangingPunct="1"/>
            <a:r>
              <a:rPr lang="en-US" altLang="en-US" sz="2400" smtClean="0"/>
              <a:t>Acquired by Teradata in 2014</a:t>
            </a:r>
          </a:p>
        </p:txBody>
      </p:sp>
      <p:sp>
        <p:nvSpPr>
          <p:cNvPr id="12902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145F498-D663-428C-8068-E91B69069D73}"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smtClean="0"/>
              <a:t>SQL-on-Hadoop Tutorial</a:t>
            </a:r>
            <a:endParaRPr lang="en-US"/>
          </a:p>
        </p:txBody>
      </p:sp>
      <p:sp>
        <p:nvSpPr>
          <p:cNvPr id="12902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4681311-6A42-4839-A21D-2D3365AC136D}" type="slidenum">
              <a:rPr lang="en-US" altLang="en-US" sz="2000">
                <a:solidFill>
                  <a:srgbClr val="FEFFFF"/>
                </a:solidFill>
              </a:rPr>
              <a:pPr/>
              <a:t>77</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61"/>
          <p:cNvSpPr>
            <a:spLocks noGrp="1"/>
          </p:cNvSpPr>
          <p:nvPr>
            <p:ph type="title"/>
          </p:nvPr>
        </p:nvSpPr>
        <p:spPr>
          <a:xfrm>
            <a:off x="609600" y="-246063"/>
            <a:ext cx="10972800" cy="938213"/>
          </a:xfrm>
        </p:spPr>
        <p:txBody>
          <a:bodyPr/>
          <a:lstStyle/>
          <a:p>
            <a:pPr eaLnBrk="1" hangingPunct="1"/>
            <a:r>
              <a:rPr lang="en-US" altLang="en-US" sz="3200" smtClean="0"/>
              <a:t>Teradata Unified Data Architecture: QueryGrid</a:t>
            </a:r>
          </a:p>
        </p:txBody>
      </p:sp>
      <p:sp>
        <p:nvSpPr>
          <p:cNvPr id="170" name="Rounded Rectangle 169"/>
          <p:cNvSpPr/>
          <p:nvPr/>
        </p:nvSpPr>
        <p:spPr bwMode="gray">
          <a:xfrm>
            <a:off x="268288" y="1146175"/>
            <a:ext cx="11830050" cy="5407025"/>
          </a:xfrm>
          <a:prstGeom prst="roundRect">
            <a:avLst>
              <a:gd name="adj" fmla="val 1878"/>
            </a:avLst>
          </a:prstGeom>
          <a:solidFill>
            <a:schemeClr val="tx2">
              <a:lumMod val="50000"/>
            </a:schemeClr>
          </a:solidFill>
          <a:ln w="9525" cap="flat" cmpd="sng" algn="ctr">
            <a:noFill/>
            <a:prstDash val="solid"/>
            <a:round/>
            <a:headEnd type="none" w="med" len="med"/>
            <a:tailEnd type="none" w="med" len="med"/>
          </a:ln>
          <a:effectLst/>
        </p:spPr>
        <p:txBody>
          <a:bodyPr lIns="121917" tIns="60958" rIns="121917" bIns="60958"/>
          <a:lstStyle/>
          <a:p>
            <a:pPr>
              <a:defRPr/>
            </a:pPr>
            <a:endParaRPr lang="en-US" sz="2900" dirty="0">
              <a:solidFill>
                <a:srgbClr val="3C3C3B"/>
              </a:solidFill>
            </a:endParaRPr>
          </a:p>
        </p:txBody>
      </p:sp>
      <p:grpSp>
        <p:nvGrpSpPr>
          <p:cNvPr id="130051" name="Group 1"/>
          <p:cNvGrpSpPr>
            <a:grpSpLocks/>
          </p:cNvGrpSpPr>
          <p:nvPr/>
        </p:nvGrpSpPr>
        <p:grpSpPr bwMode="auto">
          <a:xfrm>
            <a:off x="604838" y="1295400"/>
            <a:ext cx="11126787" cy="1025525"/>
            <a:chOff x="451519" y="1019110"/>
            <a:chExt cx="8345835" cy="768869"/>
          </a:xfrm>
        </p:grpSpPr>
        <p:sp>
          <p:nvSpPr>
            <p:cNvPr id="58" name="Rectangle 57"/>
            <p:cNvSpPr/>
            <p:nvPr/>
          </p:nvSpPr>
          <p:spPr bwMode="gray">
            <a:xfrm rot="16200000">
              <a:off x="4267972" y="-2797343"/>
              <a:ext cx="712930" cy="8345835"/>
            </a:xfrm>
            <a:prstGeom prst="rect">
              <a:avLst/>
            </a:prstGeom>
            <a:solidFill>
              <a:schemeClr val="bg2"/>
            </a:solidFill>
            <a:ln w="6350" cap="flat" cmpd="sng" algn="ctr">
              <a:solidFill>
                <a:schemeClr val="bg1"/>
              </a:solidFill>
              <a:prstDash val="solid"/>
            </a:ln>
            <a:effectLst/>
          </p:spPr>
          <p:txBody>
            <a:bodyPr anchor="ctr"/>
            <a:lstStyle/>
            <a:p>
              <a:pPr algn="ctr">
                <a:defRPr/>
              </a:pPr>
              <a:endParaRPr lang="en-US" sz="1600" b="1" kern="0" dirty="0">
                <a:latin typeface="Arial" pitchFamily="34" charset="0"/>
                <a:cs typeface="Arial" pitchFamily="34" charset="0"/>
              </a:endParaRPr>
            </a:p>
          </p:txBody>
        </p:sp>
        <p:grpSp>
          <p:nvGrpSpPr>
            <p:cNvPr id="130130" name="Group 11"/>
            <p:cNvGrpSpPr>
              <a:grpSpLocks/>
            </p:cNvGrpSpPr>
            <p:nvPr/>
          </p:nvGrpSpPr>
          <p:grpSpPr bwMode="auto">
            <a:xfrm>
              <a:off x="590842" y="1038969"/>
              <a:ext cx="930784" cy="749010"/>
              <a:chOff x="590842" y="1038969"/>
              <a:chExt cx="930784" cy="749010"/>
            </a:xfrm>
          </p:grpSpPr>
          <p:sp>
            <p:nvSpPr>
              <p:cNvPr id="83" name="TextBox 82"/>
              <p:cNvSpPr txBox="1"/>
              <p:nvPr/>
            </p:nvSpPr>
            <p:spPr bwMode="gray">
              <a:xfrm>
                <a:off x="590834" y="1349986"/>
                <a:ext cx="931152" cy="437993"/>
              </a:xfrm>
              <a:prstGeom prst="rect">
                <a:avLst/>
              </a:prstGeom>
              <a:noFill/>
            </p:spPr>
            <p:txBody>
              <a:bodyPr wrap="none">
                <a:spAutoFit/>
              </a:bodyPr>
              <a:lstStyle/>
              <a:p>
                <a:pPr algn="ctr">
                  <a:defRPr/>
                </a:pPr>
                <a:r>
                  <a:rPr lang="en-US" sz="1600" b="1" kern="0" dirty="0">
                    <a:cs typeface="Arial" pitchFamily="34" charset="0"/>
                  </a:rPr>
                  <a:t>Marketing</a:t>
                </a:r>
                <a:br>
                  <a:rPr lang="en-US" sz="1600" b="1" kern="0" dirty="0">
                    <a:cs typeface="Arial" pitchFamily="34" charset="0"/>
                  </a:rPr>
                </a:br>
                <a:r>
                  <a:rPr lang="en-US" sz="1600" b="1" kern="0" dirty="0">
                    <a:cs typeface="Arial" pitchFamily="34" charset="0"/>
                  </a:rPr>
                  <a:t>Executives</a:t>
                </a:r>
              </a:p>
            </p:txBody>
          </p:sp>
          <p:grpSp>
            <p:nvGrpSpPr>
              <p:cNvPr id="82" name="Group 81"/>
              <p:cNvGrpSpPr/>
              <p:nvPr/>
            </p:nvGrpSpPr>
            <p:grpSpPr bwMode="gray">
              <a:xfrm>
                <a:off x="890871" y="1038969"/>
                <a:ext cx="330724" cy="359854"/>
                <a:chOff x="9513899" y="857377"/>
                <a:chExt cx="925513" cy="1084136"/>
              </a:xfrm>
              <a:solidFill>
                <a:schemeClr val="accent2"/>
              </a:solidFill>
            </p:grpSpPr>
            <p:sp>
              <p:nvSpPr>
                <p:cNvPr id="84" name="Freeform 6"/>
                <p:cNvSpPr>
                  <a:spLocks/>
                </p:cNvSpPr>
                <p:nvPr/>
              </p:nvSpPr>
              <p:spPr bwMode="gray">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a:lstStyle/>
                <a:p>
                  <a:pPr>
                    <a:defRPr/>
                  </a:pPr>
                  <a:endParaRPr lang="en-US" sz="1600" kern="0" dirty="0"/>
                </a:p>
              </p:txBody>
            </p:sp>
            <p:sp>
              <p:nvSpPr>
                <p:cNvPr id="85" name="Oval 7"/>
                <p:cNvSpPr>
                  <a:spLocks noChangeArrowheads="1"/>
                </p:cNvSpPr>
                <p:nvPr/>
              </p:nvSpPr>
              <p:spPr bwMode="gray">
                <a:xfrm>
                  <a:off x="9755186" y="857377"/>
                  <a:ext cx="430210" cy="430213"/>
                </a:xfrm>
                <a:prstGeom prst="ellipse">
                  <a:avLst/>
                </a:prstGeom>
                <a:grpFill/>
                <a:ln>
                  <a:noFill/>
                </a:ln>
              </p:spPr>
              <p:txBody>
                <a:bodyPr/>
                <a:lstStyle/>
                <a:p>
                  <a:pPr>
                    <a:defRPr/>
                  </a:pPr>
                  <a:endParaRPr lang="en-US" sz="1600" kern="0" dirty="0"/>
                </a:p>
              </p:txBody>
            </p:sp>
          </p:grpSp>
        </p:grpSp>
        <p:grpSp>
          <p:nvGrpSpPr>
            <p:cNvPr id="130131" name="Group 9"/>
            <p:cNvGrpSpPr>
              <a:grpSpLocks/>
            </p:cNvGrpSpPr>
            <p:nvPr/>
          </p:nvGrpSpPr>
          <p:grpSpPr bwMode="auto">
            <a:xfrm>
              <a:off x="1804629" y="1038969"/>
              <a:ext cx="1034177" cy="749010"/>
              <a:chOff x="1813820" y="1038969"/>
              <a:chExt cx="1034177" cy="749010"/>
            </a:xfrm>
          </p:grpSpPr>
          <p:sp>
            <p:nvSpPr>
              <p:cNvPr id="87" name="TextBox 86"/>
              <p:cNvSpPr txBox="1"/>
              <p:nvPr/>
            </p:nvSpPr>
            <p:spPr bwMode="gray">
              <a:xfrm>
                <a:off x="1813380" y="1349986"/>
                <a:ext cx="1034745" cy="437993"/>
              </a:xfrm>
              <a:prstGeom prst="rect">
                <a:avLst/>
              </a:prstGeom>
              <a:noFill/>
            </p:spPr>
            <p:txBody>
              <a:bodyPr wrap="none">
                <a:spAutoFit/>
              </a:bodyPr>
              <a:lstStyle/>
              <a:p>
                <a:pPr algn="ctr">
                  <a:defRPr/>
                </a:pPr>
                <a:r>
                  <a:rPr lang="en-US" sz="1600" b="1" kern="0" dirty="0">
                    <a:cs typeface="Arial" pitchFamily="34" charset="0"/>
                  </a:rPr>
                  <a:t>Operational</a:t>
                </a:r>
                <a:br>
                  <a:rPr lang="en-US" sz="1600" b="1" kern="0" dirty="0">
                    <a:cs typeface="Arial" pitchFamily="34" charset="0"/>
                  </a:rPr>
                </a:br>
                <a:r>
                  <a:rPr lang="en-US" sz="1600" b="1" kern="0" dirty="0">
                    <a:cs typeface="Arial" pitchFamily="34" charset="0"/>
                  </a:rPr>
                  <a:t>Systems</a:t>
                </a:r>
              </a:p>
            </p:txBody>
          </p:sp>
          <p:grpSp>
            <p:nvGrpSpPr>
              <p:cNvPr id="118" name="Group 117"/>
              <p:cNvGrpSpPr/>
              <p:nvPr/>
            </p:nvGrpSpPr>
            <p:grpSpPr bwMode="gray">
              <a:xfrm>
                <a:off x="2165547" y="1038969"/>
                <a:ext cx="330725" cy="359854"/>
                <a:chOff x="9513899" y="857377"/>
                <a:chExt cx="925513" cy="1084136"/>
              </a:xfrm>
              <a:solidFill>
                <a:schemeClr val="accent2"/>
              </a:solidFill>
            </p:grpSpPr>
            <p:sp>
              <p:nvSpPr>
                <p:cNvPr id="119" name="Freeform 6"/>
                <p:cNvSpPr>
                  <a:spLocks/>
                </p:cNvSpPr>
                <p:nvPr/>
              </p:nvSpPr>
              <p:spPr bwMode="gray">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a:lstStyle/>
                <a:p>
                  <a:pPr>
                    <a:defRPr/>
                  </a:pPr>
                  <a:endParaRPr lang="en-US" sz="1600" kern="0" dirty="0"/>
                </a:p>
              </p:txBody>
            </p:sp>
            <p:sp>
              <p:nvSpPr>
                <p:cNvPr id="120" name="Oval 7"/>
                <p:cNvSpPr>
                  <a:spLocks noChangeArrowheads="1"/>
                </p:cNvSpPr>
                <p:nvPr/>
              </p:nvSpPr>
              <p:spPr bwMode="gray">
                <a:xfrm>
                  <a:off x="9755186" y="857377"/>
                  <a:ext cx="430210" cy="430213"/>
                </a:xfrm>
                <a:prstGeom prst="ellipse">
                  <a:avLst/>
                </a:prstGeom>
                <a:grpFill/>
                <a:ln>
                  <a:noFill/>
                </a:ln>
              </p:spPr>
              <p:txBody>
                <a:bodyPr/>
                <a:lstStyle/>
                <a:p>
                  <a:pPr>
                    <a:defRPr/>
                  </a:pPr>
                  <a:endParaRPr lang="en-US" sz="1600" kern="0" dirty="0"/>
                </a:p>
              </p:txBody>
            </p:sp>
          </p:grpSp>
        </p:grpSp>
        <p:grpSp>
          <p:nvGrpSpPr>
            <p:cNvPr id="130132" name="Group 4"/>
            <p:cNvGrpSpPr>
              <a:grpSpLocks/>
            </p:cNvGrpSpPr>
            <p:nvPr/>
          </p:nvGrpSpPr>
          <p:grpSpPr bwMode="auto">
            <a:xfrm>
              <a:off x="3122813" y="1038969"/>
              <a:ext cx="922368" cy="749010"/>
              <a:chOff x="3140886" y="1038969"/>
              <a:chExt cx="922368" cy="749010"/>
            </a:xfrm>
          </p:grpSpPr>
          <p:sp>
            <p:nvSpPr>
              <p:cNvPr id="97" name="TextBox 96"/>
              <p:cNvSpPr txBox="1"/>
              <p:nvPr/>
            </p:nvSpPr>
            <p:spPr bwMode="gray">
              <a:xfrm>
                <a:off x="3140402" y="1349986"/>
                <a:ext cx="922817" cy="437993"/>
              </a:xfrm>
              <a:prstGeom prst="rect">
                <a:avLst/>
              </a:prstGeom>
              <a:noFill/>
            </p:spPr>
            <p:txBody>
              <a:bodyPr wrap="none">
                <a:spAutoFit/>
              </a:bodyPr>
              <a:lstStyle/>
              <a:p>
                <a:pPr algn="ctr">
                  <a:defRPr/>
                </a:pPr>
                <a:r>
                  <a:rPr lang="en-US" sz="1600" b="1" kern="0" dirty="0">
                    <a:cs typeface="Arial" pitchFamily="34" charset="0"/>
                  </a:rPr>
                  <a:t>Customers</a:t>
                </a:r>
                <a:br>
                  <a:rPr lang="en-US" sz="1600" b="1" kern="0" dirty="0">
                    <a:cs typeface="Arial" pitchFamily="34" charset="0"/>
                  </a:rPr>
                </a:br>
                <a:r>
                  <a:rPr lang="en-US" sz="1600" b="1" kern="0" dirty="0">
                    <a:cs typeface="Arial" pitchFamily="34" charset="0"/>
                  </a:rPr>
                  <a:t>&amp; Partners</a:t>
                </a:r>
              </a:p>
            </p:txBody>
          </p:sp>
          <p:grpSp>
            <p:nvGrpSpPr>
              <p:cNvPr id="121" name="Group 120"/>
              <p:cNvGrpSpPr/>
              <p:nvPr/>
            </p:nvGrpSpPr>
            <p:grpSpPr bwMode="gray">
              <a:xfrm>
                <a:off x="3436707" y="1038969"/>
                <a:ext cx="330725" cy="359854"/>
                <a:chOff x="9513899" y="857377"/>
                <a:chExt cx="925513" cy="1084136"/>
              </a:xfrm>
              <a:solidFill>
                <a:schemeClr val="accent2"/>
              </a:solidFill>
            </p:grpSpPr>
            <p:sp>
              <p:nvSpPr>
                <p:cNvPr id="122" name="Freeform 6"/>
                <p:cNvSpPr>
                  <a:spLocks/>
                </p:cNvSpPr>
                <p:nvPr/>
              </p:nvSpPr>
              <p:spPr bwMode="gray">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a:lstStyle/>
                <a:p>
                  <a:pPr>
                    <a:defRPr/>
                  </a:pPr>
                  <a:endParaRPr lang="en-US" sz="1600" kern="0" dirty="0"/>
                </a:p>
              </p:txBody>
            </p:sp>
            <p:sp>
              <p:nvSpPr>
                <p:cNvPr id="123" name="Oval 7"/>
                <p:cNvSpPr>
                  <a:spLocks noChangeArrowheads="1"/>
                </p:cNvSpPr>
                <p:nvPr/>
              </p:nvSpPr>
              <p:spPr bwMode="gray">
                <a:xfrm>
                  <a:off x="9755186" y="857377"/>
                  <a:ext cx="430210" cy="430213"/>
                </a:xfrm>
                <a:prstGeom prst="ellipse">
                  <a:avLst/>
                </a:prstGeom>
                <a:grpFill/>
                <a:ln>
                  <a:noFill/>
                </a:ln>
              </p:spPr>
              <p:txBody>
                <a:bodyPr/>
                <a:lstStyle/>
                <a:p>
                  <a:pPr>
                    <a:defRPr/>
                  </a:pPr>
                  <a:endParaRPr lang="en-US" sz="1600" kern="0" dirty="0"/>
                </a:p>
              </p:txBody>
            </p:sp>
          </p:grpSp>
        </p:grpSp>
        <p:grpSp>
          <p:nvGrpSpPr>
            <p:cNvPr id="130133" name="Group 5"/>
            <p:cNvGrpSpPr>
              <a:grpSpLocks/>
            </p:cNvGrpSpPr>
            <p:nvPr/>
          </p:nvGrpSpPr>
          <p:grpSpPr bwMode="auto">
            <a:xfrm>
              <a:off x="4331390" y="1038969"/>
              <a:ext cx="763670" cy="749010"/>
              <a:chOff x="4345451" y="1038969"/>
              <a:chExt cx="763670" cy="749010"/>
            </a:xfrm>
          </p:grpSpPr>
          <p:sp>
            <p:nvSpPr>
              <p:cNvPr id="92" name="TextBox 91"/>
              <p:cNvSpPr txBox="1"/>
              <p:nvPr/>
            </p:nvSpPr>
            <p:spPr bwMode="gray">
              <a:xfrm>
                <a:off x="4344982" y="1349986"/>
                <a:ext cx="764449" cy="437993"/>
              </a:xfrm>
              <a:prstGeom prst="rect">
                <a:avLst/>
              </a:prstGeom>
              <a:noFill/>
            </p:spPr>
            <p:txBody>
              <a:bodyPr wrap="none">
                <a:spAutoFit/>
              </a:bodyPr>
              <a:lstStyle/>
              <a:p>
                <a:pPr algn="ctr">
                  <a:defRPr/>
                </a:pPr>
                <a:r>
                  <a:rPr lang="en-US" sz="1600" b="1" kern="0" dirty="0">
                    <a:cs typeface="Arial" pitchFamily="34" charset="0"/>
                  </a:rPr>
                  <a:t>Frontline</a:t>
                </a:r>
                <a:br>
                  <a:rPr lang="en-US" sz="1600" b="1" kern="0" dirty="0">
                    <a:cs typeface="Arial" pitchFamily="34" charset="0"/>
                  </a:rPr>
                </a:br>
                <a:r>
                  <a:rPr lang="en-US" sz="1600" b="1" kern="0" dirty="0">
                    <a:cs typeface="Arial" pitchFamily="34" charset="0"/>
                  </a:rPr>
                  <a:t>Workers</a:t>
                </a:r>
              </a:p>
            </p:txBody>
          </p:sp>
          <p:grpSp>
            <p:nvGrpSpPr>
              <p:cNvPr id="124" name="Group 123"/>
              <p:cNvGrpSpPr/>
              <p:nvPr/>
            </p:nvGrpSpPr>
            <p:grpSpPr bwMode="gray">
              <a:xfrm>
                <a:off x="4561924" y="1038969"/>
                <a:ext cx="330725" cy="359854"/>
                <a:chOff x="9513899" y="857377"/>
                <a:chExt cx="925513" cy="1084136"/>
              </a:xfrm>
              <a:solidFill>
                <a:schemeClr val="accent2"/>
              </a:solidFill>
            </p:grpSpPr>
            <p:sp>
              <p:nvSpPr>
                <p:cNvPr id="125" name="Freeform 6"/>
                <p:cNvSpPr>
                  <a:spLocks/>
                </p:cNvSpPr>
                <p:nvPr/>
              </p:nvSpPr>
              <p:spPr bwMode="gray">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a:lstStyle/>
                <a:p>
                  <a:pPr>
                    <a:defRPr/>
                  </a:pPr>
                  <a:endParaRPr lang="en-US" sz="1600" kern="0" dirty="0"/>
                </a:p>
              </p:txBody>
            </p:sp>
            <p:sp>
              <p:nvSpPr>
                <p:cNvPr id="126" name="Oval 7"/>
                <p:cNvSpPr>
                  <a:spLocks noChangeArrowheads="1"/>
                </p:cNvSpPr>
                <p:nvPr/>
              </p:nvSpPr>
              <p:spPr bwMode="gray">
                <a:xfrm>
                  <a:off x="9755186" y="857377"/>
                  <a:ext cx="430210" cy="430213"/>
                </a:xfrm>
                <a:prstGeom prst="ellipse">
                  <a:avLst/>
                </a:prstGeom>
                <a:grpFill/>
                <a:ln>
                  <a:noFill/>
                </a:ln>
              </p:spPr>
              <p:txBody>
                <a:bodyPr/>
                <a:lstStyle/>
                <a:p>
                  <a:pPr>
                    <a:defRPr/>
                  </a:pPr>
                  <a:endParaRPr lang="en-US" sz="1600" kern="0" dirty="0"/>
                </a:p>
              </p:txBody>
            </p:sp>
          </p:grpSp>
        </p:grpSp>
        <p:grpSp>
          <p:nvGrpSpPr>
            <p:cNvPr id="130134" name="Group 6"/>
            <p:cNvGrpSpPr>
              <a:grpSpLocks/>
            </p:cNvGrpSpPr>
            <p:nvPr/>
          </p:nvGrpSpPr>
          <p:grpSpPr bwMode="auto">
            <a:xfrm>
              <a:off x="5381270" y="1038969"/>
              <a:ext cx="754052" cy="749010"/>
              <a:chOff x="5383159" y="1038969"/>
              <a:chExt cx="754052" cy="749010"/>
            </a:xfrm>
          </p:grpSpPr>
          <p:sp>
            <p:nvSpPr>
              <p:cNvPr id="112" name="TextBox 111"/>
              <p:cNvSpPr txBox="1"/>
              <p:nvPr/>
            </p:nvSpPr>
            <p:spPr bwMode="gray">
              <a:xfrm>
                <a:off x="5383035" y="1349986"/>
                <a:ext cx="753732" cy="437993"/>
              </a:xfrm>
              <a:prstGeom prst="rect">
                <a:avLst/>
              </a:prstGeom>
              <a:noFill/>
            </p:spPr>
            <p:txBody>
              <a:bodyPr wrap="none">
                <a:spAutoFit/>
              </a:bodyPr>
              <a:lstStyle/>
              <a:p>
                <a:pPr algn="ctr">
                  <a:defRPr/>
                </a:pPr>
                <a:r>
                  <a:rPr lang="en-US" sz="1600" b="1" kern="0" dirty="0">
                    <a:cs typeface="Arial" pitchFamily="34" charset="0"/>
                  </a:rPr>
                  <a:t>Business</a:t>
                </a:r>
                <a:br>
                  <a:rPr lang="en-US" sz="1600" b="1" kern="0" dirty="0">
                    <a:cs typeface="Arial" pitchFamily="34" charset="0"/>
                  </a:rPr>
                </a:br>
                <a:r>
                  <a:rPr lang="en-US" sz="1600" b="1" kern="0" dirty="0">
                    <a:cs typeface="Arial" pitchFamily="34" charset="0"/>
                  </a:rPr>
                  <a:t>Analysts</a:t>
                </a:r>
              </a:p>
            </p:txBody>
          </p:sp>
          <p:grpSp>
            <p:nvGrpSpPr>
              <p:cNvPr id="127" name="Group 126"/>
              <p:cNvGrpSpPr/>
              <p:nvPr/>
            </p:nvGrpSpPr>
            <p:grpSpPr bwMode="gray">
              <a:xfrm>
                <a:off x="5578083" y="1038969"/>
                <a:ext cx="330725" cy="359854"/>
                <a:chOff x="9513899" y="857377"/>
                <a:chExt cx="925513" cy="1084136"/>
              </a:xfrm>
              <a:solidFill>
                <a:schemeClr val="accent2"/>
              </a:solidFill>
            </p:grpSpPr>
            <p:sp>
              <p:nvSpPr>
                <p:cNvPr id="128" name="Freeform 6"/>
                <p:cNvSpPr>
                  <a:spLocks/>
                </p:cNvSpPr>
                <p:nvPr/>
              </p:nvSpPr>
              <p:spPr bwMode="gray">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a:lstStyle/>
                <a:p>
                  <a:pPr>
                    <a:defRPr/>
                  </a:pPr>
                  <a:endParaRPr lang="en-US" sz="1600" kern="0" dirty="0"/>
                </a:p>
              </p:txBody>
            </p:sp>
            <p:sp>
              <p:nvSpPr>
                <p:cNvPr id="129" name="Oval 7"/>
                <p:cNvSpPr>
                  <a:spLocks noChangeArrowheads="1"/>
                </p:cNvSpPr>
                <p:nvPr/>
              </p:nvSpPr>
              <p:spPr bwMode="gray">
                <a:xfrm>
                  <a:off x="9755186" y="857377"/>
                  <a:ext cx="430210" cy="430213"/>
                </a:xfrm>
                <a:prstGeom prst="ellipse">
                  <a:avLst/>
                </a:prstGeom>
                <a:grpFill/>
                <a:ln>
                  <a:noFill/>
                </a:ln>
              </p:spPr>
              <p:txBody>
                <a:bodyPr/>
                <a:lstStyle/>
                <a:p>
                  <a:pPr>
                    <a:defRPr/>
                  </a:pPr>
                  <a:endParaRPr lang="en-US" sz="1600" kern="0" dirty="0"/>
                </a:p>
              </p:txBody>
            </p:sp>
          </p:grpSp>
        </p:grpSp>
        <p:grpSp>
          <p:nvGrpSpPr>
            <p:cNvPr id="130135" name="Group 7"/>
            <p:cNvGrpSpPr>
              <a:grpSpLocks/>
            </p:cNvGrpSpPr>
            <p:nvPr/>
          </p:nvGrpSpPr>
          <p:grpSpPr bwMode="auto">
            <a:xfrm>
              <a:off x="6421132" y="1038969"/>
              <a:ext cx="809357" cy="749010"/>
              <a:chOff x="6413029" y="1038969"/>
              <a:chExt cx="809357" cy="749010"/>
            </a:xfrm>
          </p:grpSpPr>
          <p:sp>
            <p:nvSpPr>
              <p:cNvPr id="107" name="TextBox 106"/>
              <p:cNvSpPr txBox="1"/>
              <p:nvPr/>
            </p:nvSpPr>
            <p:spPr bwMode="gray">
              <a:xfrm>
                <a:off x="6412551" y="1349986"/>
                <a:ext cx="809698" cy="437993"/>
              </a:xfrm>
              <a:prstGeom prst="rect">
                <a:avLst/>
              </a:prstGeom>
              <a:noFill/>
            </p:spPr>
            <p:txBody>
              <a:bodyPr wrap="none">
                <a:spAutoFit/>
              </a:bodyPr>
              <a:lstStyle/>
              <a:p>
                <a:pPr algn="ctr">
                  <a:defRPr/>
                </a:pPr>
                <a:r>
                  <a:rPr lang="en-US" sz="1600" b="1" kern="0" dirty="0">
                    <a:cs typeface="Arial" pitchFamily="34" charset="0"/>
                  </a:rPr>
                  <a:t>Data</a:t>
                </a:r>
                <a:br>
                  <a:rPr lang="en-US" sz="1600" b="1" kern="0" dirty="0">
                    <a:cs typeface="Arial" pitchFamily="34" charset="0"/>
                  </a:rPr>
                </a:br>
                <a:r>
                  <a:rPr lang="en-US" sz="1600" b="1" kern="0" dirty="0">
                    <a:cs typeface="Arial" pitchFamily="34" charset="0"/>
                  </a:rPr>
                  <a:t>Scientists</a:t>
                </a:r>
              </a:p>
            </p:txBody>
          </p:sp>
          <p:grpSp>
            <p:nvGrpSpPr>
              <p:cNvPr id="130" name="Group 129"/>
              <p:cNvGrpSpPr/>
              <p:nvPr/>
            </p:nvGrpSpPr>
            <p:grpSpPr bwMode="gray">
              <a:xfrm>
                <a:off x="6652345" y="1038969"/>
                <a:ext cx="330724" cy="359854"/>
                <a:chOff x="9513899" y="857377"/>
                <a:chExt cx="925513" cy="1084136"/>
              </a:xfrm>
              <a:solidFill>
                <a:schemeClr val="accent2"/>
              </a:solidFill>
            </p:grpSpPr>
            <p:sp>
              <p:nvSpPr>
                <p:cNvPr id="131" name="Freeform 6"/>
                <p:cNvSpPr>
                  <a:spLocks/>
                </p:cNvSpPr>
                <p:nvPr/>
              </p:nvSpPr>
              <p:spPr bwMode="gray">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a:lstStyle/>
                <a:p>
                  <a:pPr>
                    <a:defRPr/>
                  </a:pPr>
                  <a:endParaRPr lang="en-US" sz="1600" kern="0" dirty="0"/>
                </a:p>
              </p:txBody>
            </p:sp>
            <p:sp>
              <p:nvSpPr>
                <p:cNvPr id="132" name="Oval 7"/>
                <p:cNvSpPr>
                  <a:spLocks noChangeArrowheads="1"/>
                </p:cNvSpPr>
                <p:nvPr/>
              </p:nvSpPr>
              <p:spPr bwMode="gray">
                <a:xfrm>
                  <a:off x="9755186" y="857377"/>
                  <a:ext cx="430210" cy="430213"/>
                </a:xfrm>
                <a:prstGeom prst="ellipse">
                  <a:avLst/>
                </a:prstGeom>
                <a:grpFill/>
                <a:ln>
                  <a:noFill/>
                </a:ln>
              </p:spPr>
              <p:txBody>
                <a:bodyPr/>
                <a:lstStyle/>
                <a:p>
                  <a:pPr>
                    <a:defRPr/>
                  </a:pPr>
                  <a:endParaRPr lang="en-US" sz="1600" kern="0" dirty="0"/>
                </a:p>
              </p:txBody>
            </p:sp>
          </p:grpSp>
        </p:grpSp>
        <p:grpSp>
          <p:nvGrpSpPr>
            <p:cNvPr id="130136" name="Group 8"/>
            <p:cNvGrpSpPr>
              <a:grpSpLocks/>
            </p:cNvGrpSpPr>
            <p:nvPr/>
          </p:nvGrpSpPr>
          <p:grpSpPr bwMode="auto">
            <a:xfrm>
              <a:off x="7514896" y="1038969"/>
              <a:ext cx="1130358" cy="749010"/>
              <a:chOff x="7514896" y="1038969"/>
              <a:chExt cx="1130358" cy="749010"/>
            </a:xfrm>
          </p:grpSpPr>
          <p:sp>
            <p:nvSpPr>
              <p:cNvPr id="102" name="TextBox 101"/>
              <p:cNvSpPr txBox="1"/>
              <p:nvPr/>
            </p:nvSpPr>
            <p:spPr bwMode="gray">
              <a:xfrm>
                <a:off x="7514937" y="1349986"/>
                <a:ext cx="1130003" cy="437993"/>
              </a:xfrm>
              <a:prstGeom prst="rect">
                <a:avLst/>
              </a:prstGeom>
              <a:noFill/>
            </p:spPr>
            <p:txBody>
              <a:bodyPr wrap="none">
                <a:spAutoFit/>
              </a:bodyPr>
              <a:lstStyle/>
              <a:p>
                <a:pPr algn="ctr">
                  <a:defRPr/>
                </a:pPr>
                <a:r>
                  <a:rPr lang="en-US" sz="1600" b="1" kern="0" dirty="0">
                    <a:cs typeface="Arial" pitchFamily="34" charset="0"/>
                  </a:rPr>
                  <a:t>Engineers &amp;</a:t>
                </a:r>
              </a:p>
              <a:p>
                <a:pPr algn="ctr">
                  <a:defRPr/>
                </a:pPr>
                <a:r>
                  <a:rPr lang="en-US" sz="1600" b="1" kern="0" dirty="0">
                    <a:cs typeface="Arial" pitchFamily="34" charset="0"/>
                  </a:rPr>
                  <a:t>Programmers</a:t>
                </a:r>
              </a:p>
            </p:txBody>
          </p:sp>
          <p:grpSp>
            <p:nvGrpSpPr>
              <p:cNvPr id="133" name="Group 132"/>
              <p:cNvGrpSpPr/>
              <p:nvPr/>
            </p:nvGrpSpPr>
            <p:grpSpPr bwMode="gray">
              <a:xfrm>
                <a:off x="7914713" y="1038969"/>
                <a:ext cx="330725" cy="359854"/>
                <a:chOff x="9513899" y="857377"/>
                <a:chExt cx="925513" cy="1084136"/>
              </a:xfrm>
              <a:solidFill>
                <a:schemeClr val="accent2"/>
              </a:solidFill>
            </p:grpSpPr>
            <p:sp>
              <p:nvSpPr>
                <p:cNvPr id="134" name="Freeform 6"/>
                <p:cNvSpPr>
                  <a:spLocks/>
                </p:cNvSpPr>
                <p:nvPr/>
              </p:nvSpPr>
              <p:spPr bwMode="gray">
                <a:xfrm>
                  <a:off x="9513899" y="1306514"/>
                  <a:ext cx="925513" cy="634999"/>
                </a:xfrm>
                <a:custGeom>
                  <a:avLst/>
                  <a:gdLst>
                    <a:gd name="T0" fmla="*/ 73 w 73"/>
                    <a:gd name="T1" fmla="*/ 33 h 50"/>
                    <a:gd name="T2" fmla="*/ 73 w 73"/>
                    <a:gd name="T3" fmla="*/ 39 h 50"/>
                    <a:gd name="T4" fmla="*/ 71 w 73"/>
                    <a:gd name="T5" fmla="*/ 50 h 50"/>
                    <a:gd name="T6" fmla="*/ 36 w 73"/>
                    <a:gd name="T7" fmla="*/ 46 h 50"/>
                    <a:gd name="T8" fmla="*/ 2 w 73"/>
                    <a:gd name="T9" fmla="*/ 50 h 50"/>
                    <a:gd name="T10" fmla="*/ 0 w 73"/>
                    <a:gd name="T11" fmla="*/ 39 h 50"/>
                    <a:gd name="T12" fmla="*/ 0 w 73"/>
                    <a:gd name="T13" fmla="*/ 33 h 50"/>
                    <a:gd name="T14" fmla="*/ 22 w 73"/>
                    <a:gd name="T15" fmla="*/ 0 h 50"/>
                    <a:gd name="T16" fmla="*/ 36 w 73"/>
                    <a:gd name="T17" fmla="*/ 6 h 50"/>
                    <a:gd name="T18" fmla="*/ 51 w 73"/>
                    <a:gd name="T19" fmla="*/ 0 h 50"/>
                    <a:gd name="T20" fmla="*/ 73 w 73"/>
                    <a:gd name="T2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50">
                      <a:moveTo>
                        <a:pt x="73" y="33"/>
                      </a:moveTo>
                      <a:cubicBezTo>
                        <a:pt x="73" y="39"/>
                        <a:pt x="73" y="39"/>
                        <a:pt x="73" y="39"/>
                      </a:cubicBezTo>
                      <a:cubicBezTo>
                        <a:pt x="73" y="43"/>
                        <a:pt x="72" y="47"/>
                        <a:pt x="71" y="50"/>
                      </a:cubicBezTo>
                      <a:cubicBezTo>
                        <a:pt x="61" y="48"/>
                        <a:pt x="49" y="46"/>
                        <a:pt x="36" y="46"/>
                      </a:cubicBezTo>
                      <a:cubicBezTo>
                        <a:pt x="24" y="46"/>
                        <a:pt x="12" y="48"/>
                        <a:pt x="2" y="50"/>
                      </a:cubicBezTo>
                      <a:cubicBezTo>
                        <a:pt x="1" y="47"/>
                        <a:pt x="0" y="43"/>
                        <a:pt x="0" y="39"/>
                      </a:cubicBezTo>
                      <a:cubicBezTo>
                        <a:pt x="0" y="33"/>
                        <a:pt x="0" y="33"/>
                        <a:pt x="0" y="33"/>
                      </a:cubicBezTo>
                      <a:cubicBezTo>
                        <a:pt x="0" y="18"/>
                        <a:pt x="9" y="5"/>
                        <a:pt x="22" y="0"/>
                      </a:cubicBezTo>
                      <a:cubicBezTo>
                        <a:pt x="25" y="4"/>
                        <a:pt x="31" y="6"/>
                        <a:pt x="36" y="6"/>
                      </a:cubicBezTo>
                      <a:cubicBezTo>
                        <a:pt x="42" y="6"/>
                        <a:pt x="48" y="4"/>
                        <a:pt x="51" y="0"/>
                      </a:cubicBezTo>
                      <a:cubicBezTo>
                        <a:pt x="64" y="5"/>
                        <a:pt x="73" y="18"/>
                        <a:pt x="73" y="33"/>
                      </a:cubicBezTo>
                      <a:close/>
                    </a:path>
                  </a:pathLst>
                </a:custGeom>
                <a:grpFill/>
                <a:ln>
                  <a:noFill/>
                </a:ln>
              </p:spPr>
              <p:txBody>
                <a:bodyPr/>
                <a:lstStyle/>
                <a:p>
                  <a:pPr algn="ctr">
                    <a:defRPr/>
                  </a:pPr>
                  <a:endParaRPr lang="en-US" sz="1600" kern="0" dirty="0"/>
                </a:p>
              </p:txBody>
            </p:sp>
            <p:sp>
              <p:nvSpPr>
                <p:cNvPr id="135" name="Oval 7"/>
                <p:cNvSpPr>
                  <a:spLocks noChangeArrowheads="1"/>
                </p:cNvSpPr>
                <p:nvPr/>
              </p:nvSpPr>
              <p:spPr bwMode="gray">
                <a:xfrm>
                  <a:off x="9755186" y="857377"/>
                  <a:ext cx="430210" cy="430213"/>
                </a:xfrm>
                <a:prstGeom prst="ellipse">
                  <a:avLst/>
                </a:prstGeom>
                <a:grpFill/>
                <a:ln>
                  <a:noFill/>
                </a:ln>
              </p:spPr>
              <p:txBody>
                <a:bodyPr/>
                <a:lstStyle/>
                <a:p>
                  <a:pPr algn="ctr">
                    <a:defRPr/>
                  </a:pPr>
                  <a:endParaRPr lang="en-US" sz="1600" kern="0" dirty="0"/>
                </a:p>
              </p:txBody>
            </p:sp>
          </p:grpSp>
        </p:grpSp>
      </p:grpSp>
      <p:sp>
        <p:nvSpPr>
          <p:cNvPr id="130052" name="TextBox 163"/>
          <p:cNvSpPr txBox="1">
            <a:spLocks noChangeArrowheads="1"/>
          </p:cNvSpPr>
          <p:nvPr/>
        </p:nvSpPr>
        <p:spPr bwMode="gray">
          <a:xfrm>
            <a:off x="1724025" y="3852863"/>
            <a:ext cx="84296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nSpc>
                <a:spcPct val="95000"/>
              </a:lnSpc>
              <a:spcBef>
                <a:spcPts val="538"/>
              </a:spcBef>
            </a:pPr>
            <a:r>
              <a:rPr lang="en-US" altLang="en-US" sz="1600" b="1">
                <a:solidFill>
                  <a:schemeClr val="bg1"/>
                </a:solidFill>
              </a:rPr>
              <a:t>SQL-H</a:t>
            </a:r>
          </a:p>
        </p:txBody>
      </p:sp>
      <p:sp>
        <p:nvSpPr>
          <p:cNvPr id="130053" name="TextBox 164"/>
          <p:cNvSpPr txBox="1">
            <a:spLocks noChangeArrowheads="1"/>
          </p:cNvSpPr>
          <p:nvPr/>
        </p:nvSpPr>
        <p:spPr bwMode="gray">
          <a:xfrm>
            <a:off x="6327775" y="3852863"/>
            <a:ext cx="6175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nSpc>
                <a:spcPct val="95000"/>
              </a:lnSpc>
              <a:spcBef>
                <a:spcPts val="538"/>
              </a:spcBef>
            </a:pPr>
            <a:r>
              <a:rPr lang="en-US" altLang="en-US" sz="1600" b="1">
                <a:solidFill>
                  <a:schemeClr val="bg1"/>
                </a:solidFill>
              </a:rPr>
              <a:t>SQL</a:t>
            </a:r>
          </a:p>
        </p:txBody>
      </p:sp>
      <p:sp>
        <p:nvSpPr>
          <p:cNvPr id="130054" name="TextBox 165"/>
          <p:cNvSpPr txBox="1">
            <a:spLocks noChangeArrowheads="1"/>
          </p:cNvSpPr>
          <p:nvPr/>
        </p:nvSpPr>
        <p:spPr bwMode="gray">
          <a:xfrm>
            <a:off x="8662988" y="3852863"/>
            <a:ext cx="14271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nSpc>
                <a:spcPct val="95000"/>
              </a:lnSpc>
              <a:spcBef>
                <a:spcPts val="538"/>
              </a:spcBef>
            </a:pPr>
            <a:r>
              <a:rPr lang="en-US" altLang="en-US" sz="1600" b="1">
                <a:solidFill>
                  <a:schemeClr val="bg1"/>
                </a:solidFill>
              </a:rPr>
              <a:t>SQL, NOSQL</a:t>
            </a:r>
          </a:p>
        </p:txBody>
      </p:sp>
      <p:grpSp>
        <p:nvGrpSpPr>
          <p:cNvPr id="130055" name="Group 12"/>
          <p:cNvGrpSpPr>
            <a:grpSpLocks/>
          </p:cNvGrpSpPr>
          <p:nvPr/>
        </p:nvGrpSpPr>
        <p:grpSpPr bwMode="auto">
          <a:xfrm>
            <a:off x="600075" y="4306888"/>
            <a:ext cx="1946275" cy="2122487"/>
            <a:chOff x="449891" y="2995150"/>
            <a:chExt cx="1459549" cy="1590939"/>
          </a:xfrm>
        </p:grpSpPr>
        <p:sp>
          <p:nvSpPr>
            <p:cNvPr id="130120" name="Rounded Rectangle 51"/>
            <p:cNvSpPr>
              <a:spLocks/>
            </p:cNvSpPr>
            <p:nvPr/>
          </p:nvSpPr>
          <p:spPr bwMode="gray">
            <a:xfrm>
              <a:off x="451516" y="2995150"/>
              <a:ext cx="1456298" cy="1590939"/>
            </a:xfrm>
            <a:prstGeom prst="roundRect">
              <a:avLst>
                <a:gd name="adj" fmla="val 7250"/>
              </a:avLst>
            </a:prstGeom>
            <a:solidFill>
              <a:schemeClr val="tx2"/>
            </a:solidFill>
            <a:ln w="9525">
              <a:solidFill>
                <a:schemeClr val="bg1"/>
              </a:solidFill>
              <a:round/>
              <a:headEnd/>
              <a:tailEnd/>
            </a:ln>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5" name="TextBox 14"/>
            <p:cNvSpPr txBox="1"/>
            <p:nvPr/>
          </p:nvSpPr>
          <p:spPr bwMode="gray">
            <a:xfrm>
              <a:off x="451082" y="3007049"/>
              <a:ext cx="1457168" cy="265355"/>
            </a:xfrm>
            <a:prstGeom prst="rect">
              <a:avLst/>
            </a:prstGeom>
            <a:noFill/>
          </p:spPr>
          <p:txBody>
            <a:bodyPr>
              <a:spAutoFit/>
            </a:bodyPr>
            <a:lstStyle/>
            <a:p>
              <a:pPr algn="ctr">
                <a:defRPr/>
              </a:pPr>
              <a:r>
                <a:rPr lang="en-US" sz="1700" b="1" cap="all" dirty="0">
                  <a:solidFill>
                    <a:srgbClr val="FFFFFF"/>
                  </a:solidFill>
                  <a:cs typeface="Arial" pitchFamily="34" charset="0"/>
                </a:rPr>
                <a:t>DATA  PLATFORM </a:t>
              </a:r>
            </a:p>
          </p:txBody>
        </p:sp>
        <p:grpSp>
          <p:nvGrpSpPr>
            <p:cNvPr id="130122" name="Group 27"/>
            <p:cNvGrpSpPr>
              <a:grpSpLocks noChangeAspect="1"/>
            </p:cNvGrpSpPr>
            <p:nvPr/>
          </p:nvGrpSpPr>
          <p:grpSpPr bwMode="auto">
            <a:xfrm>
              <a:off x="822610" y="3572281"/>
              <a:ext cx="714111" cy="574703"/>
              <a:chOff x="4694998" y="1768070"/>
              <a:chExt cx="515998" cy="670101"/>
            </a:xfrm>
          </p:grpSpPr>
          <p:grpSp>
            <p:nvGrpSpPr>
              <p:cNvPr id="130124" name="Group 28"/>
              <p:cNvGrpSpPr>
                <a:grpSpLocks/>
              </p:cNvGrpSpPr>
              <p:nvPr/>
            </p:nvGrpSpPr>
            <p:grpSpPr bwMode="auto">
              <a:xfrm>
                <a:off x="4754007" y="1856148"/>
                <a:ext cx="397987" cy="493944"/>
                <a:chOff x="1066800" y="2121472"/>
                <a:chExt cx="289179" cy="358902"/>
              </a:xfrm>
            </p:grpSpPr>
            <p:sp>
              <p:nvSpPr>
                <p:cNvPr id="130126" name="Freeform 41"/>
                <p:cNvSpPr>
                  <a:spLocks noEditPoints="1"/>
                </p:cNvSpPr>
                <p:nvPr/>
              </p:nvSpPr>
              <p:spPr bwMode="gray">
                <a:xfrm>
                  <a:off x="1066800" y="2121472"/>
                  <a:ext cx="289179" cy="105156"/>
                </a:xfrm>
                <a:custGeom>
                  <a:avLst/>
                  <a:gdLst>
                    <a:gd name="T0" fmla="*/ 2147483647 w 214"/>
                    <a:gd name="T1" fmla="*/ 0 h 78"/>
                    <a:gd name="T2" fmla="*/ 2147483647 w 214"/>
                    <a:gd name="T3" fmla="*/ 0 h 78"/>
                    <a:gd name="T4" fmla="*/ 0 w 214"/>
                    <a:gd name="T5" fmla="*/ 2147483647 h 78"/>
                    <a:gd name="T6" fmla="*/ 0 w 214"/>
                    <a:gd name="T7" fmla="*/ 2147483647 h 78"/>
                    <a:gd name="T8" fmla="*/ 2147483647 w 214"/>
                    <a:gd name="T9" fmla="*/ 2147483647 h 78"/>
                    <a:gd name="T10" fmla="*/ 2147483647 w 214"/>
                    <a:gd name="T11" fmla="*/ 2147483647 h 78"/>
                    <a:gd name="T12" fmla="*/ 2147483647 w 214"/>
                    <a:gd name="T13" fmla="*/ 2147483647 h 78"/>
                    <a:gd name="T14" fmla="*/ 2147483647 w 214"/>
                    <a:gd name="T15" fmla="*/ 2147483647 h 78"/>
                    <a:gd name="T16" fmla="*/ 2147483647 w 214"/>
                    <a:gd name="T17" fmla="*/ 0 h 78"/>
                    <a:gd name="T18" fmla="*/ 2147483647 w 214"/>
                    <a:gd name="T19" fmla="*/ 2147483647 h 78"/>
                    <a:gd name="T20" fmla="*/ 2147483647 w 214"/>
                    <a:gd name="T21" fmla="*/ 2147483647 h 78"/>
                    <a:gd name="T22" fmla="*/ 2147483647 w 214"/>
                    <a:gd name="T23" fmla="*/ 2147483647 h 78"/>
                    <a:gd name="T24" fmla="*/ 2147483647 w 214"/>
                    <a:gd name="T25" fmla="*/ 2147483647 h 78"/>
                    <a:gd name="T26" fmla="*/ 2147483647 w 214"/>
                    <a:gd name="T27" fmla="*/ 214748364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85097"/>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127" name="Freeform 42"/>
                <p:cNvSpPr>
                  <a:spLocks noEditPoints="1"/>
                </p:cNvSpPr>
                <p:nvPr/>
              </p:nvSpPr>
              <p:spPr bwMode="gray">
                <a:xfrm>
                  <a:off x="1066800" y="2248345"/>
                  <a:ext cx="289179" cy="105156"/>
                </a:xfrm>
                <a:custGeom>
                  <a:avLst/>
                  <a:gdLst>
                    <a:gd name="T0" fmla="*/ 2147483647 w 214"/>
                    <a:gd name="T1" fmla="*/ 0 h 78"/>
                    <a:gd name="T2" fmla="*/ 2147483647 w 214"/>
                    <a:gd name="T3" fmla="*/ 0 h 78"/>
                    <a:gd name="T4" fmla="*/ 0 w 214"/>
                    <a:gd name="T5" fmla="*/ 2147483647 h 78"/>
                    <a:gd name="T6" fmla="*/ 0 w 214"/>
                    <a:gd name="T7" fmla="*/ 2147483647 h 78"/>
                    <a:gd name="T8" fmla="*/ 2147483647 w 214"/>
                    <a:gd name="T9" fmla="*/ 2147483647 h 78"/>
                    <a:gd name="T10" fmla="*/ 2147483647 w 214"/>
                    <a:gd name="T11" fmla="*/ 2147483647 h 78"/>
                    <a:gd name="T12" fmla="*/ 2147483647 w 214"/>
                    <a:gd name="T13" fmla="*/ 2147483647 h 78"/>
                    <a:gd name="T14" fmla="*/ 2147483647 w 214"/>
                    <a:gd name="T15" fmla="*/ 2147483647 h 78"/>
                    <a:gd name="T16" fmla="*/ 2147483647 w 214"/>
                    <a:gd name="T17" fmla="*/ 0 h 78"/>
                    <a:gd name="T18" fmla="*/ 2147483647 w 214"/>
                    <a:gd name="T19" fmla="*/ 2147483647 h 78"/>
                    <a:gd name="T20" fmla="*/ 2147483647 w 214"/>
                    <a:gd name="T21" fmla="*/ 2147483647 h 78"/>
                    <a:gd name="T22" fmla="*/ 2147483647 w 214"/>
                    <a:gd name="T23" fmla="*/ 2147483647 h 78"/>
                    <a:gd name="T24" fmla="*/ 2147483647 w 214"/>
                    <a:gd name="T25" fmla="*/ 2147483647 h 78"/>
                    <a:gd name="T26" fmla="*/ 2147483647 w 214"/>
                    <a:gd name="T27" fmla="*/ 214748364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128" name="Freeform 43"/>
                <p:cNvSpPr>
                  <a:spLocks noEditPoints="1"/>
                </p:cNvSpPr>
                <p:nvPr/>
              </p:nvSpPr>
              <p:spPr bwMode="gray">
                <a:xfrm>
                  <a:off x="1066800" y="2375218"/>
                  <a:ext cx="289179" cy="105156"/>
                </a:xfrm>
                <a:custGeom>
                  <a:avLst/>
                  <a:gdLst>
                    <a:gd name="T0" fmla="*/ 2147483647 w 214"/>
                    <a:gd name="T1" fmla="*/ 0 h 78"/>
                    <a:gd name="T2" fmla="*/ 2147483647 w 214"/>
                    <a:gd name="T3" fmla="*/ 0 h 78"/>
                    <a:gd name="T4" fmla="*/ 0 w 214"/>
                    <a:gd name="T5" fmla="*/ 2147483647 h 78"/>
                    <a:gd name="T6" fmla="*/ 0 w 214"/>
                    <a:gd name="T7" fmla="*/ 2147483647 h 78"/>
                    <a:gd name="T8" fmla="*/ 2147483647 w 214"/>
                    <a:gd name="T9" fmla="*/ 2147483647 h 78"/>
                    <a:gd name="T10" fmla="*/ 2147483647 w 214"/>
                    <a:gd name="T11" fmla="*/ 2147483647 h 78"/>
                    <a:gd name="T12" fmla="*/ 2147483647 w 214"/>
                    <a:gd name="T13" fmla="*/ 2147483647 h 78"/>
                    <a:gd name="T14" fmla="*/ 2147483647 w 214"/>
                    <a:gd name="T15" fmla="*/ 2147483647 h 78"/>
                    <a:gd name="T16" fmla="*/ 2147483647 w 214"/>
                    <a:gd name="T17" fmla="*/ 0 h 78"/>
                    <a:gd name="T18" fmla="*/ 2147483647 w 214"/>
                    <a:gd name="T19" fmla="*/ 2147483647 h 78"/>
                    <a:gd name="T20" fmla="*/ 2147483647 w 214"/>
                    <a:gd name="T21" fmla="*/ 2147483647 h 78"/>
                    <a:gd name="T22" fmla="*/ 2147483647 w 214"/>
                    <a:gd name="T23" fmla="*/ 2147483647 h 78"/>
                    <a:gd name="T24" fmla="*/ 2147483647 w 214"/>
                    <a:gd name="T25" fmla="*/ 2147483647 h 78"/>
                    <a:gd name="T26" fmla="*/ 2147483647 w 214"/>
                    <a:gd name="T27" fmla="*/ 2147483647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78">
                      <a:moveTo>
                        <a:pt x="199" y="0"/>
                      </a:moveTo>
                      <a:cubicBezTo>
                        <a:pt x="14" y="0"/>
                        <a:pt x="14" y="0"/>
                        <a:pt x="14" y="0"/>
                      </a:cubicBezTo>
                      <a:cubicBezTo>
                        <a:pt x="6" y="0"/>
                        <a:pt x="0" y="6"/>
                        <a:pt x="0" y="15"/>
                      </a:cubicBezTo>
                      <a:cubicBezTo>
                        <a:pt x="0" y="63"/>
                        <a:pt x="0" y="63"/>
                        <a:pt x="0" y="63"/>
                      </a:cubicBezTo>
                      <a:cubicBezTo>
                        <a:pt x="0" y="71"/>
                        <a:pt x="6" y="78"/>
                        <a:pt x="14" y="78"/>
                      </a:cubicBezTo>
                      <a:cubicBezTo>
                        <a:pt x="199" y="78"/>
                        <a:pt x="199" y="78"/>
                        <a:pt x="199" y="78"/>
                      </a:cubicBezTo>
                      <a:cubicBezTo>
                        <a:pt x="207" y="78"/>
                        <a:pt x="214" y="71"/>
                        <a:pt x="214" y="63"/>
                      </a:cubicBezTo>
                      <a:cubicBezTo>
                        <a:pt x="214" y="15"/>
                        <a:pt x="214" y="15"/>
                        <a:pt x="214" y="15"/>
                      </a:cubicBezTo>
                      <a:cubicBezTo>
                        <a:pt x="214" y="6"/>
                        <a:pt x="207" y="0"/>
                        <a:pt x="199" y="0"/>
                      </a:cubicBezTo>
                      <a:close/>
                      <a:moveTo>
                        <a:pt x="172" y="52"/>
                      </a:moveTo>
                      <a:cubicBezTo>
                        <a:pt x="165" y="52"/>
                        <a:pt x="159" y="46"/>
                        <a:pt x="159" y="39"/>
                      </a:cubicBezTo>
                      <a:cubicBezTo>
                        <a:pt x="159" y="31"/>
                        <a:pt x="165" y="25"/>
                        <a:pt x="172" y="25"/>
                      </a:cubicBezTo>
                      <a:cubicBezTo>
                        <a:pt x="180" y="25"/>
                        <a:pt x="186" y="31"/>
                        <a:pt x="186" y="39"/>
                      </a:cubicBezTo>
                      <a:cubicBezTo>
                        <a:pt x="186" y="46"/>
                        <a:pt x="180" y="52"/>
                        <a:pt x="172"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0125" name="Freeform 60"/>
              <p:cNvSpPr>
                <a:spLocks noEditPoints="1"/>
              </p:cNvSpPr>
              <p:nvPr/>
            </p:nvSpPr>
            <p:spPr bwMode="gray">
              <a:xfrm>
                <a:off x="4694998" y="1768070"/>
                <a:ext cx="515998" cy="670101"/>
              </a:xfrm>
              <a:custGeom>
                <a:avLst/>
                <a:gdLst>
                  <a:gd name="T0" fmla="*/ 2147483647 w 313"/>
                  <a:gd name="T1" fmla="*/ 0 h 407"/>
                  <a:gd name="T2" fmla="*/ 0 w 313"/>
                  <a:gd name="T3" fmla="*/ 2147483647 h 407"/>
                  <a:gd name="T4" fmla="*/ 0 w 313"/>
                  <a:gd name="T5" fmla="*/ 2147483647 h 407"/>
                  <a:gd name="T6" fmla="*/ 0 w 313"/>
                  <a:gd name="T7" fmla="*/ 2147483647 h 407"/>
                  <a:gd name="T8" fmla="*/ 0 w 313"/>
                  <a:gd name="T9" fmla="*/ 2147483647 h 407"/>
                  <a:gd name="T10" fmla="*/ 2147483647 w 313"/>
                  <a:gd name="T11" fmla="*/ 2147483647 h 407"/>
                  <a:gd name="T12" fmla="*/ 2147483647 w 313"/>
                  <a:gd name="T13" fmla="*/ 2147483647 h 407"/>
                  <a:gd name="T14" fmla="*/ 2147483647 w 313"/>
                  <a:gd name="T15" fmla="*/ 2147483647 h 407"/>
                  <a:gd name="T16" fmla="*/ 2147483647 w 313"/>
                  <a:gd name="T17" fmla="*/ 2147483647 h 407"/>
                  <a:gd name="T18" fmla="*/ 2147483647 w 313"/>
                  <a:gd name="T19" fmla="*/ 0 h 407"/>
                  <a:gd name="T20" fmla="*/ 2147483647 w 313"/>
                  <a:gd name="T21" fmla="*/ 2147483647 h 407"/>
                  <a:gd name="T22" fmla="*/ 2147483647 w 313"/>
                  <a:gd name="T23" fmla="*/ 2147483647 h 407"/>
                  <a:gd name="T24" fmla="*/ 2147483647 w 313"/>
                  <a:gd name="T25" fmla="*/ 2147483647 h 407"/>
                  <a:gd name="T26" fmla="*/ 2147483647 w 313"/>
                  <a:gd name="T27" fmla="*/ 2147483647 h 407"/>
                  <a:gd name="T28" fmla="*/ 2147483647 w 313"/>
                  <a:gd name="T29" fmla="*/ 2147483647 h 407"/>
                  <a:gd name="T30" fmla="*/ 2147483647 w 313"/>
                  <a:gd name="T31" fmla="*/ 2147483647 h 407"/>
                  <a:gd name="T32" fmla="*/ 2147483647 w 313"/>
                  <a:gd name="T33" fmla="*/ 2147483647 h 407"/>
                  <a:gd name="T34" fmla="*/ 2147483647 w 313"/>
                  <a:gd name="T35" fmla="*/ 2147483647 h 407"/>
                  <a:gd name="T36" fmla="*/ 2147483647 w 313"/>
                  <a:gd name="T37" fmla="*/ 2147483647 h 407"/>
                  <a:gd name="T38" fmla="*/ 2147483647 w 313"/>
                  <a:gd name="T39" fmla="*/ 2147483647 h 407"/>
                  <a:gd name="T40" fmla="*/ 2147483647 w 313"/>
                  <a:gd name="T41" fmla="*/ 2147483647 h 407"/>
                  <a:gd name="T42" fmla="*/ 2147483647 w 313"/>
                  <a:gd name="T43" fmla="*/ 2147483647 h 407"/>
                  <a:gd name="T44" fmla="*/ 2147483647 w 313"/>
                  <a:gd name="T45" fmla="*/ 2147483647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5" name="TextBox 44"/>
            <p:cNvSpPr txBox="1"/>
            <p:nvPr/>
          </p:nvSpPr>
          <p:spPr bwMode="gray">
            <a:xfrm>
              <a:off x="449891" y="4117256"/>
              <a:ext cx="1459549" cy="439085"/>
            </a:xfrm>
            <a:prstGeom prst="rect">
              <a:avLst/>
            </a:prstGeom>
            <a:noFill/>
          </p:spPr>
          <p:txBody>
            <a:bodyPr>
              <a:spAutoFit/>
            </a:bodyPr>
            <a:lstStyle/>
            <a:p>
              <a:pPr algn="ctr">
                <a:defRPr/>
              </a:pPr>
              <a:r>
                <a:rPr lang="en-US" sz="1600" b="1" cap="all" dirty="0">
                  <a:solidFill>
                    <a:srgbClr val="FFFFFF"/>
                  </a:solidFill>
                  <a:cs typeface="Arial" pitchFamily="34" charset="0"/>
                </a:rPr>
                <a:t>Hadoop or</a:t>
              </a:r>
            </a:p>
            <a:p>
              <a:pPr algn="ctr">
                <a:defRPr/>
              </a:pPr>
              <a:r>
                <a:rPr lang="en-US" sz="1600" b="1" cap="all" dirty="0">
                  <a:solidFill>
                    <a:srgbClr val="FFFFFF"/>
                  </a:solidFill>
                  <a:cs typeface="Arial" pitchFamily="34" charset="0"/>
                </a:rPr>
                <a:t>Teradata</a:t>
              </a:r>
            </a:p>
          </p:txBody>
        </p:sp>
      </p:grpSp>
      <p:grpSp>
        <p:nvGrpSpPr>
          <p:cNvPr id="130056" name="Group 13"/>
          <p:cNvGrpSpPr>
            <a:grpSpLocks/>
          </p:cNvGrpSpPr>
          <p:nvPr/>
        </p:nvGrpSpPr>
        <p:grpSpPr bwMode="auto">
          <a:xfrm>
            <a:off x="2795588" y="4306888"/>
            <a:ext cx="2165350" cy="2122487"/>
            <a:chOff x="2097171" y="2995150"/>
            <a:chExt cx="1624118" cy="1590939"/>
          </a:xfrm>
        </p:grpSpPr>
        <p:sp>
          <p:nvSpPr>
            <p:cNvPr id="130109" name="Rounded Rectangle 206"/>
            <p:cNvSpPr>
              <a:spLocks/>
            </p:cNvSpPr>
            <p:nvPr/>
          </p:nvSpPr>
          <p:spPr bwMode="gray">
            <a:xfrm>
              <a:off x="2181079" y="2995150"/>
              <a:ext cx="1456298" cy="1590939"/>
            </a:xfrm>
            <a:prstGeom prst="roundRect">
              <a:avLst>
                <a:gd name="adj" fmla="val 7250"/>
              </a:avLst>
            </a:prstGeom>
            <a:solidFill>
              <a:schemeClr val="accent1"/>
            </a:solidFill>
            <a:ln w="9525">
              <a:solidFill>
                <a:schemeClr val="bg1"/>
              </a:solidFill>
              <a:round/>
              <a:headEnd/>
              <a:tailEnd/>
            </a:ln>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grpSp>
          <p:nvGrpSpPr>
            <p:cNvPr id="130110" name="Group 19"/>
            <p:cNvGrpSpPr>
              <a:grpSpLocks/>
            </p:cNvGrpSpPr>
            <p:nvPr/>
          </p:nvGrpSpPr>
          <p:grpSpPr bwMode="auto">
            <a:xfrm>
              <a:off x="2552174" y="3556464"/>
              <a:ext cx="714111" cy="606333"/>
              <a:chOff x="4243818" y="4307694"/>
              <a:chExt cx="592878" cy="769942"/>
            </a:xfrm>
          </p:grpSpPr>
          <p:sp>
            <p:nvSpPr>
              <p:cNvPr id="130113" name="Freeform 60"/>
              <p:cNvSpPr>
                <a:spLocks noEditPoints="1"/>
              </p:cNvSpPr>
              <p:nvPr/>
            </p:nvSpPr>
            <p:spPr bwMode="gray">
              <a:xfrm>
                <a:off x="4243818" y="4307694"/>
                <a:ext cx="592878" cy="769942"/>
              </a:xfrm>
              <a:custGeom>
                <a:avLst/>
                <a:gdLst>
                  <a:gd name="T0" fmla="*/ 2147483647 w 313"/>
                  <a:gd name="T1" fmla="*/ 0 h 407"/>
                  <a:gd name="T2" fmla="*/ 0 w 313"/>
                  <a:gd name="T3" fmla="*/ 2147483647 h 407"/>
                  <a:gd name="T4" fmla="*/ 0 w 313"/>
                  <a:gd name="T5" fmla="*/ 2147483647 h 407"/>
                  <a:gd name="T6" fmla="*/ 0 w 313"/>
                  <a:gd name="T7" fmla="*/ 2147483647 h 407"/>
                  <a:gd name="T8" fmla="*/ 0 w 313"/>
                  <a:gd name="T9" fmla="*/ 2147483647 h 407"/>
                  <a:gd name="T10" fmla="*/ 2147483647 w 313"/>
                  <a:gd name="T11" fmla="*/ 2147483647 h 407"/>
                  <a:gd name="T12" fmla="*/ 2147483647 w 313"/>
                  <a:gd name="T13" fmla="*/ 2147483647 h 407"/>
                  <a:gd name="T14" fmla="*/ 2147483647 w 313"/>
                  <a:gd name="T15" fmla="*/ 2147483647 h 407"/>
                  <a:gd name="T16" fmla="*/ 2147483647 w 313"/>
                  <a:gd name="T17" fmla="*/ 2147483647 h 407"/>
                  <a:gd name="T18" fmla="*/ 2147483647 w 313"/>
                  <a:gd name="T19" fmla="*/ 0 h 407"/>
                  <a:gd name="T20" fmla="*/ 2147483647 w 313"/>
                  <a:gd name="T21" fmla="*/ 2147483647 h 407"/>
                  <a:gd name="T22" fmla="*/ 2147483647 w 313"/>
                  <a:gd name="T23" fmla="*/ 2147483647 h 407"/>
                  <a:gd name="T24" fmla="*/ 2147483647 w 313"/>
                  <a:gd name="T25" fmla="*/ 2147483647 h 407"/>
                  <a:gd name="T26" fmla="*/ 2147483647 w 313"/>
                  <a:gd name="T27" fmla="*/ 2147483647 h 407"/>
                  <a:gd name="T28" fmla="*/ 2147483647 w 313"/>
                  <a:gd name="T29" fmla="*/ 2147483647 h 407"/>
                  <a:gd name="T30" fmla="*/ 2147483647 w 313"/>
                  <a:gd name="T31" fmla="*/ 2147483647 h 407"/>
                  <a:gd name="T32" fmla="*/ 2147483647 w 313"/>
                  <a:gd name="T33" fmla="*/ 2147483647 h 407"/>
                  <a:gd name="T34" fmla="*/ 2147483647 w 313"/>
                  <a:gd name="T35" fmla="*/ 2147483647 h 407"/>
                  <a:gd name="T36" fmla="*/ 2147483647 w 313"/>
                  <a:gd name="T37" fmla="*/ 2147483647 h 407"/>
                  <a:gd name="T38" fmla="*/ 2147483647 w 313"/>
                  <a:gd name="T39" fmla="*/ 2147483647 h 407"/>
                  <a:gd name="T40" fmla="*/ 2147483647 w 313"/>
                  <a:gd name="T41" fmla="*/ 2147483647 h 407"/>
                  <a:gd name="T42" fmla="*/ 2147483647 w 313"/>
                  <a:gd name="T43" fmla="*/ 2147483647 h 407"/>
                  <a:gd name="T44" fmla="*/ 2147483647 w 313"/>
                  <a:gd name="T45" fmla="*/ 2147483647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114" name="Oval 61"/>
              <p:cNvSpPr>
                <a:spLocks noChangeArrowheads="1"/>
              </p:cNvSpPr>
              <p:nvPr/>
            </p:nvSpPr>
            <p:spPr bwMode="gray">
              <a:xfrm>
                <a:off x="4291088" y="4831670"/>
                <a:ext cx="498338" cy="183473"/>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115" name="Oval 62"/>
              <p:cNvSpPr>
                <a:spLocks noChangeArrowheads="1"/>
              </p:cNvSpPr>
              <p:nvPr/>
            </p:nvSpPr>
            <p:spPr bwMode="gray">
              <a:xfrm>
                <a:off x="4291089" y="4738731"/>
                <a:ext cx="498338"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116" name="Oval 63"/>
              <p:cNvSpPr>
                <a:spLocks noChangeArrowheads="1"/>
              </p:cNvSpPr>
              <p:nvPr/>
            </p:nvSpPr>
            <p:spPr bwMode="gray">
              <a:xfrm>
                <a:off x="4291086" y="4648194"/>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117" name="Oval 64"/>
              <p:cNvSpPr>
                <a:spLocks noChangeArrowheads="1"/>
              </p:cNvSpPr>
              <p:nvPr/>
            </p:nvSpPr>
            <p:spPr bwMode="gray">
              <a:xfrm>
                <a:off x="4291084" y="455525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118" name="Oval 65"/>
              <p:cNvSpPr>
                <a:spLocks noChangeArrowheads="1"/>
              </p:cNvSpPr>
              <p:nvPr/>
            </p:nvSpPr>
            <p:spPr bwMode="gray">
              <a:xfrm>
                <a:off x="4291083" y="446471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119"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grpSp>
        <p:sp>
          <p:nvSpPr>
            <p:cNvPr id="11" name="TextBox 10"/>
            <p:cNvSpPr txBox="1"/>
            <p:nvPr/>
          </p:nvSpPr>
          <p:spPr bwMode="gray">
            <a:xfrm>
              <a:off x="2097171" y="3007049"/>
              <a:ext cx="1624118" cy="461694"/>
            </a:xfrm>
            <a:prstGeom prst="rect">
              <a:avLst/>
            </a:prstGeom>
            <a:noFill/>
          </p:spPr>
          <p:txBody>
            <a:bodyPr>
              <a:spAutoFit/>
            </a:bodyPr>
            <a:lstStyle/>
            <a:p>
              <a:pPr algn="ctr">
                <a:defRPr/>
              </a:pPr>
              <a:r>
                <a:rPr lang="en-US" sz="1700" b="1" cap="all" dirty="0">
                  <a:solidFill>
                    <a:srgbClr val="FFFFFF"/>
                  </a:solidFill>
                  <a:cs typeface="Arial" pitchFamily="34" charset="0"/>
                </a:rPr>
                <a:t>INTEGRATED DATA WAREHOUSE</a:t>
              </a:r>
            </a:p>
          </p:txBody>
        </p:sp>
        <p:sp>
          <p:nvSpPr>
            <p:cNvPr id="208" name="TextBox 207"/>
            <p:cNvSpPr txBox="1"/>
            <p:nvPr/>
          </p:nvSpPr>
          <p:spPr bwMode="gray">
            <a:xfrm>
              <a:off x="2200762" y="4112496"/>
              <a:ext cx="1416936" cy="437895"/>
            </a:xfrm>
            <a:prstGeom prst="rect">
              <a:avLst/>
            </a:prstGeom>
            <a:noFill/>
          </p:spPr>
          <p:txBody>
            <a:bodyPr>
              <a:spAutoFit/>
            </a:bodyPr>
            <a:lstStyle/>
            <a:p>
              <a:pPr algn="ctr">
                <a:defRPr/>
              </a:pPr>
              <a:r>
                <a:rPr lang="en-US" sz="1600" b="1" cap="all" dirty="0">
                  <a:solidFill>
                    <a:srgbClr val="FFFFFF"/>
                  </a:solidFill>
                  <a:cs typeface="Arial" pitchFamily="34" charset="0"/>
                </a:rPr>
                <a:t>Teradata</a:t>
              </a:r>
            </a:p>
            <a:p>
              <a:pPr algn="ctr">
                <a:defRPr/>
              </a:pPr>
              <a:r>
                <a:rPr lang="en-US" sz="1600" b="1" cap="all" dirty="0">
                  <a:solidFill>
                    <a:srgbClr val="FFFFFF"/>
                  </a:solidFill>
                  <a:cs typeface="Arial" pitchFamily="34" charset="0"/>
                </a:rPr>
                <a:t>Database</a:t>
              </a:r>
            </a:p>
          </p:txBody>
        </p:sp>
      </p:grpSp>
      <p:grpSp>
        <p:nvGrpSpPr>
          <p:cNvPr id="130057" name="Group 15"/>
          <p:cNvGrpSpPr>
            <a:grpSpLocks/>
          </p:cNvGrpSpPr>
          <p:nvPr/>
        </p:nvGrpSpPr>
        <p:grpSpPr bwMode="auto">
          <a:xfrm>
            <a:off x="5211763" y="4306888"/>
            <a:ext cx="1944687" cy="2122487"/>
            <a:chOff x="3909016" y="2995150"/>
            <a:chExt cx="1457850" cy="1590939"/>
          </a:xfrm>
        </p:grpSpPr>
        <p:sp>
          <p:nvSpPr>
            <p:cNvPr id="209" name="Rounded Rectangle 208"/>
            <p:cNvSpPr>
              <a:spLocks/>
            </p:cNvSpPr>
            <p:nvPr/>
          </p:nvSpPr>
          <p:spPr bwMode="gray">
            <a:xfrm>
              <a:off x="3910206" y="2995150"/>
              <a:ext cx="1455471" cy="1590939"/>
            </a:xfrm>
            <a:prstGeom prst="roundRect">
              <a:avLst>
                <a:gd name="adj" fmla="val 7250"/>
              </a:avLst>
            </a:prstGeom>
            <a:solidFill>
              <a:schemeClr val="accent3"/>
            </a:solidFill>
            <a:ln w="9525" cap="flat" cmpd="sng" algn="ctr">
              <a:solidFill>
                <a:schemeClr val="bg1"/>
              </a:solidFill>
              <a:prstDash val="solid"/>
              <a:round/>
              <a:headEnd type="none" w="med" len="med"/>
              <a:tailEnd type="none" w="med" len="med"/>
            </a:ln>
            <a:effectLst/>
          </p:spPr>
          <p:txBody>
            <a:bodyPr/>
            <a:lstStyle/>
            <a:p>
              <a:pPr>
                <a:defRPr/>
              </a:pPr>
              <a:endParaRPr lang="en-US" sz="2900" dirty="0">
                <a:solidFill>
                  <a:srgbClr val="3C3C3B"/>
                </a:solidFill>
              </a:endParaRPr>
            </a:p>
          </p:txBody>
        </p:sp>
        <p:grpSp>
          <p:nvGrpSpPr>
            <p:cNvPr id="130096" name="Group 33"/>
            <p:cNvGrpSpPr>
              <a:grpSpLocks noChangeAspect="1"/>
            </p:cNvGrpSpPr>
            <p:nvPr/>
          </p:nvGrpSpPr>
          <p:grpSpPr bwMode="auto">
            <a:xfrm>
              <a:off x="4215269" y="3632355"/>
              <a:ext cx="845347" cy="454554"/>
              <a:chOff x="1981200" y="1219200"/>
              <a:chExt cx="914400" cy="579334"/>
            </a:xfrm>
          </p:grpSpPr>
          <p:grpSp>
            <p:nvGrpSpPr>
              <p:cNvPr id="130099" name="Group 34"/>
              <p:cNvGrpSpPr>
                <a:grpSpLocks/>
              </p:cNvGrpSpPr>
              <p:nvPr/>
            </p:nvGrpSpPr>
            <p:grpSpPr bwMode="auto">
              <a:xfrm>
                <a:off x="1981200" y="1242374"/>
                <a:ext cx="486390" cy="486390"/>
                <a:chOff x="1981200" y="1242374"/>
                <a:chExt cx="486390" cy="486390"/>
              </a:xfrm>
            </p:grpSpPr>
            <p:sp>
              <p:nvSpPr>
                <p:cNvPr id="37" name="Oval 7"/>
                <p:cNvSpPr>
                  <a:spLocks noChangeArrowheads="1"/>
                </p:cNvSpPr>
                <p:nvPr/>
              </p:nvSpPr>
              <p:spPr bwMode="gray">
                <a:xfrm>
                  <a:off x="1980765" y="1423185"/>
                  <a:ext cx="92685" cy="92511"/>
                </a:xfrm>
                <a:prstGeom prst="ellipse">
                  <a:avLst/>
                </a:prstGeom>
                <a:solidFill>
                  <a:sysClr val="window" lastClr="FFFFFF"/>
                </a:solidFill>
                <a:ln>
                  <a:noFill/>
                </a:ln>
                <a:extLst/>
              </p:spPr>
              <p:txBody>
                <a:bodyPr/>
                <a:lstStyle/>
                <a:p>
                  <a:pPr>
                    <a:defRPr/>
                  </a:pPr>
                  <a:endParaRPr lang="en-US" sz="2900" kern="0" dirty="0">
                    <a:solidFill>
                      <a:srgbClr val="3C3C3B"/>
                    </a:solidFill>
                  </a:endParaRPr>
                </a:p>
              </p:txBody>
            </p:sp>
            <p:sp>
              <p:nvSpPr>
                <p:cNvPr id="38" name="Oval 8"/>
                <p:cNvSpPr>
                  <a:spLocks noChangeArrowheads="1"/>
                </p:cNvSpPr>
                <p:nvPr/>
              </p:nvSpPr>
              <p:spPr bwMode="gray">
                <a:xfrm>
                  <a:off x="2177721" y="1226029"/>
                  <a:ext cx="92685" cy="92511"/>
                </a:xfrm>
                <a:prstGeom prst="ellipse">
                  <a:avLst/>
                </a:prstGeom>
                <a:solidFill>
                  <a:sysClr val="window" lastClr="FFFFFF"/>
                </a:solidFill>
                <a:ln>
                  <a:noFill/>
                </a:ln>
                <a:extLst/>
              </p:spPr>
              <p:txBody>
                <a:bodyPr/>
                <a:lstStyle/>
                <a:p>
                  <a:pPr>
                    <a:defRPr/>
                  </a:pPr>
                  <a:endParaRPr lang="en-US" sz="2900" kern="0" dirty="0">
                    <a:solidFill>
                      <a:srgbClr val="3C3C3B"/>
                    </a:solidFill>
                  </a:endParaRPr>
                </a:p>
              </p:txBody>
            </p:sp>
            <p:sp>
              <p:nvSpPr>
                <p:cNvPr id="39" name="Oval 9"/>
                <p:cNvSpPr>
                  <a:spLocks noChangeArrowheads="1"/>
                </p:cNvSpPr>
                <p:nvPr/>
              </p:nvSpPr>
              <p:spPr bwMode="gray">
                <a:xfrm>
                  <a:off x="2177721" y="1620340"/>
                  <a:ext cx="92685" cy="107677"/>
                </a:xfrm>
                <a:prstGeom prst="ellipse">
                  <a:avLst/>
                </a:prstGeom>
                <a:solidFill>
                  <a:sysClr val="window" lastClr="FFFFFF"/>
                </a:solidFill>
                <a:ln>
                  <a:noFill/>
                </a:ln>
                <a:extLst/>
              </p:spPr>
              <p:txBody>
                <a:bodyPr/>
                <a:lstStyle/>
                <a:p>
                  <a:pPr>
                    <a:defRPr/>
                  </a:pPr>
                  <a:endParaRPr lang="en-US" sz="2900" kern="0" dirty="0">
                    <a:solidFill>
                      <a:srgbClr val="3C3C3B"/>
                    </a:solidFill>
                  </a:endParaRPr>
                </a:p>
              </p:txBody>
            </p:sp>
            <p:sp>
              <p:nvSpPr>
                <p:cNvPr id="40" name="Freeform 10"/>
                <p:cNvSpPr>
                  <a:spLocks/>
                </p:cNvSpPr>
                <p:nvPr/>
              </p:nvSpPr>
              <p:spPr bwMode="gray">
                <a:xfrm>
                  <a:off x="2034831" y="1280626"/>
                  <a:ext cx="100409" cy="100094"/>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ysClr val="window" lastClr="FFFFFF"/>
                </a:solidFill>
                <a:ln>
                  <a:noFill/>
                </a:ln>
                <a:extLst/>
              </p:spPr>
              <p:txBody>
                <a:bodyPr/>
                <a:lstStyle/>
                <a:p>
                  <a:pPr>
                    <a:defRPr/>
                  </a:pPr>
                  <a:endParaRPr lang="en-US" sz="2900" kern="0" dirty="0">
                    <a:solidFill>
                      <a:srgbClr val="3C3C3B"/>
                    </a:solidFill>
                  </a:endParaRPr>
                </a:p>
              </p:txBody>
            </p:sp>
            <p:sp>
              <p:nvSpPr>
                <p:cNvPr id="41" name="Freeform 11"/>
                <p:cNvSpPr>
                  <a:spLocks/>
                </p:cNvSpPr>
                <p:nvPr/>
              </p:nvSpPr>
              <p:spPr bwMode="gray">
                <a:xfrm>
                  <a:off x="2312887" y="1558160"/>
                  <a:ext cx="100409" cy="100094"/>
                </a:xfrm>
                <a:custGeom>
                  <a:avLst/>
                  <a:gdLst>
                    <a:gd name="T0" fmla="*/ 43 w 52"/>
                    <a:gd name="T1" fmla="*/ 9 h 52"/>
                    <a:gd name="T2" fmla="*/ 43 w 52"/>
                    <a:gd name="T3" fmla="*/ 43 h 52"/>
                    <a:gd name="T4" fmla="*/ 9 w 52"/>
                    <a:gd name="T5" fmla="*/ 43 h 52"/>
                    <a:gd name="T6" fmla="*/ 9 w 52"/>
                    <a:gd name="T7" fmla="*/ 9 h 52"/>
                    <a:gd name="T8" fmla="*/ 43 w 52"/>
                    <a:gd name="T9" fmla="*/ 9 h 52"/>
                  </a:gdLst>
                  <a:ahLst/>
                  <a:cxnLst>
                    <a:cxn ang="0">
                      <a:pos x="T0" y="T1"/>
                    </a:cxn>
                    <a:cxn ang="0">
                      <a:pos x="T2" y="T3"/>
                    </a:cxn>
                    <a:cxn ang="0">
                      <a:pos x="T4" y="T5"/>
                    </a:cxn>
                    <a:cxn ang="0">
                      <a:pos x="T6" y="T7"/>
                    </a:cxn>
                    <a:cxn ang="0">
                      <a:pos x="T8" y="T9"/>
                    </a:cxn>
                  </a:cxnLst>
                  <a:rect l="0" t="0" r="r" b="b"/>
                  <a:pathLst>
                    <a:path w="52" h="52">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ysClr val="window" lastClr="FFFFFF">
                    <a:alpha val="80000"/>
                  </a:sysClr>
                </a:solidFill>
                <a:ln>
                  <a:noFill/>
                </a:ln>
              </p:spPr>
              <p:txBody>
                <a:bodyPr/>
                <a:lstStyle/>
                <a:p>
                  <a:pPr>
                    <a:defRPr/>
                  </a:pPr>
                  <a:endParaRPr lang="en-US" sz="2900" kern="0" dirty="0">
                    <a:solidFill>
                      <a:srgbClr val="3C3C3B"/>
                    </a:solidFill>
                  </a:endParaRPr>
                </a:p>
              </p:txBody>
            </p:sp>
            <p:sp>
              <p:nvSpPr>
                <p:cNvPr id="42" name="Freeform 12"/>
                <p:cNvSpPr>
                  <a:spLocks/>
                </p:cNvSpPr>
                <p:nvPr/>
              </p:nvSpPr>
              <p:spPr bwMode="gray">
                <a:xfrm>
                  <a:off x="2312887" y="1280626"/>
                  <a:ext cx="100409" cy="100094"/>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ysClr val="window" lastClr="FFFFFF">
                    <a:alpha val="80000"/>
                  </a:sysClr>
                </a:solidFill>
                <a:ln>
                  <a:noFill/>
                </a:ln>
              </p:spPr>
              <p:txBody>
                <a:bodyPr/>
                <a:lstStyle/>
                <a:p>
                  <a:pPr>
                    <a:defRPr/>
                  </a:pPr>
                  <a:endParaRPr lang="en-US" sz="2900" kern="0" dirty="0">
                    <a:solidFill>
                      <a:srgbClr val="3C3C3B"/>
                    </a:solidFill>
                  </a:endParaRPr>
                </a:p>
              </p:txBody>
            </p:sp>
            <p:sp>
              <p:nvSpPr>
                <p:cNvPr id="43" name="Freeform 13"/>
                <p:cNvSpPr>
                  <a:spLocks/>
                </p:cNvSpPr>
                <p:nvPr/>
              </p:nvSpPr>
              <p:spPr bwMode="gray">
                <a:xfrm>
                  <a:off x="2034831" y="1558160"/>
                  <a:ext cx="100409" cy="100094"/>
                </a:xfrm>
                <a:custGeom>
                  <a:avLst/>
                  <a:gdLst>
                    <a:gd name="T0" fmla="*/ 43 w 52"/>
                    <a:gd name="T1" fmla="*/ 43 h 52"/>
                    <a:gd name="T2" fmla="*/ 9 w 52"/>
                    <a:gd name="T3" fmla="*/ 43 h 52"/>
                    <a:gd name="T4" fmla="*/ 9 w 52"/>
                    <a:gd name="T5" fmla="*/ 9 h 52"/>
                    <a:gd name="T6" fmla="*/ 43 w 52"/>
                    <a:gd name="T7" fmla="*/ 9 h 52"/>
                    <a:gd name="T8" fmla="*/ 43 w 52"/>
                    <a:gd name="T9" fmla="*/ 43 h 52"/>
                  </a:gdLst>
                  <a:ahLst/>
                  <a:cxnLst>
                    <a:cxn ang="0">
                      <a:pos x="T0" y="T1"/>
                    </a:cxn>
                    <a:cxn ang="0">
                      <a:pos x="T2" y="T3"/>
                    </a:cxn>
                    <a:cxn ang="0">
                      <a:pos x="T4" y="T5"/>
                    </a:cxn>
                    <a:cxn ang="0">
                      <a:pos x="T6" y="T7"/>
                    </a:cxn>
                    <a:cxn ang="0">
                      <a:pos x="T8" y="T9"/>
                    </a:cxn>
                  </a:cxnLst>
                  <a:rect l="0" t="0" r="r" b="b"/>
                  <a:pathLst>
                    <a:path w="52" h="52">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ysClr val="window" lastClr="FFFFFF"/>
                </a:solidFill>
                <a:ln>
                  <a:noFill/>
                </a:ln>
                <a:extLst/>
              </p:spPr>
              <p:txBody>
                <a:bodyPr/>
                <a:lstStyle/>
                <a:p>
                  <a:pPr>
                    <a:defRPr/>
                  </a:pPr>
                  <a:endParaRPr lang="en-US" sz="2900" kern="0" dirty="0">
                    <a:solidFill>
                      <a:srgbClr val="3C3C3B"/>
                    </a:solidFill>
                  </a:endParaRPr>
                </a:p>
              </p:txBody>
            </p:sp>
            <p:sp>
              <p:nvSpPr>
                <p:cNvPr id="44" name="Oval 14"/>
                <p:cNvSpPr>
                  <a:spLocks noChangeArrowheads="1"/>
                </p:cNvSpPr>
                <p:nvPr/>
              </p:nvSpPr>
              <p:spPr bwMode="gray">
                <a:xfrm>
                  <a:off x="2374677" y="1423185"/>
                  <a:ext cx="92685" cy="92511"/>
                </a:xfrm>
                <a:prstGeom prst="ellipse">
                  <a:avLst/>
                </a:prstGeom>
                <a:solidFill>
                  <a:sysClr val="window" lastClr="FFFFFF">
                    <a:alpha val="80000"/>
                  </a:sysClr>
                </a:solidFill>
                <a:ln>
                  <a:noFill/>
                </a:ln>
              </p:spPr>
              <p:txBody>
                <a:bodyPr/>
                <a:lstStyle/>
                <a:p>
                  <a:pPr>
                    <a:defRPr/>
                  </a:pPr>
                  <a:endParaRPr lang="en-US" sz="2900" kern="0" dirty="0">
                    <a:solidFill>
                      <a:srgbClr val="3C3C3B"/>
                    </a:solidFill>
                  </a:endParaRPr>
                </a:p>
              </p:txBody>
            </p:sp>
          </p:grpSp>
          <p:sp>
            <p:nvSpPr>
              <p:cNvPr id="36" name="Freeform 35"/>
              <p:cNvSpPr>
                <a:spLocks noEditPoints="1"/>
              </p:cNvSpPr>
              <p:nvPr/>
            </p:nvSpPr>
            <p:spPr bwMode="gray">
              <a:xfrm>
                <a:off x="2260108" y="1218446"/>
                <a:ext cx="635924" cy="579334"/>
              </a:xfrm>
              <a:custGeom>
                <a:avLst/>
                <a:gdLst>
                  <a:gd name="T0" fmla="*/ 375 w 375"/>
                  <a:gd name="T1" fmla="*/ 307 h 342"/>
                  <a:gd name="T2" fmla="*/ 294 w 375"/>
                  <a:gd name="T3" fmla="*/ 242 h 342"/>
                  <a:gd name="T4" fmla="*/ 318 w 375"/>
                  <a:gd name="T5" fmla="*/ 159 h 342"/>
                  <a:gd name="T6" fmla="*/ 159 w 375"/>
                  <a:gd name="T7" fmla="*/ 0 h 342"/>
                  <a:gd name="T8" fmla="*/ 0 w 375"/>
                  <a:gd name="T9" fmla="*/ 159 h 342"/>
                  <a:gd name="T10" fmla="*/ 159 w 375"/>
                  <a:gd name="T11" fmla="*/ 318 h 342"/>
                  <a:gd name="T12" fmla="*/ 266 w 375"/>
                  <a:gd name="T13" fmla="*/ 276 h 342"/>
                  <a:gd name="T14" fmla="*/ 346 w 375"/>
                  <a:gd name="T15" fmla="*/ 342 h 342"/>
                  <a:gd name="T16" fmla="*/ 375 w 375"/>
                  <a:gd name="T17" fmla="*/ 307 h 342"/>
                  <a:gd name="T18" fmla="*/ 24 w 375"/>
                  <a:gd name="T19" fmla="*/ 159 h 342"/>
                  <a:gd name="T20" fmla="*/ 159 w 375"/>
                  <a:gd name="T21" fmla="*/ 24 h 342"/>
                  <a:gd name="T22" fmla="*/ 294 w 375"/>
                  <a:gd name="T23" fmla="*/ 159 h 342"/>
                  <a:gd name="T24" fmla="*/ 159 w 375"/>
                  <a:gd name="T25" fmla="*/ 294 h 342"/>
                  <a:gd name="T26" fmla="*/ 24 w 375"/>
                  <a:gd name="T27" fmla="*/ 1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342">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ysClr val="window" lastClr="FFFFFF"/>
              </a:solidFill>
              <a:ln>
                <a:noFill/>
              </a:ln>
            </p:spPr>
            <p:txBody>
              <a:bodyPr/>
              <a:lstStyle/>
              <a:p>
                <a:pPr>
                  <a:defRPr/>
                </a:pPr>
                <a:endParaRPr lang="en-US" sz="2900" kern="0" dirty="0">
                  <a:solidFill>
                    <a:srgbClr val="3C3C3B"/>
                  </a:solidFill>
                </a:endParaRPr>
              </a:p>
            </p:txBody>
          </p:sp>
        </p:grpSp>
        <p:sp>
          <p:nvSpPr>
            <p:cNvPr id="47" name="TextBox 46"/>
            <p:cNvSpPr txBox="1"/>
            <p:nvPr/>
          </p:nvSpPr>
          <p:spPr bwMode="gray">
            <a:xfrm>
              <a:off x="3909016" y="4112496"/>
              <a:ext cx="1457850" cy="437895"/>
            </a:xfrm>
            <a:prstGeom prst="rect">
              <a:avLst/>
            </a:prstGeom>
            <a:noFill/>
          </p:spPr>
          <p:txBody>
            <a:bodyPr>
              <a:spAutoFit/>
            </a:bodyPr>
            <a:lstStyle/>
            <a:p>
              <a:pPr algn="ctr" defTabSz="1219170">
                <a:defRPr/>
              </a:pPr>
              <a:r>
                <a:rPr lang="en-US" sz="1600" b="1" cap="all" dirty="0">
                  <a:solidFill>
                    <a:srgbClr val="FFFFFF"/>
                  </a:solidFill>
                  <a:cs typeface="Arial" pitchFamily="34" charset="0"/>
                </a:rPr>
                <a:t>Aster</a:t>
              </a:r>
            </a:p>
            <a:p>
              <a:pPr algn="ctr" defTabSz="1219170">
                <a:defRPr/>
              </a:pPr>
              <a:r>
                <a:rPr lang="en-US" sz="1600" b="1" cap="all" dirty="0">
                  <a:solidFill>
                    <a:srgbClr val="FFFFFF"/>
                  </a:solidFill>
                  <a:cs typeface="Arial" pitchFamily="34" charset="0"/>
                </a:rPr>
                <a:t>Database</a:t>
              </a:r>
            </a:p>
          </p:txBody>
        </p:sp>
        <p:sp>
          <p:nvSpPr>
            <p:cNvPr id="50" name="TextBox 49"/>
            <p:cNvSpPr txBox="1"/>
            <p:nvPr/>
          </p:nvSpPr>
          <p:spPr bwMode="gray">
            <a:xfrm>
              <a:off x="3937578" y="3007049"/>
              <a:ext cx="1400726" cy="461694"/>
            </a:xfrm>
            <a:prstGeom prst="rect">
              <a:avLst/>
            </a:prstGeom>
            <a:noFill/>
          </p:spPr>
          <p:txBody>
            <a:bodyPr>
              <a:spAutoFit/>
            </a:bodyPr>
            <a:lstStyle/>
            <a:p>
              <a:pPr algn="ctr">
                <a:defRPr/>
              </a:pPr>
              <a:r>
                <a:rPr lang="en-US" sz="1700" b="1" cap="all" dirty="0">
                  <a:solidFill>
                    <a:srgbClr val="FFFFFF"/>
                  </a:solidFill>
                  <a:cs typeface="Arial" pitchFamily="34" charset="0"/>
                </a:rPr>
                <a:t>Discovery platform</a:t>
              </a:r>
            </a:p>
          </p:txBody>
        </p:sp>
      </p:grpSp>
      <p:sp>
        <p:nvSpPr>
          <p:cNvPr id="130058" name="Rounded Rectangle 219"/>
          <p:cNvSpPr>
            <a:spLocks/>
          </p:cNvSpPr>
          <p:nvPr/>
        </p:nvSpPr>
        <p:spPr bwMode="gray">
          <a:xfrm>
            <a:off x="9825038" y="4306888"/>
            <a:ext cx="1941512" cy="2122487"/>
          </a:xfrm>
          <a:prstGeom prst="roundRect">
            <a:avLst>
              <a:gd name="adj" fmla="val 7250"/>
            </a:avLst>
          </a:prstGeom>
          <a:solidFill>
            <a:srgbClr val="408000"/>
          </a:solidFill>
          <a:ln w="9525">
            <a:solidFill>
              <a:schemeClr val="bg1"/>
            </a:solidFill>
            <a:round/>
            <a:headEnd/>
            <a:tailEnd/>
          </a:ln>
        </p:spPr>
        <p:txBody>
          <a:bodyPr lIns="121917" tIns="60958" rIns="121917" bIns="60958"/>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1600">
              <a:solidFill>
                <a:srgbClr val="3C3C3B"/>
              </a:solidFill>
            </a:endParaRPr>
          </a:p>
        </p:txBody>
      </p:sp>
      <p:sp>
        <p:nvSpPr>
          <p:cNvPr id="221" name="TextBox 220"/>
          <p:cNvSpPr txBox="1"/>
          <p:nvPr/>
        </p:nvSpPr>
        <p:spPr bwMode="gray">
          <a:xfrm>
            <a:off x="9861550" y="4322763"/>
            <a:ext cx="1868488" cy="646112"/>
          </a:xfrm>
          <a:prstGeom prst="rect">
            <a:avLst/>
          </a:prstGeom>
          <a:noFill/>
        </p:spPr>
        <p:txBody>
          <a:bodyPr lIns="121917" tIns="60958" rIns="121917" bIns="60958">
            <a:spAutoFit/>
          </a:bodyPr>
          <a:lstStyle/>
          <a:p>
            <a:pPr algn="ctr">
              <a:defRPr/>
            </a:pPr>
            <a:r>
              <a:rPr lang="en-US" sz="1700" b="1" cap="all" dirty="0">
                <a:solidFill>
                  <a:srgbClr val="FFFFFF"/>
                </a:solidFill>
                <a:cs typeface="Arial" pitchFamily="34" charset="0"/>
              </a:rPr>
              <a:t>Compute</a:t>
            </a:r>
          </a:p>
          <a:p>
            <a:pPr algn="ctr">
              <a:defRPr/>
            </a:pPr>
            <a:r>
              <a:rPr lang="en-US" sz="1700" b="1" cap="all" dirty="0">
                <a:solidFill>
                  <a:srgbClr val="FFFFFF"/>
                </a:solidFill>
                <a:cs typeface="Arial" pitchFamily="34" charset="0"/>
              </a:rPr>
              <a:t>Clusters</a:t>
            </a:r>
          </a:p>
        </p:txBody>
      </p:sp>
      <p:sp>
        <p:nvSpPr>
          <p:cNvPr id="130060" name="TextBox 222"/>
          <p:cNvSpPr txBox="1">
            <a:spLocks noChangeArrowheads="1"/>
          </p:cNvSpPr>
          <p:nvPr/>
        </p:nvSpPr>
        <p:spPr bwMode="gray">
          <a:xfrm>
            <a:off x="9823450" y="5795963"/>
            <a:ext cx="19446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600" b="1">
                <a:solidFill>
                  <a:srgbClr val="FFFFFF"/>
                </a:solidFill>
              </a:rPr>
              <a:t>SAS, PYTHON, </a:t>
            </a:r>
          </a:p>
          <a:p>
            <a:pPr algn="ctr"/>
            <a:r>
              <a:rPr lang="en-US" altLang="en-US" sz="1600" b="1">
                <a:solidFill>
                  <a:srgbClr val="FFFFFF"/>
                </a:solidFill>
              </a:rPr>
              <a:t>R, PERL, RUBY…</a:t>
            </a:r>
          </a:p>
        </p:txBody>
      </p:sp>
      <p:grpSp>
        <p:nvGrpSpPr>
          <p:cNvPr id="130061" name="Group 2"/>
          <p:cNvGrpSpPr>
            <a:grpSpLocks/>
          </p:cNvGrpSpPr>
          <p:nvPr/>
        </p:nvGrpSpPr>
        <p:grpSpPr bwMode="auto">
          <a:xfrm>
            <a:off x="10174288" y="5129213"/>
            <a:ext cx="1243012" cy="661987"/>
            <a:chOff x="8101782" y="4290253"/>
            <a:chExt cx="750119" cy="482250"/>
          </a:xfrm>
        </p:grpSpPr>
        <p:sp>
          <p:nvSpPr>
            <p:cNvPr id="182" name="Magnetic Disk 36"/>
            <p:cNvSpPr>
              <a:spLocks noChangeArrowheads="1"/>
            </p:cNvSpPr>
            <p:nvPr/>
          </p:nvSpPr>
          <p:spPr bwMode="gray">
            <a:xfrm>
              <a:off x="8101782" y="4343451"/>
              <a:ext cx="268242" cy="215104"/>
            </a:xfrm>
            <a:prstGeom prst="flowChartMagneticDisk">
              <a:avLst/>
            </a:prstGeom>
            <a:solidFill>
              <a:schemeClr val="bg1"/>
            </a:solidFill>
            <a:ln w="9525">
              <a:solidFill>
                <a:schemeClr val="accent4"/>
              </a:solidFill>
              <a:round/>
              <a:headEnd/>
              <a:tailEnd/>
            </a:ln>
          </p:spPr>
          <p:txBody>
            <a:bodyPr/>
            <a:lstStyle/>
            <a:p>
              <a:pPr>
                <a:defRPr/>
              </a:pPr>
              <a:endParaRPr lang="en-US" dirty="0"/>
            </a:p>
          </p:txBody>
        </p:sp>
        <p:sp>
          <p:nvSpPr>
            <p:cNvPr id="183" name="Magnetic Disk 37"/>
            <p:cNvSpPr>
              <a:spLocks noChangeArrowheads="1"/>
            </p:cNvSpPr>
            <p:nvPr/>
          </p:nvSpPr>
          <p:spPr bwMode="gray">
            <a:xfrm>
              <a:off x="8209079" y="4451003"/>
              <a:ext cx="267284" cy="213948"/>
            </a:xfrm>
            <a:prstGeom prst="flowChartMagneticDisk">
              <a:avLst/>
            </a:prstGeom>
            <a:solidFill>
              <a:schemeClr val="bg1"/>
            </a:solidFill>
            <a:ln w="9525">
              <a:solidFill>
                <a:schemeClr val="accent4"/>
              </a:solidFill>
              <a:round/>
              <a:headEnd/>
              <a:tailEnd/>
            </a:ln>
          </p:spPr>
          <p:txBody>
            <a:bodyPr/>
            <a:lstStyle/>
            <a:p>
              <a:pPr>
                <a:defRPr/>
              </a:pPr>
              <a:endParaRPr lang="en-US" dirty="0"/>
            </a:p>
          </p:txBody>
        </p:sp>
        <p:sp>
          <p:nvSpPr>
            <p:cNvPr id="184" name="Magnetic Disk 38"/>
            <p:cNvSpPr>
              <a:spLocks noChangeArrowheads="1"/>
            </p:cNvSpPr>
            <p:nvPr/>
          </p:nvSpPr>
          <p:spPr bwMode="gray">
            <a:xfrm>
              <a:off x="8316376" y="4558555"/>
              <a:ext cx="267284" cy="213948"/>
            </a:xfrm>
            <a:prstGeom prst="flowChartMagneticDisk">
              <a:avLst/>
            </a:prstGeom>
            <a:solidFill>
              <a:schemeClr val="bg1"/>
            </a:solidFill>
            <a:ln w="9525">
              <a:solidFill>
                <a:schemeClr val="accent4"/>
              </a:solidFill>
              <a:round/>
              <a:headEnd/>
              <a:tailEnd/>
            </a:ln>
          </p:spPr>
          <p:txBody>
            <a:bodyPr/>
            <a:lstStyle/>
            <a:p>
              <a:pPr>
                <a:defRPr/>
              </a:pPr>
              <a:endParaRPr lang="en-US" dirty="0"/>
            </a:p>
          </p:txBody>
        </p:sp>
        <p:sp>
          <p:nvSpPr>
            <p:cNvPr id="185" name="Magnetic Disk 39"/>
            <p:cNvSpPr>
              <a:spLocks noChangeArrowheads="1"/>
            </p:cNvSpPr>
            <p:nvPr/>
          </p:nvSpPr>
          <p:spPr bwMode="gray">
            <a:xfrm>
              <a:off x="8370024" y="4290253"/>
              <a:ext cx="267284" cy="213948"/>
            </a:xfrm>
            <a:prstGeom prst="flowChartMagneticDisk">
              <a:avLst/>
            </a:prstGeom>
            <a:solidFill>
              <a:schemeClr val="bg1"/>
            </a:solidFill>
            <a:ln w="9525">
              <a:solidFill>
                <a:schemeClr val="accent4"/>
              </a:solidFill>
              <a:round/>
              <a:headEnd/>
              <a:tailEnd/>
            </a:ln>
          </p:spPr>
          <p:txBody>
            <a:bodyPr/>
            <a:lstStyle/>
            <a:p>
              <a:pPr>
                <a:defRPr/>
              </a:pPr>
              <a:endParaRPr lang="en-US" dirty="0"/>
            </a:p>
          </p:txBody>
        </p:sp>
        <p:sp>
          <p:nvSpPr>
            <p:cNvPr id="186" name="Magnetic Disk 40"/>
            <p:cNvSpPr>
              <a:spLocks noChangeArrowheads="1"/>
            </p:cNvSpPr>
            <p:nvPr/>
          </p:nvSpPr>
          <p:spPr bwMode="gray">
            <a:xfrm>
              <a:off x="8476362" y="4397805"/>
              <a:ext cx="268242" cy="213948"/>
            </a:xfrm>
            <a:prstGeom prst="flowChartMagneticDisk">
              <a:avLst/>
            </a:prstGeom>
            <a:solidFill>
              <a:schemeClr val="bg1"/>
            </a:solidFill>
            <a:ln w="9525">
              <a:solidFill>
                <a:schemeClr val="accent4"/>
              </a:solidFill>
              <a:round/>
              <a:headEnd/>
              <a:tailEnd/>
            </a:ln>
          </p:spPr>
          <p:txBody>
            <a:bodyPr/>
            <a:lstStyle/>
            <a:p>
              <a:pPr>
                <a:defRPr/>
              </a:pPr>
              <a:endParaRPr lang="en-US" dirty="0"/>
            </a:p>
          </p:txBody>
        </p:sp>
        <p:sp>
          <p:nvSpPr>
            <p:cNvPr id="187" name="Magnetic Disk 41"/>
            <p:cNvSpPr>
              <a:spLocks noChangeArrowheads="1"/>
            </p:cNvSpPr>
            <p:nvPr/>
          </p:nvSpPr>
          <p:spPr bwMode="gray">
            <a:xfrm>
              <a:off x="8583659" y="4504201"/>
              <a:ext cx="268242" cy="215104"/>
            </a:xfrm>
            <a:prstGeom prst="flowChartMagneticDisk">
              <a:avLst/>
            </a:prstGeom>
            <a:solidFill>
              <a:schemeClr val="bg1"/>
            </a:solidFill>
            <a:ln w="9525">
              <a:solidFill>
                <a:schemeClr val="accent4"/>
              </a:solidFill>
              <a:round/>
              <a:headEnd/>
              <a:tailEnd/>
            </a:ln>
          </p:spPr>
          <p:txBody>
            <a:bodyPr/>
            <a:lstStyle/>
            <a:p>
              <a:pPr>
                <a:defRPr/>
              </a:pPr>
              <a:endParaRPr lang="en-US" dirty="0"/>
            </a:p>
          </p:txBody>
        </p:sp>
      </p:grpSp>
      <p:sp>
        <p:nvSpPr>
          <p:cNvPr id="210" name="Rounded Rectangle 209"/>
          <p:cNvSpPr>
            <a:spLocks/>
          </p:cNvSpPr>
          <p:nvPr/>
        </p:nvSpPr>
        <p:spPr bwMode="gray">
          <a:xfrm>
            <a:off x="7518400" y="4306888"/>
            <a:ext cx="1943100" cy="2122487"/>
          </a:xfrm>
          <a:prstGeom prst="roundRect">
            <a:avLst>
              <a:gd name="adj" fmla="val 7250"/>
            </a:avLst>
          </a:prstGeom>
          <a:solidFill>
            <a:schemeClr val="accent5"/>
          </a:solidFill>
          <a:ln w="9525" cap="flat" cmpd="sng" algn="ctr">
            <a:solidFill>
              <a:schemeClr val="bg1"/>
            </a:solidFill>
            <a:prstDash val="solid"/>
            <a:round/>
            <a:headEnd type="none" w="med" len="med"/>
            <a:tailEnd type="none" w="med" len="med"/>
          </a:ln>
          <a:effectLst/>
        </p:spPr>
        <p:txBody>
          <a:bodyPr lIns="121917" tIns="60958" rIns="121917" bIns="60958"/>
          <a:lstStyle/>
          <a:p>
            <a:pPr>
              <a:defRPr/>
            </a:pPr>
            <a:endParaRPr lang="en-US" sz="2900" dirty="0">
              <a:solidFill>
                <a:srgbClr val="3C3C3B"/>
              </a:solidFill>
            </a:endParaRPr>
          </a:p>
        </p:txBody>
      </p:sp>
      <p:sp>
        <p:nvSpPr>
          <p:cNvPr id="211" name="TextBox 210"/>
          <p:cNvSpPr txBox="1"/>
          <p:nvPr/>
        </p:nvSpPr>
        <p:spPr bwMode="gray">
          <a:xfrm>
            <a:off x="7556500" y="4322763"/>
            <a:ext cx="1866900" cy="646112"/>
          </a:xfrm>
          <a:prstGeom prst="rect">
            <a:avLst/>
          </a:prstGeom>
          <a:noFill/>
        </p:spPr>
        <p:txBody>
          <a:bodyPr lIns="121917" tIns="60958" rIns="121917" bIns="60958">
            <a:spAutoFit/>
          </a:bodyPr>
          <a:lstStyle/>
          <a:p>
            <a:pPr algn="ctr">
              <a:defRPr/>
            </a:pPr>
            <a:r>
              <a:rPr lang="en-US" sz="1700" b="1" cap="all" dirty="0">
                <a:solidFill>
                  <a:srgbClr val="FFFFFF"/>
                </a:solidFill>
                <a:cs typeface="Arial" pitchFamily="34" charset="0"/>
              </a:rPr>
              <a:t>Other</a:t>
            </a:r>
          </a:p>
          <a:p>
            <a:pPr algn="ctr">
              <a:defRPr/>
            </a:pPr>
            <a:r>
              <a:rPr lang="en-US" sz="1700" b="1" cap="all" dirty="0">
                <a:solidFill>
                  <a:srgbClr val="FFFFFF"/>
                </a:solidFill>
                <a:cs typeface="Arial" pitchFamily="34" charset="0"/>
              </a:rPr>
              <a:t>Databases</a:t>
            </a:r>
          </a:p>
        </p:txBody>
      </p:sp>
      <p:grpSp>
        <p:nvGrpSpPr>
          <p:cNvPr id="130064" name="Group 211"/>
          <p:cNvGrpSpPr>
            <a:grpSpLocks/>
          </p:cNvGrpSpPr>
          <p:nvPr/>
        </p:nvGrpSpPr>
        <p:grpSpPr bwMode="auto">
          <a:xfrm>
            <a:off x="8013700" y="5056188"/>
            <a:ext cx="952500" cy="808037"/>
            <a:chOff x="4243818" y="4307694"/>
            <a:chExt cx="592878" cy="769942"/>
          </a:xfrm>
        </p:grpSpPr>
        <p:sp>
          <p:nvSpPr>
            <p:cNvPr id="130082" name="Freeform 60"/>
            <p:cNvSpPr>
              <a:spLocks noEditPoints="1"/>
            </p:cNvSpPr>
            <p:nvPr/>
          </p:nvSpPr>
          <p:spPr bwMode="gray">
            <a:xfrm>
              <a:off x="4243818" y="4307694"/>
              <a:ext cx="592878" cy="769942"/>
            </a:xfrm>
            <a:custGeom>
              <a:avLst/>
              <a:gdLst>
                <a:gd name="T0" fmla="*/ 2147483647 w 313"/>
                <a:gd name="T1" fmla="*/ 0 h 407"/>
                <a:gd name="T2" fmla="*/ 0 w 313"/>
                <a:gd name="T3" fmla="*/ 2147483647 h 407"/>
                <a:gd name="T4" fmla="*/ 0 w 313"/>
                <a:gd name="T5" fmla="*/ 2147483647 h 407"/>
                <a:gd name="T6" fmla="*/ 0 w 313"/>
                <a:gd name="T7" fmla="*/ 2147483647 h 407"/>
                <a:gd name="T8" fmla="*/ 0 w 313"/>
                <a:gd name="T9" fmla="*/ 2147483647 h 407"/>
                <a:gd name="T10" fmla="*/ 2147483647 w 313"/>
                <a:gd name="T11" fmla="*/ 2147483647 h 407"/>
                <a:gd name="T12" fmla="*/ 2147483647 w 313"/>
                <a:gd name="T13" fmla="*/ 2147483647 h 407"/>
                <a:gd name="T14" fmla="*/ 2147483647 w 313"/>
                <a:gd name="T15" fmla="*/ 2147483647 h 407"/>
                <a:gd name="T16" fmla="*/ 2147483647 w 313"/>
                <a:gd name="T17" fmla="*/ 2147483647 h 407"/>
                <a:gd name="T18" fmla="*/ 2147483647 w 313"/>
                <a:gd name="T19" fmla="*/ 0 h 407"/>
                <a:gd name="T20" fmla="*/ 2147483647 w 313"/>
                <a:gd name="T21" fmla="*/ 2147483647 h 407"/>
                <a:gd name="T22" fmla="*/ 2147483647 w 313"/>
                <a:gd name="T23" fmla="*/ 2147483647 h 407"/>
                <a:gd name="T24" fmla="*/ 2147483647 w 313"/>
                <a:gd name="T25" fmla="*/ 2147483647 h 407"/>
                <a:gd name="T26" fmla="*/ 2147483647 w 313"/>
                <a:gd name="T27" fmla="*/ 2147483647 h 407"/>
                <a:gd name="T28" fmla="*/ 2147483647 w 313"/>
                <a:gd name="T29" fmla="*/ 2147483647 h 407"/>
                <a:gd name="T30" fmla="*/ 2147483647 w 313"/>
                <a:gd name="T31" fmla="*/ 2147483647 h 407"/>
                <a:gd name="T32" fmla="*/ 2147483647 w 313"/>
                <a:gd name="T33" fmla="*/ 2147483647 h 407"/>
                <a:gd name="T34" fmla="*/ 2147483647 w 313"/>
                <a:gd name="T35" fmla="*/ 2147483647 h 407"/>
                <a:gd name="T36" fmla="*/ 2147483647 w 313"/>
                <a:gd name="T37" fmla="*/ 2147483647 h 407"/>
                <a:gd name="T38" fmla="*/ 2147483647 w 313"/>
                <a:gd name="T39" fmla="*/ 2147483647 h 407"/>
                <a:gd name="T40" fmla="*/ 2147483647 w 313"/>
                <a:gd name="T41" fmla="*/ 2147483647 h 407"/>
                <a:gd name="T42" fmla="*/ 2147483647 w 313"/>
                <a:gd name="T43" fmla="*/ 2147483647 h 407"/>
                <a:gd name="T44" fmla="*/ 2147483647 w 313"/>
                <a:gd name="T45" fmla="*/ 2147483647 h 4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3" h="407">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083" name="Oval 61"/>
            <p:cNvSpPr>
              <a:spLocks noChangeArrowheads="1"/>
            </p:cNvSpPr>
            <p:nvPr/>
          </p:nvSpPr>
          <p:spPr bwMode="gray">
            <a:xfrm>
              <a:off x="4291088" y="4831670"/>
              <a:ext cx="498338" cy="183473"/>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084" name="Oval 62"/>
            <p:cNvSpPr>
              <a:spLocks noChangeArrowheads="1"/>
            </p:cNvSpPr>
            <p:nvPr/>
          </p:nvSpPr>
          <p:spPr bwMode="gray">
            <a:xfrm>
              <a:off x="4291089" y="4738731"/>
              <a:ext cx="498338"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085" name="Oval 63"/>
            <p:cNvSpPr>
              <a:spLocks noChangeArrowheads="1"/>
            </p:cNvSpPr>
            <p:nvPr/>
          </p:nvSpPr>
          <p:spPr bwMode="gray">
            <a:xfrm>
              <a:off x="4291086" y="4648194"/>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086" name="Oval 64"/>
            <p:cNvSpPr>
              <a:spLocks noChangeArrowheads="1"/>
            </p:cNvSpPr>
            <p:nvPr/>
          </p:nvSpPr>
          <p:spPr bwMode="gray">
            <a:xfrm>
              <a:off x="4291084" y="455525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087" name="Oval 65"/>
            <p:cNvSpPr>
              <a:spLocks noChangeArrowheads="1"/>
            </p:cNvSpPr>
            <p:nvPr/>
          </p:nvSpPr>
          <p:spPr bwMode="gray">
            <a:xfrm>
              <a:off x="4291083" y="4464715"/>
              <a:ext cx="498337" cy="183472"/>
            </a:xfrm>
            <a:prstGeom prst="ellipse">
              <a:avLst/>
            </a:prstGeom>
            <a:solidFill>
              <a:schemeClr val="bg1">
                <a:alpha val="9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sp>
          <p:nvSpPr>
            <p:cNvPr id="130088" name="Oval 66"/>
            <p:cNvSpPr>
              <a:spLocks noChangeArrowheads="1"/>
            </p:cNvSpPr>
            <p:nvPr/>
          </p:nvSpPr>
          <p:spPr bwMode="gray">
            <a:xfrm>
              <a:off x="4291082" y="4371776"/>
              <a:ext cx="498337" cy="183472"/>
            </a:xfrm>
            <a:prstGeom prst="ellipse">
              <a:avLst/>
            </a:prstGeom>
            <a:solidFill>
              <a:schemeClr val="bg1">
                <a:alpha val="949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900">
                <a:solidFill>
                  <a:srgbClr val="3C3C3B"/>
                </a:solidFill>
              </a:endParaRPr>
            </a:p>
          </p:txBody>
        </p:sp>
      </p:grpSp>
      <p:sp>
        <p:nvSpPr>
          <p:cNvPr id="224" name="TextBox 223"/>
          <p:cNvSpPr txBox="1"/>
          <p:nvPr/>
        </p:nvSpPr>
        <p:spPr bwMode="gray">
          <a:xfrm>
            <a:off x="7518400" y="5795963"/>
            <a:ext cx="1943100" cy="615950"/>
          </a:xfrm>
          <a:prstGeom prst="rect">
            <a:avLst/>
          </a:prstGeom>
          <a:noFill/>
        </p:spPr>
        <p:txBody>
          <a:bodyPr lIns="121917" tIns="60958" rIns="121917" bIns="60958">
            <a:spAutoFit/>
          </a:bodyPr>
          <a:lstStyle/>
          <a:p>
            <a:pPr algn="ctr" defTabSz="1219170">
              <a:defRPr/>
            </a:pPr>
            <a:r>
              <a:rPr lang="en-US" sz="1600" b="1" cap="all" dirty="0">
                <a:solidFill>
                  <a:srgbClr val="FFFFFF"/>
                </a:solidFill>
                <a:latin typeface="+mn-lt"/>
                <a:cs typeface="Arial" pitchFamily="34" charset="0"/>
              </a:rPr>
              <a:t>Oracle, MongoDB, </a:t>
            </a:r>
            <a:r>
              <a:rPr lang="en-US" sz="1600" b="1" cap="all" dirty="0" err="1">
                <a:solidFill>
                  <a:srgbClr val="FFFFFF"/>
                </a:solidFill>
                <a:latin typeface="+mn-lt"/>
                <a:cs typeface="Arial" pitchFamily="34" charset="0"/>
              </a:rPr>
              <a:t>etc</a:t>
            </a:r>
            <a:endParaRPr lang="en-US" sz="1600" b="1" cap="all" dirty="0">
              <a:solidFill>
                <a:srgbClr val="FFFFFF"/>
              </a:solidFill>
              <a:latin typeface="+mn-lt"/>
              <a:cs typeface="Arial" pitchFamily="34" charset="0"/>
            </a:endParaRPr>
          </a:p>
        </p:txBody>
      </p:sp>
      <p:sp>
        <p:nvSpPr>
          <p:cNvPr id="130066" name="TextBox 226"/>
          <p:cNvSpPr txBox="1">
            <a:spLocks noChangeArrowheads="1"/>
          </p:cNvSpPr>
          <p:nvPr/>
        </p:nvSpPr>
        <p:spPr bwMode="gray">
          <a:xfrm>
            <a:off x="3995738" y="3852863"/>
            <a:ext cx="6159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nSpc>
                <a:spcPct val="95000"/>
              </a:lnSpc>
              <a:spcBef>
                <a:spcPts val="538"/>
              </a:spcBef>
            </a:pPr>
            <a:r>
              <a:rPr lang="en-US" altLang="en-US" sz="1600" b="1">
                <a:solidFill>
                  <a:schemeClr val="bg1"/>
                </a:solidFill>
              </a:rPr>
              <a:t>SQL</a:t>
            </a:r>
          </a:p>
        </p:txBody>
      </p:sp>
      <p:sp>
        <p:nvSpPr>
          <p:cNvPr id="130067" name="TextBox 227"/>
          <p:cNvSpPr txBox="1">
            <a:spLocks noChangeArrowheads="1"/>
          </p:cNvSpPr>
          <p:nvPr/>
        </p:nvSpPr>
        <p:spPr bwMode="gray">
          <a:xfrm>
            <a:off x="11002963" y="3852863"/>
            <a:ext cx="1131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nSpc>
                <a:spcPct val="95000"/>
              </a:lnSpc>
              <a:spcBef>
                <a:spcPts val="538"/>
              </a:spcBef>
            </a:pPr>
            <a:r>
              <a:rPr lang="en-US" altLang="en-US" sz="1600" b="1">
                <a:solidFill>
                  <a:schemeClr val="bg1"/>
                </a:solidFill>
              </a:rPr>
              <a:t>VARIOUS</a:t>
            </a:r>
          </a:p>
        </p:txBody>
      </p:sp>
      <p:sp>
        <p:nvSpPr>
          <p:cNvPr id="152" name="Up-Down Arrow 151"/>
          <p:cNvSpPr/>
          <p:nvPr/>
        </p:nvSpPr>
        <p:spPr bwMode="gray">
          <a:xfrm>
            <a:off x="1354138" y="3694113"/>
            <a:ext cx="438150" cy="647700"/>
          </a:xfrm>
          <a:prstGeom prst="upDownArrow">
            <a:avLst>
              <a:gd name="adj1" fmla="val 60909"/>
              <a:gd name="adj2" fmla="val 58182"/>
            </a:avLst>
          </a:prstGeom>
          <a:solidFill>
            <a:schemeClr val="bg1">
              <a:lumMod val="75000"/>
            </a:schemeClr>
          </a:solidFill>
          <a:ln w="19050" cap="flat" cmpd="sng" algn="ctr">
            <a:solidFill>
              <a:schemeClr val="bg1"/>
            </a:solidFill>
            <a:prstDash val="solid"/>
            <a:round/>
            <a:headEnd type="none" w="med" len="med"/>
            <a:tailEnd type="none" w="med" len="med"/>
          </a:ln>
          <a:effectLst/>
        </p:spPr>
        <p:txBody>
          <a:bodyPr lIns="121917" tIns="60958" rIns="121917" bIns="60958"/>
          <a:lstStyle/>
          <a:p>
            <a:pPr>
              <a:defRPr/>
            </a:pPr>
            <a:endParaRPr lang="en-US" sz="2900" dirty="0">
              <a:solidFill>
                <a:srgbClr val="3C3C3B"/>
              </a:solidFill>
            </a:endParaRPr>
          </a:p>
        </p:txBody>
      </p:sp>
      <p:sp>
        <p:nvSpPr>
          <p:cNvPr id="155" name="Up-Down Arrow 154"/>
          <p:cNvSpPr/>
          <p:nvPr/>
        </p:nvSpPr>
        <p:spPr bwMode="gray">
          <a:xfrm>
            <a:off x="5964238" y="3694113"/>
            <a:ext cx="438150" cy="647700"/>
          </a:xfrm>
          <a:prstGeom prst="upDownArrow">
            <a:avLst>
              <a:gd name="adj1" fmla="val 60909"/>
              <a:gd name="adj2" fmla="val 58182"/>
            </a:avLst>
          </a:prstGeom>
          <a:solidFill>
            <a:schemeClr val="bg1">
              <a:lumMod val="75000"/>
            </a:schemeClr>
          </a:solidFill>
          <a:ln w="19050" cap="flat" cmpd="sng" algn="ctr">
            <a:solidFill>
              <a:schemeClr val="bg1"/>
            </a:solidFill>
            <a:prstDash val="solid"/>
            <a:round/>
            <a:headEnd type="none" w="med" len="med"/>
            <a:tailEnd type="none" w="med" len="med"/>
          </a:ln>
          <a:effectLst/>
        </p:spPr>
        <p:txBody>
          <a:bodyPr lIns="121917" tIns="60958" rIns="121917" bIns="60958"/>
          <a:lstStyle/>
          <a:p>
            <a:pPr>
              <a:defRPr/>
            </a:pPr>
            <a:endParaRPr lang="en-US" sz="2900" dirty="0">
              <a:solidFill>
                <a:srgbClr val="3C3C3B"/>
              </a:solidFill>
            </a:endParaRPr>
          </a:p>
        </p:txBody>
      </p:sp>
      <p:sp>
        <p:nvSpPr>
          <p:cNvPr id="156" name="Up-Down Arrow 155"/>
          <p:cNvSpPr/>
          <p:nvPr/>
        </p:nvSpPr>
        <p:spPr bwMode="gray">
          <a:xfrm>
            <a:off x="10577513" y="3694113"/>
            <a:ext cx="438150" cy="647700"/>
          </a:xfrm>
          <a:prstGeom prst="upDownArrow">
            <a:avLst>
              <a:gd name="adj1" fmla="val 60909"/>
              <a:gd name="adj2" fmla="val 58182"/>
            </a:avLst>
          </a:prstGeom>
          <a:solidFill>
            <a:schemeClr val="bg1">
              <a:lumMod val="75000"/>
            </a:schemeClr>
          </a:solidFill>
          <a:ln w="19050" cap="flat" cmpd="sng" algn="ctr">
            <a:solidFill>
              <a:schemeClr val="bg1"/>
            </a:solidFill>
            <a:prstDash val="solid"/>
            <a:round/>
            <a:headEnd type="none" w="med" len="med"/>
            <a:tailEnd type="none" w="med" len="med"/>
          </a:ln>
          <a:effectLst/>
        </p:spPr>
        <p:txBody>
          <a:bodyPr lIns="121917" tIns="60958" rIns="121917" bIns="60958"/>
          <a:lstStyle/>
          <a:p>
            <a:pPr>
              <a:defRPr/>
            </a:pPr>
            <a:endParaRPr lang="en-US" sz="2900" dirty="0">
              <a:solidFill>
                <a:srgbClr val="3C3C3B"/>
              </a:solidFill>
            </a:endParaRPr>
          </a:p>
        </p:txBody>
      </p:sp>
      <p:sp>
        <p:nvSpPr>
          <p:cNvPr id="225" name="Up-Down Arrow 224"/>
          <p:cNvSpPr/>
          <p:nvPr/>
        </p:nvSpPr>
        <p:spPr bwMode="gray">
          <a:xfrm>
            <a:off x="3659188" y="3694113"/>
            <a:ext cx="438150" cy="647700"/>
          </a:xfrm>
          <a:prstGeom prst="upDownArrow">
            <a:avLst>
              <a:gd name="adj1" fmla="val 60909"/>
              <a:gd name="adj2" fmla="val 58182"/>
            </a:avLst>
          </a:prstGeom>
          <a:solidFill>
            <a:schemeClr val="bg1">
              <a:lumMod val="75000"/>
            </a:schemeClr>
          </a:solidFill>
          <a:ln w="19050" cap="flat" cmpd="sng" algn="ctr">
            <a:solidFill>
              <a:schemeClr val="bg1"/>
            </a:solidFill>
            <a:prstDash val="solid"/>
            <a:round/>
            <a:headEnd type="none" w="med" len="med"/>
            <a:tailEnd type="none" w="med" len="med"/>
          </a:ln>
          <a:effectLst/>
        </p:spPr>
        <p:txBody>
          <a:bodyPr lIns="121917" tIns="60958" rIns="121917" bIns="60958"/>
          <a:lstStyle/>
          <a:p>
            <a:pPr>
              <a:defRPr/>
            </a:pPr>
            <a:endParaRPr lang="en-US" sz="2900" dirty="0">
              <a:solidFill>
                <a:srgbClr val="3C3C3B"/>
              </a:solidFill>
            </a:endParaRPr>
          </a:p>
        </p:txBody>
      </p:sp>
      <p:sp>
        <p:nvSpPr>
          <p:cNvPr id="226" name="Up-Down Arrow 225"/>
          <p:cNvSpPr/>
          <p:nvPr/>
        </p:nvSpPr>
        <p:spPr bwMode="gray">
          <a:xfrm>
            <a:off x="8270875" y="3694113"/>
            <a:ext cx="438150" cy="647700"/>
          </a:xfrm>
          <a:prstGeom prst="upDownArrow">
            <a:avLst>
              <a:gd name="adj1" fmla="val 60909"/>
              <a:gd name="adj2" fmla="val 58182"/>
            </a:avLst>
          </a:prstGeom>
          <a:solidFill>
            <a:schemeClr val="bg1">
              <a:lumMod val="75000"/>
            </a:schemeClr>
          </a:solidFill>
          <a:ln w="19050" cap="flat" cmpd="sng" algn="ctr">
            <a:solidFill>
              <a:schemeClr val="bg1"/>
            </a:solidFill>
            <a:prstDash val="solid"/>
            <a:round/>
            <a:headEnd type="none" w="med" len="med"/>
            <a:tailEnd type="none" w="med" len="med"/>
          </a:ln>
          <a:effectLst/>
        </p:spPr>
        <p:txBody>
          <a:bodyPr lIns="121917" tIns="60958" rIns="121917" bIns="60958"/>
          <a:lstStyle/>
          <a:p>
            <a:pPr>
              <a:defRPr/>
            </a:pPr>
            <a:endParaRPr lang="en-US" sz="2900" dirty="0">
              <a:solidFill>
                <a:srgbClr val="3C3C3B"/>
              </a:solidFill>
            </a:endParaRPr>
          </a:p>
        </p:txBody>
      </p:sp>
      <p:grpSp>
        <p:nvGrpSpPr>
          <p:cNvPr id="130073" name="Group 18"/>
          <p:cNvGrpSpPr>
            <a:grpSpLocks/>
          </p:cNvGrpSpPr>
          <p:nvPr/>
        </p:nvGrpSpPr>
        <p:grpSpPr bwMode="auto">
          <a:xfrm>
            <a:off x="604838" y="2333625"/>
            <a:ext cx="11126787" cy="409575"/>
            <a:chOff x="454717" y="1517792"/>
            <a:chExt cx="8345832" cy="307777"/>
          </a:xfrm>
        </p:grpSpPr>
        <p:sp>
          <p:nvSpPr>
            <p:cNvPr id="4" name="Rectangle 3"/>
            <p:cNvSpPr/>
            <p:nvPr/>
          </p:nvSpPr>
          <p:spPr>
            <a:xfrm>
              <a:off x="454717" y="1517792"/>
              <a:ext cx="8345832" cy="307777"/>
            </a:xfrm>
            <a:prstGeom prst="rect">
              <a:avLst/>
            </a:prstGeom>
            <a:solidFill>
              <a:schemeClr val="accent1"/>
            </a:solidFill>
            <a:ln w="9525">
              <a:solidFill>
                <a:schemeClr val="bg1"/>
              </a:solidFill>
              <a:miter lim="800000"/>
              <a:headEnd/>
              <a:tailEnd/>
            </a:ln>
            <a:effectLst/>
          </p:spPr>
          <p:txBody>
            <a:bodyPr tIns="91440" bIns="91440"/>
            <a:lstStyle/>
            <a:p>
              <a:pPr algn="ctr">
                <a:defRPr/>
              </a:pPr>
              <a:endParaRPr lang="en-US" kern="0" dirty="0" err="1">
                <a:solidFill>
                  <a:prstClr val="white"/>
                </a:solidFill>
              </a:endParaRPr>
            </a:p>
          </p:txBody>
        </p:sp>
        <p:sp>
          <p:nvSpPr>
            <p:cNvPr id="78" name="TextBox 77"/>
            <p:cNvSpPr txBox="1"/>
            <p:nvPr/>
          </p:nvSpPr>
          <p:spPr bwMode="gray">
            <a:xfrm>
              <a:off x="1184635" y="1517792"/>
              <a:ext cx="6885997" cy="288690"/>
            </a:xfrm>
            <a:prstGeom prst="rect">
              <a:avLst/>
            </a:prstGeom>
            <a:noFill/>
          </p:spPr>
          <p:txBody>
            <a:bodyPr>
              <a:spAutoFit/>
            </a:bodyPr>
            <a:lstStyle/>
            <a:p>
              <a:pPr algn="ctr">
                <a:defRPr/>
              </a:pPr>
              <a:r>
                <a:rPr lang="en-US" sz="1900" b="1" cap="all" dirty="0">
                  <a:solidFill>
                    <a:schemeClr val="bg1"/>
                  </a:solidFill>
                  <a:cs typeface="Arial" pitchFamily="34" charset="0"/>
                </a:rPr>
                <a:t> Teradata or Aster Database</a:t>
              </a:r>
            </a:p>
          </p:txBody>
        </p:sp>
      </p:grpSp>
      <p:grpSp>
        <p:nvGrpSpPr>
          <p:cNvPr id="130074" name="Group 17"/>
          <p:cNvGrpSpPr>
            <a:grpSpLocks/>
          </p:cNvGrpSpPr>
          <p:nvPr/>
        </p:nvGrpSpPr>
        <p:grpSpPr bwMode="auto">
          <a:xfrm>
            <a:off x="604838" y="2805113"/>
            <a:ext cx="11126787" cy="411162"/>
            <a:chOff x="454717" y="1858069"/>
            <a:chExt cx="8345832" cy="307777"/>
          </a:xfrm>
        </p:grpSpPr>
        <p:sp>
          <p:nvSpPr>
            <p:cNvPr id="115" name="Rectangle 114"/>
            <p:cNvSpPr/>
            <p:nvPr/>
          </p:nvSpPr>
          <p:spPr>
            <a:xfrm>
              <a:off x="454717" y="1858069"/>
              <a:ext cx="8345832" cy="307777"/>
            </a:xfrm>
            <a:prstGeom prst="rect">
              <a:avLst/>
            </a:prstGeom>
            <a:solidFill>
              <a:schemeClr val="accent1"/>
            </a:solidFill>
            <a:ln w="9525">
              <a:solidFill>
                <a:schemeClr val="bg1"/>
              </a:solidFill>
              <a:miter lim="800000"/>
              <a:headEnd/>
              <a:tailEnd/>
            </a:ln>
            <a:effectLst/>
          </p:spPr>
          <p:txBody>
            <a:bodyPr tIns="91440" bIns="91440"/>
            <a:lstStyle/>
            <a:p>
              <a:pPr algn="ctr">
                <a:defRPr/>
              </a:pPr>
              <a:endParaRPr lang="en-US" kern="0" dirty="0" err="1">
                <a:solidFill>
                  <a:prstClr val="white"/>
                </a:solidFill>
              </a:endParaRPr>
            </a:p>
          </p:txBody>
        </p:sp>
        <p:sp>
          <p:nvSpPr>
            <p:cNvPr id="149" name="TextBox 148"/>
            <p:cNvSpPr txBox="1"/>
            <p:nvPr/>
          </p:nvSpPr>
          <p:spPr bwMode="gray">
            <a:xfrm>
              <a:off x="2534923" y="1858069"/>
              <a:ext cx="4185419" cy="288764"/>
            </a:xfrm>
            <a:prstGeom prst="rect">
              <a:avLst/>
            </a:prstGeom>
            <a:noFill/>
          </p:spPr>
          <p:txBody>
            <a:bodyPr>
              <a:spAutoFit/>
            </a:bodyPr>
            <a:lstStyle/>
            <a:p>
              <a:pPr algn="ctr">
                <a:defRPr/>
              </a:pPr>
              <a:r>
                <a:rPr lang="en-US" sz="1900" b="1" cap="all" dirty="0">
                  <a:solidFill>
                    <a:srgbClr val="FFFFFF"/>
                  </a:solidFill>
                  <a:cs typeface="Arial" pitchFamily="34" charset="0"/>
                </a:rPr>
                <a:t>Teradata </a:t>
              </a:r>
              <a:r>
                <a:rPr lang="en-US" sz="1900" b="1" cap="all" dirty="0" err="1">
                  <a:solidFill>
                    <a:srgbClr val="FFFFFF"/>
                  </a:solidFill>
                  <a:cs typeface="Arial" pitchFamily="34" charset="0"/>
                </a:rPr>
                <a:t>QUeryGrid</a:t>
              </a:r>
              <a:endParaRPr lang="en-US" sz="1900" b="1" cap="all" dirty="0">
                <a:solidFill>
                  <a:srgbClr val="FFFFFF"/>
                </a:solidFill>
                <a:cs typeface="Arial" pitchFamily="34" charset="0"/>
              </a:endParaRPr>
            </a:p>
          </p:txBody>
        </p:sp>
      </p:grpSp>
      <p:grpSp>
        <p:nvGrpSpPr>
          <p:cNvPr id="130075" name="Group 16"/>
          <p:cNvGrpSpPr>
            <a:grpSpLocks/>
          </p:cNvGrpSpPr>
          <p:nvPr/>
        </p:nvGrpSpPr>
        <p:grpSpPr bwMode="auto">
          <a:xfrm>
            <a:off x="604838" y="3278188"/>
            <a:ext cx="11126787" cy="411162"/>
            <a:chOff x="454717" y="2249654"/>
            <a:chExt cx="8345832" cy="307777"/>
          </a:xfrm>
        </p:grpSpPr>
        <p:sp>
          <p:nvSpPr>
            <p:cNvPr id="116" name="Rectangle 115"/>
            <p:cNvSpPr/>
            <p:nvPr/>
          </p:nvSpPr>
          <p:spPr>
            <a:xfrm>
              <a:off x="454717" y="2249654"/>
              <a:ext cx="8345832" cy="307777"/>
            </a:xfrm>
            <a:prstGeom prst="rect">
              <a:avLst/>
            </a:prstGeom>
            <a:solidFill>
              <a:schemeClr val="bg1">
                <a:lumMod val="50000"/>
              </a:schemeClr>
            </a:solidFill>
            <a:ln w="9525">
              <a:solidFill>
                <a:schemeClr val="bg1"/>
              </a:solidFill>
              <a:miter lim="800000"/>
              <a:headEnd/>
              <a:tailEnd/>
            </a:ln>
            <a:effectLst/>
          </p:spPr>
          <p:txBody>
            <a:bodyPr tIns="91440" bIns="91440"/>
            <a:lstStyle/>
            <a:p>
              <a:pPr algn="ctr">
                <a:defRPr/>
              </a:pPr>
              <a:endParaRPr lang="en-US" kern="0" dirty="0" err="1">
                <a:solidFill>
                  <a:prstClr val="white"/>
                </a:solidFill>
              </a:endParaRPr>
            </a:p>
          </p:txBody>
        </p:sp>
        <p:sp>
          <p:nvSpPr>
            <p:cNvPr id="117" name="TextBox 116"/>
            <p:cNvSpPr txBox="1"/>
            <p:nvPr/>
          </p:nvSpPr>
          <p:spPr bwMode="gray">
            <a:xfrm>
              <a:off x="2534923" y="2249654"/>
              <a:ext cx="4185419" cy="288764"/>
            </a:xfrm>
            <a:prstGeom prst="rect">
              <a:avLst/>
            </a:prstGeom>
            <a:noFill/>
          </p:spPr>
          <p:txBody>
            <a:bodyPr>
              <a:spAutoFit/>
            </a:bodyPr>
            <a:lstStyle/>
            <a:p>
              <a:pPr algn="ctr">
                <a:defRPr/>
              </a:pPr>
              <a:r>
                <a:rPr lang="en-US" sz="1900" b="1" cap="all" dirty="0">
                  <a:solidFill>
                    <a:srgbClr val="FFFFFF"/>
                  </a:solidFill>
                  <a:cs typeface="Arial" pitchFamily="34" charset="0"/>
                </a:rPr>
                <a:t>Push down / remote processing</a:t>
              </a:r>
            </a:p>
          </p:txBody>
        </p:sp>
      </p:grpSp>
      <p:sp>
        <p:nvSpPr>
          <p:cNvPr id="136" name="Rectangle 135"/>
          <p:cNvSpPr/>
          <p:nvPr/>
        </p:nvSpPr>
        <p:spPr>
          <a:xfrm>
            <a:off x="218364" y="40944"/>
            <a:ext cx="7970293" cy="136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2592388" y="214313"/>
            <a:ext cx="8912225" cy="1281112"/>
          </a:xfrm>
        </p:spPr>
        <p:txBody>
          <a:bodyPr/>
          <a:lstStyle/>
          <a:p>
            <a:pPr eaLnBrk="1" hangingPunct="1"/>
            <a:r>
              <a:rPr lang="en-US" altLang="en-US" smtClean="0"/>
              <a:t>Remote Processing On Hadoop</a:t>
            </a:r>
          </a:p>
        </p:txBody>
      </p:sp>
      <p:sp>
        <p:nvSpPr>
          <p:cNvPr id="132098" name="Content Placeholder 3"/>
          <p:cNvSpPr>
            <a:spLocks noGrp="1"/>
          </p:cNvSpPr>
          <p:nvPr>
            <p:ph idx="1"/>
          </p:nvPr>
        </p:nvSpPr>
        <p:spPr>
          <a:xfrm>
            <a:off x="8940800" y="1457325"/>
            <a:ext cx="3149600" cy="4999038"/>
          </a:xfrm>
        </p:spPr>
        <p:txBody>
          <a:bodyPr/>
          <a:lstStyle/>
          <a:p>
            <a:pPr marL="150813" indent="-150813" eaLnBrk="1" hangingPunct="1">
              <a:spcBef>
                <a:spcPts val="1200"/>
              </a:spcBef>
            </a:pPr>
            <a:r>
              <a:rPr lang="en-US" altLang="en-US" sz="1900" smtClean="0"/>
              <a:t>Query through Teradata</a:t>
            </a:r>
          </a:p>
          <a:p>
            <a:pPr marL="150813" indent="-150813" eaLnBrk="1" hangingPunct="1">
              <a:spcBef>
                <a:spcPts val="1200"/>
              </a:spcBef>
            </a:pPr>
            <a:r>
              <a:rPr lang="en-US" altLang="en-US" sz="1900" smtClean="0"/>
              <a:t>Leaves of query plan sent to SQL-on-Hadoop engine</a:t>
            </a:r>
          </a:p>
          <a:p>
            <a:pPr marL="150813" indent="-150813" eaLnBrk="1" hangingPunct="1">
              <a:spcBef>
                <a:spcPts val="1200"/>
              </a:spcBef>
            </a:pPr>
            <a:r>
              <a:rPr lang="en-US" altLang="en-US" sz="1900" smtClean="0"/>
              <a:t>Results returned to Teradata</a:t>
            </a:r>
          </a:p>
          <a:p>
            <a:pPr marL="150813" indent="-150813" eaLnBrk="1" hangingPunct="1">
              <a:spcBef>
                <a:spcPts val="1200"/>
              </a:spcBef>
            </a:pPr>
            <a:r>
              <a:rPr lang="en-US" altLang="en-US" sz="1900" smtClean="0"/>
              <a:t>Additional query processing done in Teradata</a:t>
            </a:r>
          </a:p>
          <a:p>
            <a:pPr marL="150813" indent="-150813" eaLnBrk="1" hangingPunct="1">
              <a:spcBef>
                <a:spcPts val="1200"/>
              </a:spcBef>
            </a:pPr>
            <a:r>
              <a:rPr lang="en-US" altLang="en-US" sz="1900" smtClean="0"/>
              <a:t>Final results sent back to application/user</a:t>
            </a:r>
          </a:p>
          <a:p>
            <a:pPr marL="150813" indent="-150813" eaLnBrk="1" hangingPunct="1">
              <a:spcBef>
                <a:spcPts val="1200"/>
              </a:spcBef>
            </a:pPr>
            <a:r>
              <a:rPr lang="en-US" altLang="en-US" sz="1900" smtClean="0"/>
              <a:t>Teradata 15.0</a:t>
            </a:r>
          </a:p>
        </p:txBody>
      </p:sp>
      <p:pic>
        <p:nvPicPr>
          <p:cNvPr id="1320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6838"/>
            <a:ext cx="8534400" cy="495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a:cxnSpLocks noChangeShapeType="1"/>
          </p:cNvCxnSpPr>
          <p:nvPr/>
        </p:nvCxnSpPr>
        <p:spPr bwMode="auto">
          <a:xfrm flipH="1">
            <a:off x="5575300" y="3686175"/>
            <a:ext cx="2349500" cy="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4" name="Straight Arrow Connector 203"/>
          <p:cNvCxnSpPr>
            <a:cxnSpLocks noChangeShapeType="1"/>
          </p:cNvCxnSpPr>
          <p:nvPr/>
        </p:nvCxnSpPr>
        <p:spPr bwMode="auto">
          <a:xfrm flipH="1">
            <a:off x="2252663" y="3686175"/>
            <a:ext cx="2420937" cy="9525"/>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5" name="Straight Arrow Connector 204"/>
          <p:cNvCxnSpPr>
            <a:cxnSpLocks noChangeShapeType="1"/>
          </p:cNvCxnSpPr>
          <p:nvPr/>
        </p:nvCxnSpPr>
        <p:spPr bwMode="auto">
          <a:xfrm>
            <a:off x="4386263" y="4024313"/>
            <a:ext cx="3538537" cy="11112"/>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1" name="Straight Arrow Connector 210"/>
          <p:cNvCxnSpPr>
            <a:cxnSpLocks noChangeShapeType="1"/>
          </p:cNvCxnSpPr>
          <p:nvPr/>
        </p:nvCxnSpPr>
        <p:spPr bwMode="auto">
          <a:xfrm flipV="1">
            <a:off x="1990725" y="4024313"/>
            <a:ext cx="1870075" cy="11112"/>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029" name="Picture 5" descr="https://encrypted-tbn1.gstatic.com/images?q=tbn:ANd9GcSh4R3lURmPUHGYnHiulJq2FYU4YQbhdHKTs53__Cvcyo5N0GOkd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2311" t="11443" r="20717" b="20398"/>
          <a:stretch/>
        </p:blipFill>
        <p:spPr bwMode="auto">
          <a:xfrm>
            <a:off x="1727200" y="3504757"/>
            <a:ext cx="525941" cy="377905"/>
          </a:xfrm>
          <a:prstGeom prst="rect">
            <a:avLst/>
          </a:prstGeom>
          <a:noFill/>
          <a:extLst/>
        </p:spPr>
      </p:pic>
      <p:pic>
        <p:nvPicPr>
          <p:cNvPr id="10" name="Picture 5" descr="https://encrypted-tbn1.gstatic.com/images?q=tbn:ANd9GcSh4R3lURmPUHGYnHiulJq2FYU4YQbhdHKTs53__Cvcyo5N0GOkd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2311" t="11443" r="20717" b="20398"/>
          <a:stretch/>
        </p:blipFill>
        <p:spPr bwMode="auto">
          <a:xfrm>
            <a:off x="3860800" y="3834877"/>
            <a:ext cx="525941" cy="377905"/>
          </a:xfrm>
          <a:prstGeom prst="rect">
            <a:avLst/>
          </a:prstGeom>
          <a:noFill/>
          <a:extLst/>
        </p:spPr>
      </p:pic>
      <p:sp>
        <p:nvSpPr>
          <p:cNvPr id="11" name="Rectangle 10"/>
          <p:cNvSpPr/>
          <p:nvPr/>
        </p:nvSpPr>
        <p:spPr>
          <a:xfrm>
            <a:off x="218364" y="40944"/>
            <a:ext cx="7970293" cy="136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04"/>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8" presetClass="emph" presetSubtype="0" fill="hold" nodeType="withEffect">
                                  <p:stCondLst>
                                    <p:cond delay="0"/>
                                  </p:stCondLst>
                                  <p:childTnLst>
                                    <p:animRot by="21600000">
                                      <p:cBhvr>
                                        <p:cTn id="14" dur="2000" fill="hold"/>
                                        <p:tgtEl>
                                          <p:spTgt spid="1029"/>
                                        </p:tgtEl>
                                        <p:attrNameLst>
                                          <p:attrName>r</p:attrName>
                                        </p:attrNameLst>
                                      </p:cBhvr>
                                    </p:animRot>
                                  </p:childTnLst>
                                </p:cTn>
                              </p:par>
                            </p:childTnLst>
                          </p:cTn>
                        </p:par>
                        <p:par>
                          <p:cTn id="15" fill="hold" nodeType="afterGroup">
                            <p:stCondLst>
                              <p:cond delay="2000"/>
                            </p:stCondLst>
                            <p:childTnLst>
                              <p:par>
                                <p:cTn id="16" presetID="1" presetClass="entr" presetSubtype="0" fill="hold" nodeType="afterEffect">
                                  <p:stCondLst>
                                    <p:cond delay="0"/>
                                  </p:stCondLst>
                                  <p:childTnLst>
                                    <p:set>
                                      <p:cBhvr>
                                        <p:cTn id="17" dur="1" fill="hold">
                                          <p:stCondLst>
                                            <p:cond delay="0"/>
                                          </p:stCondLst>
                                        </p:cTn>
                                        <p:tgtEl>
                                          <p:spTgt spid="211"/>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8" presetClass="emph" presetSubtype="0" fill="hold" nodeType="withEffect">
                                  <p:stCondLst>
                                    <p:cond delay="0"/>
                                  </p:stCondLst>
                                  <p:childTnLst>
                                    <p:animRot by="21600000">
                                      <p:cBhvr>
                                        <p:cTn id="22" dur="2000" fill="hold"/>
                                        <p:tgtEl>
                                          <p:spTgt spid="10"/>
                                        </p:tgtEl>
                                        <p:attrNameLst>
                                          <p:attrName>r</p:attrName>
                                        </p:attrNameLst>
                                      </p:cBhvr>
                                    </p:animRot>
                                  </p:childTnLst>
                                </p:cTn>
                              </p:par>
                            </p:childTnLst>
                          </p:cTn>
                        </p:par>
                        <p:par>
                          <p:cTn id="23" fill="hold" nodeType="afterGroup">
                            <p:stCondLst>
                              <p:cond delay="4000"/>
                            </p:stCondLst>
                            <p:childTnLst>
                              <p:par>
                                <p:cTn id="24" presetID="1" presetClass="entr" presetSubtype="0" fill="hold" nodeType="afterEffect">
                                  <p:stCondLst>
                                    <p:cond delay="0"/>
                                  </p:stCondLst>
                                  <p:childTnLst>
                                    <p:set>
                                      <p:cBhvr>
                                        <p:cTn id="25"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2592388" y="623888"/>
            <a:ext cx="8912225" cy="1281112"/>
          </a:xfrm>
        </p:spPr>
        <p:txBody>
          <a:bodyPr/>
          <a:lstStyle/>
          <a:p>
            <a:pPr eaLnBrk="1" hangingPunct="1"/>
            <a:r>
              <a:rPr lang="en-US" altLang="en-US" smtClean="0"/>
              <a:t>Outline of Tutorial</a:t>
            </a:r>
          </a:p>
        </p:txBody>
      </p:sp>
      <p:sp>
        <p:nvSpPr>
          <p:cNvPr id="3" name="Content Placeholder 2"/>
          <p:cNvSpPr>
            <a:spLocks noGrp="1"/>
          </p:cNvSpPr>
          <p:nvPr>
            <p:ph idx="1"/>
          </p:nvPr>
        </p:nvSpPr>
        <p:spPr>
          <a:xfrm>
            <a:off x="498475" y="2159000"/>
            <a:ext cx="5348288" cy="3778250"/>
          </a:xfrm>
        </p:spPr>
        <p:txBody>
          <a:bodyPr rtlCol="0">
            <a:normAutofit/>
          </a:bodyPr>
          <a:lstStyle/>
          <a:p>
            <a:pPr eaLnBrk="1" fontAlgn="auto" hangingPunct="1">
              <a:spcAft>
                <a:spcPts val="0"/>
              </a:spcAft>
              <a:buFont typeface="Wingdings 3" charset="2"/>
              <a:buChar char=""/>
              <a:defRPr/>
            </a:pPr>
            <a:r>
              <a:rPr lang="en-US" sz="2800" dirty="0" smtClean="0">
                <a:solidFill>
                  <a:schemeClr val="tx1">
                    <a:lumMod val="75000"/>
                    <a:lumOff val="25000"/>
                  </a:schemeClr>
                </a:solidFill>
                <a:ea typeface="+mn-ea"/>
                <a:cs typeface="+mn-cs"/>
              </a:rPr>
              <a:t>This session [13:30-15:00]</a:t>
            </a:r>
          </a:p>
          <a:p>
            <a:pPr lvl="1" eaLnBrk="1" fontAlgn="auto" hangingPunct="1">
              <a:spcAft>
                <a:spcPts val="0"/>
              </a:spcAft>
              <a:buFont typeface="Wingdings 3" charset="2"/>
              <a:buChar char=""/>
              <a:defRPr/>
            </a:pPr>
            <a:r>
              <a:rPr lang="en-US" sz="2400" dirty="0" smtClean="0">
                <a:solidFill>
                  <a:schemeClr val="tx1">
                    <a:lumMod val="75000"/>
                    <a:lumOff val="25000"/>
                  </a:schemeClr>
                </a:solidFill>
                <a:ea typeface="+mn-ea"/>
              </a:rPr>
              <a:t>SQL-on-Hadoop Technologies</a:t>
            </a:r>
          </a:p>
          <a:p>
            <a:pPr lvl="2" eaLnBrk="1" fontAlgn="auto" hangingPunct="1">
              <a:spcAft>
                <a:spcPts val="0"/>
              </a:spcAft>
              <a:buFont typeface="Wingdings 3" charset="2"/>
              <a:buChar char=""/>
              <a:defRPr/>
            </a:pPr>
            <a:r>
              <a:rPr lang="en-US" sz="2000" dirty="0" smtClean="0">
                <a:solidFill>
                  <a:schemeClr val="tx1">
                    <a:lumMod val="75000"/>
                    <a:lumOff val="25000"/>
                  </a:schemeClr>
                </a:solidFill>
                <a:ea typeface="+mn-ea"/>
              </a:rPr>
              <a:t>Storage</a:t>
            </a:r>
          </a:p>
          <a:p>
            <a:pPr lvl="2" eaLnBrk="1" fontAlgn="auto" hangingPunct="1">
              <a:spcAft>
                <a:spcPts val="0"/>
              </a:spcAft>
              <a:buFont typeface="Wingdings 3" charset="2"/>
              <a:buChar char=""/>
              <a:defRPr/>
            </a:pPr>
            <a:r>
              <a:rPr lang="en-US" sz="2000" dirty="0" smtClean="0">
                <a:solidFill>
                  <a:schemeClr val="tx1">
                    <a:lumMod val="75000"/>
                    <a:lumOff val="25000"/>
                  </a:schemeClr>
                </a:solidFill>
                <a:ea typeface="+mn-ea"/>
              </a:rPr>
              <a:t>Run-time engine</a:t>
            </a:r>
          </a:p>
          <a:p>
            <a:pPr lvl="2" eaLnBrk="1" fontAlgn="auto" hangingPunct="1">
              <a:spcAft>
                <a:spcPts val="0"/>
              </a:spcAft>
              <a:buFont typeface="Wingdings 3" charset="2"/>
              <a:buChar char=""/>
              <a:defRPr/>
            </a:pPr>
            <a:r>
              <a:rPr lang="en-US" sz="2000" dirty="0" smtClean="0">
                <a:solidFill>
                  <a:schemeClr val="tx1">
                    <a:lumMod val="75000"/>
                    <a:lumOff val="25000"/>
                  </a:schemeClr>
                </a:solidFill>
                <a:ea typeface="+mn-ea"/>
              </a:rPr>
              <a:t>Query optimization</a:t>
            </a:r>
          </a:p>
          <a:p>
            <a:pPr lvl="1" eaLnBrk="1" fontAlgn="auto" hangingPunct="1">
              <a:spcAft>
                <a:spcPts val="0"/>
              </a:spcAft>
              <a:buFont typeface="Wingdings 3" charset="2"/>
              <a:buChar char=""/>
              <a:defRPr/>
            </a:pPr>
            <a:r>
              <a:rPr lang="en-US" sz="2400" dirty="0" smtClean="0">
                <a:solidFill>
                  <a:schemeClr val="tx1">
                    <a:lumMod val="75000"/>
                    <a:lumOff val="25000"/>
                  </a:schemeClr>
                </a:solidFill>
                <a:ea typeface="+mn-ea"/>
              </a:rPr>
              <a:t>Q&amp;A</a:t>
            </a:r>
          </a:p>
        </p:txBody>
      </p:sp>
      <p:sp>
        <p:nvSpPr>
          <p:cNvPr id="3481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890DE604-A824-46AD-BEF1-FF664FD15FE1}"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3482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CEA9F13-541E-4F79-AE4A-4087F0670547}" type="slidenum">
              <a:rPr lang="en-US" altLang="en-US" sz="2000">
                <a:solidFill>
                  <a:srgbClr val="FEFFFF"/>
                </a:solidFill>
              </a:rPr>
              <a:pPr/>
              <a:t>8</a:t>
            </a:fld>
            <a:endParaRPr lang="en-US" altLang="en-US" sz="2000">
              <a:solidFill>
                <a:srgbClr val="FEFFFF"/>
              </a:solidFill>
            </a:endParaRPr>
          </a:p>
        </p:txBody>
      </p:sp>
      <p:sp>
        <p:nvSpPr>
          <p:cNvPr id="9" name="Content Placeholder 2"/>
          <p:cNvSpPr txBox="1">
            <a:spLocks/>
          </p:cNvSpPr>
          <p:nvPr/>
        </p:nvSpPr>
        <p:spPr bwMode="auto">
          <a:xfrm>
            <a:off x="6143625" y="2159000"/>
            <a:ext cx="5945188" cy="4665663"/>
          </a:xfrm>
          <a:prstGeom prst="rect">
            <a:avLst/>
          </a:prstGeom>
          <a:noFill/>
          <a:ln>
            <a:noFill/>
          </a:ln>
          <a:extLst/>
        </p:spPr>
        <p:txBody>
          <a:bodyPr/>
          <a:lstStyle>
            <a:lvl1pPr marL="342900" indent="-342900" algn="l" defTabSz="457200" rtl="0" eaLnBrk="0" fontAlgn="base" hangingPunct="0">
              <a:spcBef>
                <a:spcPts val="1000"/>
              </a:spcBef>
              <a:spcAft>
                <a:spcPct val="0"/>
              </a:spcAft>
              <a:buClr>
                <a:schemeClr val="accent1"/>
              </a:buClr>
              <a:buFont typeface="Wingdings 3" pitchFamily="18" charset="2"/>
              <a:buChar char=""/>
              <a:defRPr kern="1200">
                <a:solidFill>
                  <a:srgbClr val="404040"/>
                </a:solidFill>
                <a:latin typeface="+mn-lt"/>
                <a:ea typeface="MS PGothic" pitchFamily="34" charset="-128"/>
                <a:cs typeface="+mn-cs"/>
              </a:defRPr>
            </a:lvl1pPr>
            <a:lvl2pPr marL="742950" indent="-285750" algn="l" defTabSz="457200" rtl="0" eaLnBrk="0" fontAlgn="base" hangingPunct="0">
              <a:spcBef>
                <a:spcPts val="1000"/>
              </a:spcBef>
              <a:spcAft>
                <a:spcPct val="0"/>
              </a:spcAft>
              <a:buClr>
                <a:schemeClr val="accent1"/>
              </a:buClr>
              <a:buFont typeface="Wingdings 3" pitchFamily="18" charset="2"/>
              <a:buChar char=""/>
              <a:defRPr sz="1600" kern="1200">
                <a:solidFill>
                  <a:srgbClr val="404040"/>
                </a:solidFill>
                <a:latin typeface="+mn-lt"/>
                <a:ea typeface="MS PGothic" pitchFamily="34" charset="-128"/>
                <a:cs typeface="+mn-cs"/>
              </a:defRPr>
            </a:lvl2pPr>
            <a:lvl3pPr marL="1143000" indent="-228600" algn="l" defTabSz="457200" rtl="0" eaLnBrk="0" fontAlgn="base" hangingPunct="0">
              <a:spcBef>
                <a:spcPts val="1000"/>
              </a:spcBef>
              <a:spcAft>
                <a:spcPct val="0"/>
              </a:spcAft>
              <a:buClr>
                <a:schemeClr val="accent1"/>
              </a:buClr>
              <a:buFont typeface="Wingdings 3" pitchFamily="18" charset="2"/>
              <a:buChar char=""/>
              <a:defRPr sz="1400" kern="1200">
                <a:solidFill>
                  <a:srgbClr val="404040"/>
                </a:solidFill>
                <a:latin typeface="+mn-lt"/>
                <a:ea typeface="MS PGothic" pitchFamily="34" charset="-128"/>
                <a:cs typeface="+mn-cs"/>
              </a:defRPr>
            </a:lvl3pPr>
            <a:lvl4pPr marL="16002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S PGothic" pitchFamily="34" charset="-128"/>
                <a:cs typeface="+mn-cs"/>
              </a:defRPr>
            </a:lvl4pPr>
            <a:lvl5pPr marL="2057400" indent="-228600" algn="l" defTabSz="457200" rtl="0" eaLnBrk="0" fontAlgn="base" hangingPunct="0">
              <a:spcBef>
                <a:spcPts val="1000"/>
              </a:spcBef>
              <a:spcAft>
                <a:spcPct val="0"/>
              </a:spcAft>
              <a:buClr>
                <a:schemeClr val="accent1"/>
              </a:buClr>
              <a:buFont typeface="Wingdings 3" pitchFamily="18" charset="2"/>
              <a:buChar char=""/>
              <a:defRPr sz="1200" kern="1200">
                <a:solidFill>
                  <a:srgbClr val="404040"/>
                </a:solidFill>
                <a:latin typeface="+mn-lt"/>
                <a:ea typeface="MS PGothic" pitchFamily="34" charset="-128"/>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eaLnBrk="1" fontAlgn="auto" hangingPunct="1">
              <a:spcAft>
                <a:spcPts val="0"/>
              </a:spcAft>
              <a:buFont typeface="Wingdings 3" charset="2"/>
              <a:buChar char=""/>
              <a:defRPr/>
            </a:pPr>
            <a:r>
              <a:rPr lang="en-US" sz="2800" dirty="0" smtClean="0">
                <a:solidFill>
                  <a:schemeClr val="tx1">
                    <a:lumMod val="75000"/>
                    <a:lumOff val="25000"/>
                  </a:schemeClr>
                </a:solidFill>
              </a:rPr>
              <a:t>Second Session [15:30-17:00]</a:t>
            </a:r>
            <a:endParaRPr lang="en-US" sz="2800" dirty="0">
              <a:solidFill>
                <a:schemeClr val="tx1">
                  <a:lumMod val="75000"/>
                  <a:lumOff val="25000"/>
                </a:schemeClr>
              </a:solidFill>
            </a:endParaRPr>
          </a:p>
          <a:p>
            <a:pPr lvl="1" eaLnBrk="1" fontAlgn="auto" hangingPunct="1">
              <a:spcAft>
                <a:spcPts val="0"/>
              </a:spcAft>
              <a:buFont typeface="Wingdings 3" charset="2"/>
              <a:buChar char=""/>
              <a:defRPr/>
            </a:pPr>
            <a:r>
              <a:rPr lang="en-US" sz="2400" dirty="0">
                <a:solidFill>
                  <a:schemeClr val="tx1">
                    <a:lumMod val="75000"/>
                    <a:lumOff val="25000"/>
                  </a:schemeClr>
                </a:solidFill>
              </a:rPr>
              <a:t>SQL-on-Hadoop examples</a:t>
            </a:r>
          </a:p>
          <a:p>
            <a:pPr lvl="2" eaLnBrk="1" fontAlgn="auto" hangingPunct="1">
              <a:spcAft>
                <a:spcPts val="0"/>
              </a:spcAft>
              <a:buFont typeface="Wingdings 3" charset="2"/>
              <a:buChar char=""/>
              <a:defRPr/>
            </a:pPr>
            <a:r>
              <a:rPr lang="en-US" sz="2000" dirty="0" err="1" smtClean="0">
                <a:solidFill>
                  <a:schemeClr val="tx1">
                    <a:lumMod val="75000"/>
                    <a:lumOff val="25000"/>
                  </a:schemeClr>
                </a:solidFill>
              </a:rPr>
              <a:t>HadoopDB</a:t>
            </a:r>
            <a:r>
              <a:rPr lang="en-US" sz="2000" dirty="0">
                <a:solidFill>
                  <a:schemeClr val="tx1">
                    <a:lumMod val="75000"/>
                    <a:lumOff val="25000"/>
                  </a:schemeClr>
                </a:solidFill>
              </a:rPr>
              <a:t>/Hadapt</a:t>
            </a:r>
          </a:p>
          <a:p>
            <a:pPr lvl="2" eaLnBrk="1" fontAlgn="auto" hangingPunct="1">
              <a:spcAft>
                <a:spcPts val="0"/>
              </a:spcAft>
              <a:buFont typeface="Wingdings 3" charset="2"/>
              <a:buChar char=""/>
              <a:defRPr/>
            </a:pPr>
            <a:r>
              <a:rPr lang="en-US" sz="2000" dirty="0">
                <a:solidFill>
                  <a:schemeClr val="tx1">
                    <a:lumMod val="75000"/>
                    <a:lumOff val="25000"/>
                  </a:schemeClr>
                </a:solidFill>
              </a:rPr>
              <a:t>Presto</a:t>
            </a:r>
          </a:p>
          <a:p>
            <a:pPr lvl="2" eaLnBrk="1" fontAlgn="auto" hangingPunct="1">
              <a:spcAft>
                <a:spcPts val="0"/>
              </a:spcAft>
              <a:buFont typeface="Wingdings 3" charset="2"/>
              <a:buChar char=""/>
              <a:defRPr/>
            </a:pPr>
            <a:r>
              <a:rPr lang="en-US" sz="2000" dirty="0" smtClean="0">
                <a:solidFill>
                  <a:schemeClr val="tx1">
                    <a:lumMod val="75000"/>
                    <a:lumOff val="25000"/>
                  </a:schemeClr>
                </a:solidFill>
              </a:rPr>
              <a:t>Impala</a:t>
            </a:r>
          </a:p>
          <a:p>
            <a:pPr lvl="2" eaLnBrk="1" fontAlgn="auto" hangingPunct="1">
              <a:spcAft>
                <a:spcPts val="0"/>
              </a:spcAft>
              <a:buFont typeface="Wingdings 3" charset="2"/>
              <a:buChar char=""/>
              <a:defRPr/>
            </a:pPr>
            <a:r>
              <a:rPr lang="en-US" sz="2000" dirty="0" err="1" smtClean="0">
                <a:solidFill>
                  <a:schemeClr val="tx1">
                    <a:lumMod val="75000"/>
                    <a:lumOff val="25000"/>
                  </a:schemeClr>
                </a:solidFill>
              </a:rPr>
              <a:t>BigSQL</a:t>
            </a:r>
            <a:endParaRPr lang="en-US" sz="2000" dirty="0" smtClean="0">
              <a:solidFill>
                <a:schemeClr val="tx1">
                  <a:lumMod val="75000"/>
                  <a:lumOff val="25000"/>
                </a:schemeClr>
              </a:solidFill>
            </a:endParaRPr>
          </a:p>
          <a:p>
            <a:pPr lvl="2" eaLnBrk="1" fontAlgn="auto" hangingPunct="1">
              <a:spcAft>
                <a:spcPts val="0"/>
              </a:spcAft>
              <a:buFont typeface="Wingdings 3" charset="2"/>
              <a:buChar char=""/>
              <a:defRPr/>
            </a:pPr>
            <a:r>
              <a:rPr lang="en-US" sz="2000" dirty="0" err="1" smtClean="0">
                <a:solidFill>
                  <a:schemeClr val="tx1">
                    <a:lumMod val="75000"/>
                    <a:lumOff val="25000"/>
                  </a:schemeClr>
                </a:solidFill>
              </a:rPr>
              <a:t>SparkSQL</a:t>
            </a:r>
            <a:endParaRPr lang="en-US" sz="2000" dirty="0">
              <a:solidFill>
                <a:schemeClr val="tx1">
                  <a:lumMod val="75000"/>
                  <a:lumOff val="25000"/>
                </a:schemeClr>
              </a:solidFill>
            </a:endParaRPr>
          </a:p>
          <a:p>
            <a:pPr lvl="2" eaLnBrk="1" fontAlgn="auto" hangingPunct="1">
              <a:spcAft>
                <a:spcPts val="0"/>
              </a:spcAft>
              <a:buFont typeface="Wingdings 3" charset="2"/>
              <a:buChar char=""/>
              <a:defRPr/>
            </a:pPr>
            <a:r>
              <a:rPr lang="en-US" sz="2000" dirty="0">
                <a:solidFill>
                  <a:schemeClr val="tx1">
                    <a:lumMod val="75000"/>
                    <a:lumOff val="25000"/>
                  </a:schemeClr>
                </a:solidFill>
              </a:rPr>
              <a:t>Phoenix/Spice Machine</a:t>
            </a:r>
          </a:p>
          <a:p>
            <a:pPr lvl="1" eaLnBrk="1" fontAlgn="auto" hangingPunct="1">
              <a:spcAft>
                <a:spcPts val="0"/>
              </a:spcAft>
              <a:buFont typeface="Wingdings 3" charset="2"/>
              <a:buChar char=""/>
              <a:defRPr/>
            </a:pPr>
            <a:r>
              <a:rPr lang="en-US" sz="2400" dirty="0">
                <a:solidFill>
                  <a:schemeClr val="tx1">
                    <a:lumMod val="75000"/>
                    <a:lumOff val="25000"/>
                  </a:schemeClr>
                </a:solidFill>
              </a:rPr>
              <a:t>Research </a:t>
            </a:r>
            <a:r>
              <a:rPr lang="en-US" sz="2400" dirty="0" smtClean="0">
                <a:solidFill>
                  <a:schemeClr val="tx1">
                    <a:lumMod val="75000"/>
                    <a:lumOff val="25000"/>
                  </a:schemeClr>
                </a:solidFill>
              </a:rPr>
              <a:t>directions</a:t>
            </a:r>
          </a:p>
          <a:p>
            <a:pPr lvl="1" eaLnBrk="1" fontAlgn="auto" hangingPunct="1">
              <a:spcAft>
                <a:spcPts val="0"/>
              </a:spcAft>
              <a:buFont typeface="Wingdings 3" charset="2"/>
              <a:buChar char=""/>
              <a:defRPr/>
            </a:pPr>
            <a:r>
              <a:rPr lang="en-US" sz="2400" dirty="0" smtClean="0">
                <a:solidFill>
                  <a:schemeClr val="tx1">
                    <a:lumMod val="75000"/>
                    <a:lumOff val="25000"/>
                  </a:schemeClr>
                </a:solidFill>
              </a:rPr>
              <a:t>Q&amp;A</a:t>
            </a:r>
            <a:endParaRPr lang="en-US" sz="2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Content Placeholder 1"/>
          <p:cNvSpPr>
            <a:spLocks noGrp="1"/>
          </p:cNvSpPr>
          <p:nvPr>
            <p:ph idx="1"/>
          </p:nvPr>
        </p:nvSpPr>
        <p:spPr>
          <a:xfrm>
            <a:off x="1227138" y="1463675"/>
            <a:ext cx="8915400" cy="3886200"/>
          </a:xfrm>
        </p:spPr>
        <p:txBody>
          <a:bodyPr/>
          <a:lstStyle/>
          <a:p>
            <a:pPr eaLnBrk="1" hangingPunct="1"/>
            <a:r>
              <a:rPr lang="en-US" altLang="en-US" sz="2400" smtClean="0"/>
              <a:t>Bi-directional data movement</a:t>
            </a:r>
          </a:p>
          <a:p>
            <a:pPr lvl="1" eaLnBrk="1" hangingPunct="1"/>
            <a:r>
              <a:rPr lang="en-US" altLang="en-US" sz="2000" smtClean="0"/>
              <a:t>Read and write data to Hadoop</a:t>
            </a:r>
          </a:p>
          <a:p>
            <a:pPr lvl="1" eaLnBrk="1" hangingPunct="1"/>
            <a:r>
              <a:rPr lang="en-US" altLang="en-US" sz="2000" smtClean="0"/>
              <a:t>Create new table in Hadoop or insert records</a:t>
            </a:r>
          </a:p>
          <a:p>
            <a:pPr eaLnBrk="1" hangingPunct="1"/>
            <a:endParaRPr lang="en-US" altLang="en-US" sz="2400" smtClean="0"/>
          </a:p>
          <a:p>
            <a:pPr eaLnBrk="1" hangingPunct="1"/>
            <a:r>
              <a:rPr lang="en-US" altLang="en-US" sz="2400" smtClean="0"/>
              <a:t>Query push-down</a:t>
            </a:r>
          </a:p>
          <a:p>
            <a:pPr lvl="1" eaLnBrk="1" hangingPunct="1"/>
            <a:r>
              <a:rPr lang="en-US" altLang="en-US" sz="2000" smtClean="0"/>
              <a:t>Execute query on Hadoop</a:t>
            </a:r>
          </a:p>
          <a:p>
            <a:pPr lvl="1" eaLnBrk="1" hangingPunct="1"/>
            <a:r>
              <a:rPr lang="en-US" altLang="en-US" sz="2000" smtClean="0"/>
              <a:t>Qualify rows and columns to reduce data returned</a:t>
            </a:r>
          </a:p>
          <a:p>
            <a:pPr eaLnBrk="1" hangingPunct="1"/>
            <a:endParaRPr lang="en-US" altLang="en-US" sz="2400" smtClean="0"/>
          </a:p>
          <a:p>
            <a:pPr eaLnBrk="1" hangingPunct="1"/>
            <a:r>
              <a:rPr lang="en-US" altLang="en-US" sz="2400" smtClean="0"/>
              <a:t>Easy configuration and simplified queries</a:t>
            </a:r>
          </a:p>
          <a:p>
            <a:pPr lvl="1" eaLnBrk="1" hangingPunct="1"/>
            <a:r>
              <a:rPr lang="en-US" altLang="en-US" sz="2000" smtClean="0"/>
              <a:t>Create </a:t>
            </a:r>
            <a:r>
              <a:rPr lang="ja-JP" altLang="en-US" sz="2000" smtClean="0"/>
              <a:t>“</a:t>
            </a:r>
            <a:r>
              <a:rPr lang="en-US" altLang="ja-JP" sz="2000" smtClean="0"/>
              <a:t>Hadoop server</a:t>
            </a:r>
            <a:r>
              <a:rPr lang="ja-JP" altLang="en-US" sz="2000" smtClean="0"/>
              <a:t>”</a:t>
            </a:r>
            <a:r>
              <a:rPr lang="en-US" altLang="ja-JP" sz="2000" smtClean="0"/>
              <a:t> definition once</a:t>
            </a:r>
          </a:p>
          <a:p>
            <a:pPr lvl="1" eaLnBrk="1" hangingPunct="1"/>
            <a:r>
              <a:rPr lang="en-US" altLang="en-US" sz="2000" smtClean="0"/>
              <a:t>Use @foreign_server name to access Hadoop</a:t>
            </a:r>
          </a:p>
          <a:p>
            <a:pPr eaLnBrk="1" hangingPunct="1">
              <a:buFont typeface="Wingdings 3" pitchFamily="18" charset="2"/>
              <a:buNone/>
            </a:pPr>
            <a:endParaRPr lang="en-US" altLang="en-US" sz="2400" smtClean="0"/>
          </a:p>
        </p:txBody>
      </p:sp>
      <p:sp>
        <p:nvSpPr>
          <p:cNvPr id="134146" name="Title 2"/>
          <p:cNvSpPr>
            <a:spLocks noGrp="1"/>
          </p:cNvSpPr>
          <p:nvPr>
            <p:ph type="title"/>
          </p:nvPr>
        </p:nvSpPr>
        <p:spPr>
          <a:xfrm>
            <a:off x="1692275" y="268288"/>
            <a:ext cx="8912225" cy="1281112"/>
          </a:xfrm>
        </p:spPr>
        <p:txBody>
          <a:bodyPr/>
          <a:lstStyle/>
          <a:p>
            <a:pPr eaLnBrk="1" hangingPunct="1"/>
            <a:r>
              <a:rPr lang="en-US" altLang="en-US" smtClean="0"/>
              <a:t>Teradata QueryGrid Teradata-Hadoop</a:t>
            </a:r>
            <a:r>
              <a:rPr lang="en-US" altLang="en-US" sz="3200" smtClean="0"/>
              <a:t> </a:t>
            </a:r>
            <a:endParaRPr lang="en-US" altLang="en-US" smtClean="0"/>
          </a:p>
        </p:txBody>
      </p:sp>
      <p:sp>
        <p:nvSpPr>
          <p:cNvPr id="4" name="Rectangle 3"/>
          <p:cNvSpPr/>
          <p:nvPr/>
        </p:nvSpPr>
        <p:spPr>
          <a:xfrm>
            <a:off x="218364" y="40944"/>
            <a:ext cx="7970293" cy="136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96888" y="1612900"/>
            <a:ext cx="11171237" cy="4630738"/>
          </a:xfrm>
          <a:prstGeom prst="rect">
            <a:avLst/>
          </a:prstGeom>
          <a:solidFill>
            <a:schemeClr val="accent6">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90" name="Freeform 89"/>
          <p:cNvSpPr/>
          <p:nvPr/>
        </p:nvSpPr>
        <p:spPr>
          <a:xfrm>
            <a:off x="509588" y="1611313"/>
            <a:ext cx="11163300" cy="2894012"/>
          </a:xfrm>
          <a:custGeom>
            <a:avLst/>
            <a:gdLst>
              <a:gd name="connsiteX0" fmla="*/ 0 w 8372723"/>
              <a:gd name="connsiteY0" fmla="*/ 0 h 2170706"/>
              <a:gd name="connsiteX1" fmla="*/ 0 w 8372723"/>
              <a:gd name="connsiteY1" fmla="*/ 2170706 h 2170706"/>
              <a:gd name="connsiteX2" fmla="*/ 612250 w 8372723"/>
              <a:gd name="connsiteY2" fmla="*/ 2170706 h 2170706"/>
              <a:gd name="connsiteX3" fmla="*/ 731520 w 8372723"/>
              <a:gd name="connsiteY3" fmla="*/ 2154804 h 2170706"/>
              <a:gd name="connsiteX4" fmla="*/ 2178657 w 8372723"/>
              <a:gd name="connsiteY4" fmla="*/ 1932167 h 2170706"/>
              <a:gd name="connsiteX5" fmla="*/ 2313829 w 8372723"/>
              <a:gd name="connsiteY5" fmla="*/ 1844703 h 2170706"/>
              <a:gd name="connsiteX6" fmla="*/ 3315694 w 8372723"/>
              <a:gd name="connsiteY6" fmla="*/ 1319917 h 2170706"/>
              <a:gd name="connsiteX7" fmla="*/ 3490622 w 8372723"/>
              <a:gd name="connsiteY7" fmla="*/ 1288112 h 2170706"/>
              <a:gd name="connsiteX8" fmla="*/ 4754880 w 8372723"/>
              <a:gd name="connsiteY8" fmla="*/ 858741 h 2170706"/>
              <a:gd name="connsiteX9" fmla="*/ 4890052 w 8372723"/>
              <a:gd name="connsiteY9" fmla="*/ 811033 h 2170706"/>
              <a:gd name="connsiteX10" fmla="*/ 6090699 w 8372723"/>
              <a:gd name="connsiteY10" fmla="*/ 389614 h 2170706"/>
              <a:gd name="connsiteX11" fmla="*/ 6186114 w 8372723"/>
              <a:gd name="connsiteY11" fmla="*/ 381663 h 2170706"/>
              <a:gd name="connsiteX12" fmla="*/ 7513982 w 8372723"/>
              <a:gd name="connsiteY12" fmla="*/ 222637 h 2170706"/>
              <a:gd name="connsiteX13" fmla="*/ 7673008 w 8372723"/>
              <a:gd name="connsiteY13" fmla="*/ 222637 h 2170706"/>
              <a:gd name="connsiteX14" fmla="*/ 8372723 w 8372723"/>
              <a:gd name="connsiteY14" fmla="*/ 222637 h 2170706"/>
              <a:gd name="connsiteX15" fmla="*/ 8372723 w 8372723"/>
              <a:gd name="connsiteY15" fmla="*/ 0 h 2170706"/>
              <a:gd name="connsiteX16" fmla="*/ 0 w 8372723"/>
              <a:gd name="connsiteY16" fmla="*/ 0 h 217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2723" h="2170706">
                <a:moveTo>
                  <a:pt x="0" y="0"/>
                </a:moveTo>
                <a:lnTo>
                  <a:pt x="0" y="2170706"/>
                </a:lnTo>
                <a:lnTo>
                  <a:pt x="612250" y="2170706"/>
                </a:lnTo>
                <a:lnTo>
                  <a:pt x="731520" y="2154804"/>
                </a:lnTo>
                <a:lnTo>
                  <a:pt x="2178657" y="1932167"/>
                </a:lnTo>
                <a:lnTo>
                  <a:pt x="2313829" y="1844703"/>
                </a:lnTo>
                <a:lnTo>
                  <a:pt x="3315694" y="1319917"/>
                </a:lnTo>
                <a:lnTo>
                  <a:pt x="3490622" y="1288112"/>
                </a:lnTo>
                <a:lnTo>
                  <a:pt x="4754880" y="858741"/>
                </a:lnTo>
                <a:lnTo>
                  <a:pt x="4890052" y="811033"/>
                </a:lnTo>
                <a:lnTo>
                  <a:pt x="6090699" y="389614"/>
                </a:lnTo>
                <a:lnTo>
                  <a:pt x="6186114" y="381663"/>
                </a:lnTo>
                <a:lnTo>
                  <a:pt x="7513982" y="222637"/>
                </a:lnTo>
                <a:lnTo>
                  <a:pt x="7673008" y="222637"/>
                </a:lnTo>
                <a:lnTo>
                  <a:pt x="8372723" y="222637"/>
                </a:lnTo>
                <a:lnTo>
                  <a:pt x="8372723" y="0"/>
                </a:lnTo>
                <a:lnTo>
                  <a:pt x="0" y="0"/>
                </a:lnTo>
                <a:close/>
              </a:path>
            </a:pathLst>
          </a:custGeom>
          <a:solidFill>
            <a:schemeClr val="accent1"/>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4" name="Rectangle 23"/>
          <p:cNvSpPr/>
          <p:nvPr/>
        </p:nvSpPr>
        <p:spPr>
          <a:xfrm>
            <a:off x="231775" y="269875"/>
            <a:ext cx="11960225" cy="931863"/>
          </a:xfrm>
          <a:prstGeom prst="rect">
            <a:avLst/>
          </a:prstGeom>
          <a:solidFill>
            <a:schemeClr val="bg1">
              <a:lumMod val="95000"/>
            </a:schemeClr>
          </a:solidFill>
          <a:ln w="9525">
            <a:noFill/>
            <a:miter lim="800000"/>
            <a:headEnd/>
            <a:tailEnd/>
          </a:ln>
          <a:effectLst/>
        </p:spPr>
        <p:txBody>
          <a:bodyPr lIns="121917" tIns="121917" rIns="121917" bIns="121917"/>
          <a:lstStyle/>
          <a:p>
            <a:pPr algn="ctr">
              <a:defRPr/>
            </a:pPr>
            <a:endParaRPr lang="en-US" kern="0" dirty="0">
              <a:solidFill>
                <a:prstClr val="white"/>
              </a:solidFill>
            </a:endParaRPr>
          </a:p>
        </p:txBody>
      </p:sp>
      <p:sp>
        <p:nvSpPr>
          <p:cNvPr id="136196" name="Title 3"/>
          <p:cNvSpPr>
            <a:spLocks noGrp="1"/>
          </p:cNvSpPr>
          <p:nvPr>
            <p:ph type="title"/>
          </p:nvPr>
        </p:nvSpPr>
        <p:spPr>
          <a:xfrm>
            <a:off x="519113" y="250825"/>
            <a:ext cx="10972800" cy="701675"/>
          </a:xfrm>
        </p:spPr>
        <p:txBody>
          <a:bodyPr/>
          <a:lstStyle/>
          <a:p>
            <a:pPr eaLnBrk="1" hangingPunct="1"/>
            <a:r>
              <a:rPr lang="en-US" altLang="en-US" smtClean="0"/>
              <a:t>History of Presto</a:t>
            </a:r>
          </a:p>
        </p:txBody>
      </p:sp>
      <p:sp>
        <p:nvSpPr>
          <p:cNvPr id="136197" name="TextBox 28"/>
          <p:cNvSpPr txBox="1">
            <a:spLocks noChangeArrowheads="1"/>
          </p:cNvSpPr>
          <p:nvPr/>
        </p:nvSpPr>
        <p:spPr bwMode="auto">
          <a:xfrm>
            <a:off x="2447925" y="4465638"/>
            <a:ext cx="190023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b="1">
                <a:solidFill>
                  <a:schemeClr val="bg1"/>
                </a:solidFill>
              </a:rPr>
              <a:t>FALL 2012</a:t>
            </a:r>
          </a:p>
          <a:p>
            <a:pPr algn="ctr">
              <a:lnSpc>
                <a:spcPct val="95000"/>
              </a:lnSpc>
              <a:spcBef>
                <a:spcPts val="538"/>
              </a:spcBef>
            </a:pPr>
            <a:r>
              <a:rPr lang="en-US" altLang="en-US" sz="1900">
                <a:solidFill>
                  <a:schemeClr val="bg1"/>
                </a:solidFill>
              </a:rPr>
              <a:t>6 developers </a:t>
            </a:r>
            <a:br>
              <a:rPr lang="en-US" altLang="en-US" sz="1900">
                <a:solidFill>
                  <a:schemeClr val="bg1"/>
                </a:solidFill>
              </a:rPr>
            </a:br>
            <a:r>
              <a:rPr lang="en-US" altLang="en-US" sz="1900">
                <a:solidFill>
                  <a:schemeClr val="bg1"/>
                </a:solidFill>
              </a:rPr>
              <a:t>start Presto development</a:t>
            </a:r>
          </a:p>
        </p:txBody>
      </p:sp>
      <p:sp>
        <p:nvSpPr>
          <p:cNvPr id="136198" name="TextBox 44"/>
          <p:cNvSpPr txBox="1">
            <a:spLocks noChangeArrowheads="1"/>
          </p:cNvSpPr>
          <p:nvPr/>
        </p:nvSpPr>
        <p:spPr bwMode="auto">
          <a:xfrm>
            <a:off x="7507288" y="2522538"/>
            <a:ext cx="1973262"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b="1">
                <a:solidFill>
                  <a:schemeClr val="bg1"/>
                </a:solidFill>
              </a:rPr>
              <a:t>FALL 2014</a:t>
            </a:r>
          </a:p>
          <a:p>
            <a:pPr algn="ctr">
              <a:lnSpc>
                <a:spcPct val="95000"/>
              </a:lnSpc>
              <a:spcBef>
                <a:spcPts val="538"/>
              </a:spcBef>
            </a:pPr>
            <a:r>
              <a:rPr lang="en-US" altLang="en-US" sz="1900">
                <a:solidFill>
                  <a:schemeClr val="bg1"/>
                </a:solidFill>
              </a:rPr>
              <a:t>88 releases </a:t>
            </a:r>
            <a:br>
              <a:rPr lang="en-US" altLang="en-US" sz="1900">
                <a:solidFill>
                  <a:schemeClr val="bg1"/>
                </a:solidFill>
              </a:rPr>
            </a:br>
            <a:r>
              <a:rPr lang="en-US" altLang="en-US" sz="1900">
                <a:solidFill>
                  <a:schemeClr val="bg1"/>
                </a:solidFill>
              </a:rPr>
              <a:t>41 contributors </a:t>
            </a:r>
            <a:br>
              <a:rPr lang="en-US" altLang="en-US" sz="1900">
                <a:solidFill>
                  <a:schemeClr val="bg1"/>
                </a:solidFill>
              </a:rPr>
            </a:br>
            <a:r>
              <a:rPr lang="en-US" altLang="en-US" sz="1900">
                <a:solidFill>
                  <a:schemeClr val="bg1"/>
                </a:solidFill>
              </a:rPr>
              <a:t>3943 commits</a:t>
            </a:r>
          </a:p>
        </p:txBody>
      </p:sp>
      <p:sp>
        <p:nvSpPr>
          <p:cNvPr id="136199" name="TextBox 46"/>
          <p:cNvSpPr txBox="1">
            <a:spLocks noChangeArrowheads="1"/>
          </p:cNvSpPr>
          <p:nvPr/>
        </p:nvSpPr>
        <p:spPr bwMode="auto">
          <a:xfrm>
            <a:off x="9474200" y="2249488"/>
            <a:ext cx="2100263"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b="1">
                <a:solidFill>
                  <a:schemeClr val="bg1"/>
                </a:solidFill>
              </a:rPr>
              <a:t>SPRING 2015</a:t>
            </a:r>
          </a:p>
          <a:p>
            <a:pPr algn="ctr">
              <a:lnSpc>
                <a:spcPct val="95000"/>
              </a:lnSpc>
              <a:spcBef>
                <a:spcPts val="538"/>
              </a:spcBef>
            </a:pPr>
            <a:r>
              <a:rPr lang="en-US" altLang="en-US" sz="1900">
                <a:solidFill>
                  <a:schemeClr val="bg1"/>
                </a:solidFill>
              </a:rPr>
              <a:t>Teradata provides first commercial support for Presto + roadmap</a:t>
            </a:r>
          </a:p>
        </p:txBody>
      </p:sp>
      <p:cxnSp>
        <p:nvCxnSpPr>
          <p:cNvPr id="1037" name="Straight Connector 1036"/>
          <p:cNvCxnSpPr>
            <a:endCxn id="99" idx="6"/>
          </p:cNvCxnSpPr>
          <p:nvPr/>
        </p:nvCxnSpPr>
        <p:spPr>
          <a:xfrm>
            <a:off x="401638" y="4510088"/>
            <a:ext cx="10652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p:cNvCxnSpPr>
            <a:stCxn id="71" idx="2"/>
          </p:cNvCxnSpPr>
          <p:nvPr/>
        </p:nvCxnSpPr>
        <p:spPr>
          <a:xfrm>
            <a:off x="10391775" y="1905000"/>
            <a:ext cx="133191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36202" name="Picture 10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8" y="1947863"/>
            <a:ext cx="33464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3" name="TextBox 38"/>
          <p:cNvSpPr txBox="1">
            <a:spLocks noChangeArrowheads="1"/>
          </p:cNvSpPr>
          <p:nvPr/>
        </p:nvSpPr>
        <p:spPr bwMode="auto">
          <a:xfrm>
            <a:off x="4064000" y="3708400"/>
            <a:ext cx="20240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b="1">
                <a:solidFill>
                  <a:schemeClr val="bg1"/>
                </a:solidFill>
              </a:rPr>
              <a:t>SPRING 2013</a:t>
            </a:r>
          </a:p>
          <a:p>
            <a:pPr algn="ctr">
              <a:lnSpc>
                <a:spcPct val="95000"/>
              </a:lnSpc>
              <a:spcBef>
                <a:spcPts val="538"/>
              </a:spcBef>
            </a:pPr>
            <a:r>
              <a:rPr lang="en-US" altLang="en-US" sz="1900">
                <a:solidFill>
                  <a:schemeClr val="bg1"/>
                </a:solidFill>
              </a:rPr>
              <a:t>Presto rolled out within Facebook</a:t>
            </a:r>
          </a:p>
        </p:txBody>
      </p:sp>
      <p:sp>
        <p:nvSpPr>
          <p:cNvPr id="136204" name="TextBox 42"/>
          <p:cNvSpPr txBox="1">
            <a:spLocks noChangeArrowheads="1"/>
          </p:cNvSpPr>
          <p:nvPr/>
        </p:nvSpPr>
        <p:spPr bwMode="auto">
          <a:xfrm>
            <a:off x="6021388" y="3059113"/>
            <a:ext cx="1758950"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b="1">
                <a:solidFill>
                  <a:schemeClr val="bg1"/>
                </a:solidFill>
              </a:rPr>
              <a:t>FALL 2013</a:t>
            </a:r>
          </a:p>
          <a:p>
            <a:pPr algn="ctr">
              <a:lnSpc>
                <a:spcPct val="95000"/>
              </a:lnSpc>
              <a:spcBef>
                <a:spcPts val="538"/>
              </a:spcBef>
            </a:pPr>
            <a:r>
              <a:rPr lang="en-US" altLang="en-US" sz="1900">
                <a:solidFill>
                  <a:schemeClr val="bg1"/>
                </a:solidFill>
              </a:rPr>
              <a:t>Facebook open sources Presto</a:t>
            </a:r>
          </a:p>
        </p:txBody>
      </p:sp>
      <p:sp>
        <p:nvSpPr>
          <p:cNvPr id="136205" name="TextBox 97"/>
          <p:cNvSpPr txBox="1">
            <a:spLocks noChangeArrowheads="1"/>
          </p:cNvSpPr>
          <p:nvPr/>
        </p:nvSpPr>
        <p:spPr bwMode="auto">
          <a:xfrm>
            <a:off x="488950" y="4811713"/>
            <a:ext cx="173355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b="1">
                <a:solidFill>
                  <a:schemeClr val="bg1"/>
                </a:solidFill>
              </a:rPr>
              <a:t>FALL 2008</a:t>
            </a:r>
          </a:p>
          <a:p>
            <a:pPr algn="ctr">
              <a:lnSpc>
                <a:spcPct val="95000"/>
              </a:lnSpc>
              <a:spcBef>
                <a:spcPts val="538"/>
              </a:spcBef>
            </a:pPr>
            <a:r>
              <a:rPr lang="en-US" altLang="en-US" sz="1900">
                <a:solidFill>
                  <a:schemeClr val="bg1"/>
                </a:solidFill>
              </a:rPr>
              <a:t>Facebook open sources Hive</a:t>
            </a:r>
          </a:p>
        </p:txBody>
      </p:sp>
      <p:cxnSp>
        <p:nvCxnSpPr>
          <p:cNvPr id="74" name="Straight Connector 73"/>
          <p:cNvCxnSpPr>
            <a:endCxn id="1026" idx="6"/>
          </p:cNvCxnSpPr>
          <p:nvPr/>
        </p:nvCxnSpPr>
        <p:spPr>
          <a:xfrm flipV="1">
            <a:off x="1303338" y="4164013"/>
            <a:ext cx="2289175" cy="3460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68" idx="7"/>
          </p:cNvCxnSpPr>
          <p:nvPr/>
        </p:nvCxnSpPr>
        <p:spPr>
          <a:xfrm flipV="1">
            <a:off x="3429000" y="3275013"/>
            <a:ext cx="1677988" cy="889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4991100" y="2138363"/>
            <a:ext cx="3594100" cy="125253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585200" y="1905000"/>
            <a:ext cx="1970088" cy="2333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0391775" y="1743075"/>
            <a:ext cx="327025" cy="325438"/>
          </a:xfrm>
          <a:prstGeom prst="ellipse">
            <a:avLst/>
          </a:prstGeom>
          <a:solidFill>
            <a:srgbClr val="0079DB"/>
          </a:solidFill>
          <a:ln w="28575">
            <a:solidFill>
              <a:schemeClr val="bg1"/>
            </a:solid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68" name="Oval 67"/>
          <p:cNvSpPr/>
          <p:nvPr/>
        </p:nvSpPr>
        <p:spPr>
          <a:xfrm>
            <a:off x="4827588" y="3227388"/>
            <a:ext cx="327025" cy="327025"/>
          </a:xfrm>
          <a:prstGeom prst="ellipse">
            <a:avLst/>
          </a:prstGeom>
          <a:solidFill>
            <a:srgbClr val="0079DB"/>
          </a:solidFill>
          <a:ln w="28575">
            <a:solidFill>
              <a:schemeClr val="bg1"/>
            </a:solid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69" name="Oval 68"/>
          <p:cNvSpPr/>
          <p:nvPr/>
        </p:nvSpPr>
        <p:spPr>
          <a:xfrm>
            <a:off x="6669088" y="2551113"/>
            <a:ext cx="327025" cy="325437"/>
          </a:xfrm>
          <a:prstGeom prst="ellipse">
            <a:avLst/>
          </a:prstGeom>
          <a:solidFill>
            <a:srgbClr val="0079DB"/>
          </a:solidFill>
          <a:ln w="28575">
            <a:solidFill>
              <a:schemeClr val="bg1"/>
            </a:solid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120" name="Oval 119"/>
          <p:cNvSpPr/>
          <p:nvPr/>
        </p:nvSpPr>
        <p:spPr>
          <a:xfrm>
            <a:off x="8423275" y="1974850"/>
            <a:ext cx="325438" cy="325438"/>
          </a:xfrm>
          <a:prstGeom prst="ellipse">
            <a:avLst/>
          </a:prstGeom>
          <a:solidFill>
            <a:srgbClr val="0079DB"/>
          </a:solidFill>
          <a:ln w="28575">
            <a:solidFill>
              <a:schemeClr val="bg1"/>
            </a:solid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1026" name="Oval 1025"/>
          <p:cNvSpPr/>
          <p:nvPr/>
        </p:nvSpPr>
        <p:spPr>
          <a:xfrm>
            <a:off x="3265488" y="4000500"/>
            <a:ext cx="327025" cy="327025"/>
          </a:xfrm>
          <a:prstGeom prst="ellipse">
            <a:avLst/>
          </a:prstGeom>
          <a:solidFill>
            <a:srgbClr val="0079DB"/>
          </a:solidFill>
          <a:ln w="28575">
            <a:solidFill>
              <a:schemeClr val="bg1"/>
            </a:solid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99" name="Oval 98"/>
          <p:cNvSpPr/>
          <p:nvPr/>
        </p:nvSpPr>
        <p:spPr>
          <a:xfrm>
            <a:off x="1141413" y="4346575"/>
            <a:ext cx="325437" cy="327025"/>
          </a:xfrm>
          <a:prstGeom prst="ellipse">
            <a:avLst/>
          </a:prstGeom>
          <a:solidFill>
            <a:srgbClr val="0079DB"/>
          </a:solidFill>
          <a:ln w="28575">
            <a:solidFill>
              <a:schemeClr val="bg1"/>
            </a:solid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5" name="Rectangle 24"/>
          <p:cNvSpPr/>
          <p:nvPr/>
        </p:nvSpPr>
        <p:spPr>
          <a:xfrm>
            <a:off x="218364" y="40944"/>
            <a:ext cx="7970293" cy="136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90500" y="269875"/>
            <a:ext cx="5794375" cy="981075"/>
          </a:xfrm>
          <a:prstGeom prst="rect">
            <a:avLst/>
          </a:prstGeom>
          <a:solidFill>
            <a:schemeClr val="bg1">
              <a:lumMod val="95000"/>
            </a:schemeClr>
          </a:solidFill>
          <a:ln w="9525">
            <a:noFill/>
            <a:miter lim="800000"/>
            <a:headEnd/>
            <a:tailEnd/>
          </a:ln>
          <a:effectLst/>
        </p:spPr>
        <p:txBody>
          <a:bodyPr lIns="121917" tIns="121917" rIns="121917" bIns="121917"/>
          <a:lstStyle/>
          <a:p>
            <a:pPr algn="ctr">
              <a:defRPr/>
            </a:pPr>
            <a:endParaRPr lang="en-US" kern="0" dirty="0">
              <a:solidFill>
                <a:prstClr val="white"/>
              </a:solidFill>
            </a:endParaRPr>
          </a:p>
        </p:txBody>
      </p:sp>
      <p:sp>
        <p:nvSpPr>
          <p:cNvPr id="18" name="Down Arrow 17"/>
          <p:cNvSpPr/>
          <p:nvPr/>
        </p:nvSpPr>
        <p:spPr>
          <a:xfrm rot="10800000">
            <a:off x="3008313" y="2208213"/>
            <a:ext cx="239712" cy="249237"/>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19" name="Down Arrow 18"/>
          <p:cNvSpPr/>
          <p:nvPr/>
        </p:nvSpPr>
        <p:spPr>
          <a:xfrm rot="10800000">
            <a:off x="3013075" y="2835275"/>
            <a:ext cx="239713" cy="249238"/>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0" name="Down Arrow 19"/>
          <p:cNvSpPr/>
          <p:nvPr/>
        </p:nvSpPr>
        <p:spPr>
          <a:xfrm rot="10800000">
            <a:off x="3008313" y="3459163"/>
            <a:ext cx="239712" cy="249237"/>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1" name="Down Arrow 20"/>
          <p:cNvSpPr/>
          <p:nvPr/>
        </p:nvSpPr>
        <p:spPr>
          <a:xfrm rot="10800000">
            <a:off x="3003550" y="4090988"/>
            <a:ext cx="239713" cy="250825"/>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2" name="Down Arrow 21"/>
          <p:cNvSpPr/>
          <p:nvPr/>
        </p:nvSpPr>
        <p:spPr>
          <a:xfrm rot="10800000">
            <a:off x="3003550" y="4719638"/>
            <a:ext cx="239713" cy="249237"/>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3" name="Down Arrow 22"/>
          <p:cNvSpPr/>
          <p:nvPr/>
        </p:nvSpPr>
        <p:spPr>
          <a:xfrm rot="10800000">
            <a:off x="3008313" y="5348288"/>
            <a:ext cx="239712" cy="249237"/>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4" name="Down Arrow 23"/>
          <p:cNvSpPr/>
          <p:nvPr/>
        </p:nvSpPr>
        <p:spPr>
          <a:xfrm rot="10800000">
            <a:off x="5105400" y="2198688"/>
            <a:ext cx="239713" cy="249237"/>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5" name="Down Arrow 24"/>
          <p:cNvSpPr/>
          <p:nvPr/>
        </p:nvSpPr>
        <p:spPr>
          <a:xfrm rot="10800000">
            <a:off x="5110163" y="2825750"/>
            <a:ext cx="239712" cy="249238"/>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6" name="Down Arrow 25"/>
          <p:cNvSpPr/>
          <p:nvPr/>
        </p:nvSpPr>
        <p:spPr>
          <a:xfrm rot="10800000">
            <a:off x="5105400" y="3449638"/>
            <a:ext cx="239713" cy="249237"/>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7" name="Down Arrow 26"/>
          <p:cNvSpPr/>
          <p:nvPr/>
        </p:nvSpPr>
        <p:spPr>
          <a:xfrm rot="10800000">
            <a:off x="5100638" y="4083050"/>
            <a:ext cx="239712" cy="249238"/>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8" name="Down Arrow 27"/>
          <p:cNvSpPr/>
          <p:nvPr/>
        </p:nvSpPr>
        <p:spPr>
          <a:xfrm rot="10800000">
            <a:off x="5100638" y="4710113"/>
            <a:ext cx="239712" cy="249237"/>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29" name="Down Arrow 28"/>
          <p:cNvSpPr/>
          <p:nvPr/>
        </p:nvSpPr>
        <p:spPr>
          <a:xfrm rot="10800000">
            <a:off x="5105400" y="5338763"/>
            <a:ext cx="239713" cy="249237"/>
          </a:xfrm>
          <a:prstGeom prst="downArrow">
            <a:avLst/>
          </a:prstGeom>
          <a:solidFill>
            <a:schemeClr val="tx1">
              <a:lumMod val="60000"/>
              <a:lumOff val="40000"/>
            </a:schemeClr>
          </a:solidFill>
          <a:ln w="9525">
            <a:noFill/>
            <a:miter lim="800000"/>
            <a:headEnd/>
            <a:tailEnd/>
          </a:ln>
          <a:effectLst/>
        </p:spPr>
        <p:txBody>
          <a:bodyPr lIns="121917" tIns="121917" rIns="121917" bIns="121917"/>
          <a:lstStyle/>
          <a:p>
            <a:pPr algn="ctr">
              <a:defRPr/>
            </a:pPr>
            <a:endParaRPr lang="en-US" kern="0" dirty="0" err="1">
              <a:solidFill>
                <a:prstClr val="white"/>
              </a:solidFill>
            </a:endParaRPr>
          </a:p>
        </p:txBody>
      </p:sp>
      <p:sp>
        <p:nvSpPr>
          <p:cNvPr id="138254" name="Title 2"/>
          <p:cNvSpPr>
            <a:spLocks noGrp="1"/>
          </p:cNvSpPr>
          <p:nvPr>
            <p:ph type="title"/>
          </p:nvPr>
        </p:nvSpPr>
        <p:spPr>
          <a:xfrm>
            <a:off x="3490913" y="171450"/>
            <a:ext cx="1773237" cy="701675"/>
          </a:xfrm>
        </p:spPr>
        <p:txBody>
          <a:bodyPr/>
          <a:lstStyle/>
          <a:p>
            <a:pPr eaLnBrk="1" hangingPunct="1"/>
            <a:r>
              <a:rPr lang="en-US" altLang="en-US" smtClean="0"/>
              <a:t>Hive</a:t>
            </a:r>
          </a:p>
        </p:txBody>
      </p:sp>
      <p:sp>
        <p:nvSpPr>
          <p:cNvPr id="6" name="Rectangle 5"/>
          <p:cNvSpPr/>
          <p:nvPr/>
        </p:nvSpPr>
        <p:spPr>
          <a:xfrm>
            <a:off x="2190750" y="1754188"/>
            <a:ext cx="1838325" cy="481012"/>
          </a:xfrm>
          <a:prstGeom prst="rect">
            <a:avLst/>
          </a:prstGeom>
          <a:solidFill>
            <a:srgbClr val="92D050"/>
          </a:solidFill>
          <a:ln w="9525">
            <a:noFill/>
            <a:miter lim="800000"/>
            <a:headEnd/>
            <a:tailEnd/>
          </a:ln>
          <a:effectLst/>
        </p:spPr>
        <p:txBody>
          <a:bodyPr lIns="121917" tIns="121917" rIns="121917" bIns="121917"/>
          <a:lstStyle/>
          <a:p>
            <a:pPr algn="ctr">
              <a:defRPr/>
            </a:pPr>
            <a:r>
              <a:rPr lang="en-US" sz="1600" b="1" kern="0" dirty="0">
                <a:solidFill>
                  <a:prstClr val="white"/>
                </a:solidFill>
              </a:rPr>
              <a:t>Reduce</a:t>
            </a:r>
          </a:p>
        </p:txBody>
      </p:sp>
      <p:sp>
        <p:nvSpPr>
          <p:cNvPr id="7" name="Rectangle 6"/>
          <p:cNvSpPr/>
          <p:nvPr/>
        </p:nvSpPr>
        <p:spPr>
          <a:xfrm>
            <a:off x="4324350" y="1754188"/>
            <a:ext cx="1838325" cy="481012"/>
          </a:xfrm>
          <a:prstGeom prst="rect">
            <a:avLst/>
          </a:prstGeom>
          <a:solidFill>
            <a:srgbClr val="92D050"/>
          </a:solidFill>
          <a:ln w="9525">
            <a:noFill/>
            <a:miter lim="800000"/>
            <a:headEnd/>
            <a:tailEnd/>
          </a:ln>
          <a:effectLst/>
        </p:spPr>
        <p:txBody>
          <a:bodyPr lIns="121917" tIns="121917" rIns="121917" bIns="121917"/>
          <a:lstStyle/>
          <a:p>
            <a:pPr algn="ctr">
              <a:defRPr/>
            </a:pPr>
            <a:r>
              <a:rPr lang="en-US" sz="1600" b="1" kern="0" dirty="0">
                <a:solidFill>
                  <a:prstClr val="white"/>
                </a:solidFill>
              </a:rPr>
              <a:t>Reduce</a:t>
            </a:r>
          </a:p>
        </p:txBody>
      </p:sp>
      <p:sp>
        <p:nvSpPr>
          <p:cNvPr id="9" name="Rectangle 8"/>
          <p:cNvSpPr/>
          <p:nvPr/>
        </p:nvSpPr>
        <p:spPr>
          <a:xfrm>
            <a:off x="2205038" y="3011488"/>
            <a:ext cx="1838325" cy="479425"/>
          </a:xfrm>
          <a:prstGeom prst="rect">
            <a:avLst/>
          </a:prstGeom>
          <a:solidFill>
            <a:srgbClr val="92D050"/>
          </a:solidFill>
          <a:ln w="9525">
            <a:noFill/>
            <a:miter lim="800000"/>
            <a:headEnd/>
            <a:tailEnd/>
          </a:ln>
          <a:effectLst/>
        </p:spPr>
        <p:txBody>
          <a:bodyPr lIns="121917" tIns="121917" rIns="121917" bIns="121917"/>
          <a:lstStyle/>
          <a:p>
            <a:pPr algn="ctr">
              <a:defRPr/>
            </a:pPr>
            <a:r>
              <a:rPr lang="en-US" sz="1600" b="1" kern="0" dirty="0">
                <a:solidFill>
                  <a:prstClr val="white"/>
                </a:solidFill>
              </a:rPr>
              <a:t>Map</a:t>
            </a:r>
          </a:p>
        </p:txBody>
      </p:sp>
      <p:sp>
        <p:nvSpPr>
          <p:cNvPr id="10" name="Rectangle 9"/>
          <p:cNvSpPr/>
          <p:nvPr/>
        </p:nvSpPr>
        <p:spPr>
          <a:xfrm>
            <a:off x="4338638" y="3011488"/>
            <a:ext cx="1838325" cy="479425"/>
          </a:xfrm>
          <a:prstGeom prst="rect">
            <a:avLst/>
          </a:prstGeom>
          <a:solidFill>
            <a:srgbClr val="92D050"/>
          </a:solidFill>
          <a:ln w="9525">
            <a:noFill/>
            <a:miter lim="800000"/>
            <a:headEnd/>
            <a:tailEnd/>
          </a:ln>
          <a:effectLst/>
        </p:spPr>
        <p:txBody>
          <a:bodyPr lIns="121917" tIns="121917" rIns="121917" bIns="121917"/>
          <a:lstStyle/>
          <a:p>
            <a:pPr algn="ctr">
              <a:defRPr/>
            </a:pPr>
            <a:r>
              <a:rPr lang="en-US" sz="1600" b="1" kern="0" dirty="0">
                <a:solidFill>
                  <a:prstClr val="white"/>
                </a:solidFill>
              </a:rPr>
              <a:t>Map</a:t>
            </a:r>
          </a:p>
        </p:txBody>
      </p:sp>
      <p:sp>
        <p:nvSpPr>
          <p:cNvPr id="11" name="Rectangle 10"/>
          <p:cNvSpPr/>
          <p:nvPr/>
        </p:nvSpPr>
        <p:spPr>
          <a:xfrm>
            <a:off x="2209800" y="4262438"/>
            <a:ext cx="1838325" cy="481012"/>
          </a:xfrm>
          <a:prstGeom prst="rect">
            <a:avLst/>
          </a:prstGeom>
          <a:solidFill>
            <a:srgbClr val="92D050"/>
          </a:solidFill>
          <a:ln w="9525">
            <a:noFill/>
            <a:miter lim="800000"/>
            <a:headEnd/>
            <a:tailEnd/>
          </a:ln>
          <a:effectLst/>
        </p:spPr>
        <p:txBody>
          <a:bodyPr lIns="121917" tIns="121917" rIns="121917" bIns="121917"/>
          <a:lstStyle/>
          <a:p>
            <a:pPr algn="ctr">
              <a:defRPr/>
            </a:pPr>
            <a:r>
              <a:rPr lang="en-US" sz="1600" b="1" kern="0" dirty="0">
                <a:solidFill>
                  <a:prstClr val="white"/>
                </a:solidFill>
              </a:rPr>
              <a:t>Reduce</a:t>
            </a:r>
          </a:p>
        </p:txBody>
      </p:sp>
      <p:sp>
        <p:nvSpPr>
          <p:cNvPr id="12" name="Rectangle 11"/>
          <p:cNvSpPr/>
          <p:nvPr/>
        </p:nvSpPr>
        <p:spPr>
          <a:xfrm>
            <a:off x="4343400" y="4262438"/>
            <a:ext cx="1838325" cy="481012"/>
          </a:xfrm>
          <a:prstGeom prst="rect">
            <a:avLst/>
          </a:prstGeom>
          <a:solidFill>
            <a:srgbClr val="92D050"/>
          </a:solidFill>
          <a:ln w="9525">
            <a:noFill/>
            <a:miter lim="800000"/>
            <a:headEnd/>
            <a:tailEnd/>
          </a:ln>
          <a:effectLst/>
        </p:spPr>
        <p:txBody>
          <a:bodyPr lIns="121917" tIns="121917" rIns="121917" bIns="121917"/>
          <a:lstStyle/>
          <a:p>
            <a:pPr algn="ctr">
              <a:defRPr/>
            </a:pPr>
            <a:r>
              <a:rPr lang="en-US" sz="1600" b="1" kern="0" dirty="0">
                <a:solidFill>
                  <a:prstClr val="white"/>
                </a:solidFill>
              </a:rPr>
              <a:t>Reduce</a:t>
            </a:r>
          </a:p>
        </p:txBody>
      </p:sp>
      <p:sp>
        <p:nvSpPr>
          <p:cNvPr id="14" name="Rectangle 13"/>
          <p:cNvSpPr/>
          <p:nvPr/>
        </p:nvSpPr>
        <p:spPr>
          <a:xfrm>
            <a:off x="2190750" y="5518150"/>
            <a:ext cx="1838325" cy="481013"/>
          </a:xfrm>
          <a:prstGeom prst="rect">
            <a:avLst/>
          </a:prstGeom>
          <a:solidFill>
            <a:srgbClr val="92D050"/>
          </a:solidFill>
          <a:ln w="9525">
            <a:noFill/>
            <a:miter lim="800000"/>
            <a:headEnd/>
            <a:tailEnd/>
          </a:ln>
          <a:effectLst/>
        </p:spPr>
        <p:txBody>
          <a:bodyPr lIns="121917" tIns="121917" rIns="121917" bIns="121917"/>
          <a:lstStyle/>
          <a:p>
            <a:pPr algn="ctr">
              <a:defRPr/>
            </a:pPr>
            <a:r>
              <a:rPr lang="en-US" sz="1600" b="1" kern="0" dirty="0">
                <a:solidFill>
                  <a:prstClr val="white"/>
                </a:solidFill>
              </a:rPr>
              <a:t>Map</a:t>
            </a:r>
          </a:p>
        </p:txBody>
      </p:sp>
      <p:sp>
        <p:nvSpPr>
          <p:cNvPr id="15" name="Rectangle 14"/>
          <p:cNvSpPr/>
          <p:nvPr/>
        </p:nvSpPr>
        <p:spPr>
          <a:xfrm>
            <a:off x="4324350" y="5518150"/>
            <a:ext cx="1838325" cy="481013"/>
          </a:xfrm>
          <a:prstGeom prst="rect">
            <a:avLst/>
          </a:prstGeom>
          <a:solidFill>
            <a:srgbClr val="92D050"/>
          </a:solidFill>
          <a:ln w="9525">
            <a:noFill/>
            <a:miter lim="800000"/>
            <a:headEnd/>
            <a:tailEnd/>
          </a:ln>
          <a:effectLst/>
        </p:spPr>
        <p:txBody>
          <a:bodyPr lIns="121917" tIns="121917" rIns="121917" bIns="121917"/>
          <a:lstStyle/>
          <a:p>
            <a:pPr algn="ctr">
              <a:defRPr/>
            </a:pPr>
            <a:r>
              <a:rPr lang="en-US" sz="1600" b="1" kern="0" dirty="0">
                <a:solidFill>
                  <a:prstClr val="white"/>
                </a:solidFill>
              </a:rPr>
              <a:t>Map</a:t>
            </a:r>
          </a:p>
        </p:txBody>
      </p:sp>
      <p:sp>
        <p:nvSpPr>
          <p:cNvPr id="8" name="Rectangle 7"/>
          <p:cNvSpPr/>
          <p:nvPr/>
        </p:nvSpPr>
        <p:spPr>
          <a:xfrm>
            <a:off x="2190750" y="2382838"/>
            <a:ext cx="3971925" cy="481012"/>
          </a:xfrm>
          <a:prstGeom prst="rect">
            <a:avLst/>
          </a:prstGeom>
          <a:solidFill>
            <a:schemeClr val="accent6">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Disk</a:t>
            </a:r>
          </a:p>
        </p:txBody>
      </p:sp>
      <p:sp>
        <p:nvSpPr>
          <p:cNvPr id="16" name="Rectangle 15"/>
          <p:cNvSpPr/>
          <p:nvPr/>
        </p:nvSpPr>
        <p:spPr>
          <a:xfrm>
            <a:off x="2200275" y="3638550"/>
            <a:ext cx="3971925" cy="481013"/>
          </a:xfrm>
          <a:prstGeom prst="rect">
            <a:avLst/>
          </a:prstGeom>
          <a:solidFill>
            <a:schemeClr val="accent6">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Disk</a:t>
            </a:r>
          </a:p>
        </p:txBody>
      </p:sp>
      <p:sp>
        <p:nvSpPr>
          <p:cNvPr id="13" name="Rectangle 12"/>
          <p:cNvSpPr/>
          <p:nvPr/>
        </p:nvSpPr>
        <p:spPr>
          <a:xfrm>
            <a:off x="2205038" y="4891088"/>
            <a:ext cx="3971925" cy="479425"/>
          </a:xfrm>
          <a:prstGeom prst="rect">
            <a:avLst/>
          </a:prstGeom>
          <a:solidFill>
            <a:schemeClr val="accent6">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Disk</a:t>
            </a:r>
          </a:p>
        </p:txBody>
      </p:sp>
      <p:sp>
        <p:nvSpPr>
          <p:cNvPr id="138266" name="TextBox 29"/>
          <p:cNvSpPr txBox="1">
            <a:spLocks noChangeArrowheads="1"/>
          </p:cNvSpPr>
          <p:nvPr/>
        </p:nvSpPr>
        <p:spPr bwMode="auto">
          <a:xfrm>
            <a:off x="741363" y="1995488"/>
            <a:ext cx="1023937"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nSpc>
                <a:spcPct val="95000"/>
              </a:lnSpc>
              <a:spcBef>
                <a:spcPts val="538"/>
              </a:spcBef>
            </a:pPr>
            <a:r>
              <a:rPr lang="en-US" altLang="en-US" sz="1300" b="1">
                <a:solidFill>
                  <a:srgbClr val="231F20"/>
                </a:solidFill>
              </a:rPr>
              <a:t>Wait </a:t>
            </a:r>
          </a:p>
          <a:p>
            <a:pPr>
              <a:lnSpc>
                <a:spcPct val="95000"/>
              </a:lnSpc>
              <a:spcBef>
                <a:spcPts val="538"/>
              </a:spcBef>
            </a:pPr>
            <a:r>
              <a:rPr lang="en-US" altLang="en-US" sz="1300" b="1">
                <a:solidFill>
                  <a:srgbClr val="231F20"/>
                </a:solidFill>
              </a:rPr>
              <a:t>between </a:t>
            </a:r>
          </a:p>
          <a:p>
            <a:pPr>
              <a:lnSpc>
                <a:spcPct val="95000"/>
              </a:lnSpc>
              <a:spcBef>
                <a:spcPts val="538"/>
              </a:spcBef>
            </a:pPr>
            <a:r>
              <a:rPr lang="en-US" altLang="en-US" sz="1300" b="1">
                <a:solidFill>
                  <a:srgbClr val="231F20"/>
                </a:solidFill>
              </a:rPr>
              <a:t>stages</a:t>
            </a:r>
          </a:p>
        </p:txBody>
      </p:sp>
      <p:sp>
        <p:nvSpPr>
          <p:cNvPr id="31" name="Left Brace 30"/>
          <p:cNvSpPr/>
          <p:nvPr/>
        </p:nvSpPr>
        <p:spPr>
          <a:xfrm>
            <a:off x="1497013" y="1995488"/>
            <a:ext cx="536575" cy="133826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lIns="121917" tIns="60958" rIns="121917" bIns="60958" anchor="ctr"/>
          <a:lstStyle/>
          <a:p>
            <a:pPr algn="ctr">
              <a:defRPr/>
            </a:pPr>
            <a:endParaRPr lang="en-US"/>
          </a:p>
        </p:txBody>
      </p:sp>
      <p:sp>
        <p:nvSpPr>
          <p:cNvPr id="32" name="TextBox 31"/>
          <p:cNvSpPr txBox="1"/>
          <p:nvPr/>
        </p:nvSpPr>
        <p:spPr>
          <a:xfrm>
            <a:off x="3252788" y="5994400"/>
            <a:ext cx="1733550" cy="844550"/>
          </a:xfrm>
          <a:prstGeom prst="rect">
            <a:avLst/>
          </a:prstGeom>
          <a:noFill/>
        </p:spPr>
        <p:txBody>
          <a:bodyPr wrap="none" lIns="121917" tIns="60958" rIns="121917" bIns="60958">
            <a:spAutoFit/>
          </a:bodyPr>
          <a:lstStyle/>
          <a:p>
            <a:pPr>
              <a:lnSpc>
                <a:spcPct val="95000"/>
              </a:lnSpc>
              <a:spcBef>
                <a:spcPts val="533"/>
              </a:spcBef>
              <a:defRPr/>
            </a:pPr>
            <a:r>
              <a:rPr lang="en-US" sz="1300" b="1" dirty="0">
                <a:solidFill>
                  <a:srgbClr val="231F20"/>
                </a:solidFill>
              </a:rPr>
              <a:t>Write to Disk </a:t>
            </a:r>
          </a:p>
          <a:p>
            <a:pPr marL="228594" indent="-228594">
              <a:lnSpc>
                <a:spcPct val="95000"/>
              </a:lnSpc>
              <a:spcBef>
                <a:spcPts val="533"/>
              </a:spcBef>
              <a:buFont typeface="Arial" panose="020B0604020202020204" pitchFamily="34" charset="0"/>
              <a:buChar char="•"/>
              <a:defRPr/>
            </a:pPr>
            <a:r>
              <a:rPr lang="en-US" sz="1300" b="1" dirty="0">
                <a:solidFill>
                  <a:srgbClr val="231F20"/>
                </a:solidFill>
              </a:rPr>
              <a:t>Fault Tolerance</a:t>
            </a:r>
          </a:p>
          <a:p>
            <a:pPr marL="228594" indent="-228594">
              <a:lnSpc>
                <a:spcPct val="95000"/>
              </a:lnSpc>
              <a:spcBef>
                <a:spcPts val="533"/>
              </a:spcBef>
              <a:buFont typeface="Arial" panose="020B0604020202020204" pitchFamily="34" charset="0"/>
              <a:buChar char="•"/>
              <a:defRPr/>
            </a:pPr>
            <a:r>
              <a:rPr lang="en-US" sz="1300" b="1" dirty="0">
                <a:solidFill>
                  <a:srgbClr val="231F20"/>
                </a:solidFill>
              </a:rPr>
              <a:t>IO Overhead</a:t>
            </a:r>
          </a:p>
        </p:txBody>
      </p:sp>
      <p:cxnSp>
        <p:nvCxnSpPr>
          <p:cNvPr id="34" name="Straight Arrow Connector 33"/>
          <p:cNvCxnSpPr>
            <a:stCxn id="32" idx="0"/>
            <a:endCxn id="13" idx="2"/>
          </p:cNvCxnSpPr>
          <p:nvPr/>
        </p:nvCxnSpPr>
        <p:spPr>
          <a:xfrm flipV="1">
            <a:off x="4119563" y="5370513"/>
            <a:ext cx="71437" cy="62388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207125" y="254000"/>
            <a:ext cx="5984875" cy="982663"/>
          </a:xfrm>
          <a:prstGeom prst="rect">
            <a:avLst/>
          </a:prstGeom>
          <a:solidFill>
            <a:schemeClr val="bg1">
              <a:lumMod val="95000"/>
            </a:schemeClr>
          </a:solidFill>
          <a:ln w="9525">
            <a:noFill/>
            <a:miter lim="800000"/>
            <a:headEnd/>
            <a:tailEnd/>
          </a:ln>
          <a:effectLst/>
        </p:spPr>
        <p:txBody>
          <a:bodyPr lIns="121917" tIns="121917" rIns="121917" bIns="121917"/>
          <a:lstStyle/>
          <a:p>
            <a:pPr algn="ctr">
              <a:defRPr/>
            </a:pPr>
            <a:endParaRPr lang="en-US" kern="0" dirty="0">
              <a:solidFill>
                <a:prstClr val="white"/>
              </a:solidFill>
            </a:endParaRPr>
          </a:p>
        </p:txBody>
      </p:sp>
      <p:sp>
        <p:nvSpPr>
          <p:cNvPr id="138271" name="Title 2"/>
          <p:cNvSpPr txBox="1">
            <a:spLocks/>
          </p:cNvSpPr>
          <p:nvPr/>
        </p:nvSpPr>
        <p:spPr bwMode="gray">
          <a:xfrm>
            <a:off x="7804150" y="157163"/>
            <a:ext cx="17732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lnSpc>
                <a:spcPct val="95000"/>
              </a:lnSpc>
            </a:pPr>
            <a:r>
              <a:rPr lang="en-US" altLang="en-US" b="1">
                <a:solidFill>
                  <a:schemeClr val="accent1"/>
                </a:solidFill>
              </a:rPr>
              <a:t>Presto</a:t>
            </a:r>
          </a:p>
        </p:txBody>
      </p:sp>
      <p:cxnSp>
        <p:nvCxnSpPr>
          <p:cNvPr id="49" name="Straight Connector 48"/>
          <p:cNvCxnSpPr/>
          <p:nvPr/>
        </p:nvCxnSpPr>
        <p:spPr>
          <a:xfrm flipV="1">
            <a:off x="9445625" y="4613275"/>
            <a:ext cx="0" cy="1057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331075" y="4613275"/>
            <a:ext cx="0" cy="1057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331075" y="3333750"/>
            <a:ext cx="0" cy="1058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9450388" y="3351213"/>
            <a:ext cx="0" cy="1057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021513" y="4622800"/>
            <a:ext cx="2733675" cy="10477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7207250" y="3387725"/>
            <a:ext cx="2547938" cy="1004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59625" y="3387725"/>
            <a:ext cx="2540000" cy="9540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89788" y="4625975"/>
            <a:ext cx="2540000" cy="9540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402388" y="4267200"/>
            <a:ext cx="1838325" cy="481013"/>
          </a:xfrm>
          <a:prstGeom prst="rect">
            <a:avLst/>
          </a:prstGeom>
          <a:solidFill>
            <a:schemeClr val="tx2">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Task</a:t>
            </a:r>
          </a:p>
        </p:txBody>
      </p:sp>
      <p:sp>
        <p:nvSpPr>
          <p:cNvPr id="43" name="Rectangle 42"/>
          <p:cNvSpPr/>
          <p:nvPr/>
        </p:nvSpPr>
        <p:spPr>
          <a:xfrm>
            <a:off x="8518525" y="4267200"/>
            <a:ext cx="1836738" cy="481013"/>
          </a:xfrm>
          <a:prstGeom prst="rect">
            <a:avLst/>
          </a:prstGeom>
          <a:solidFill>
            <a:schemeClr val="tx2">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Task</a:t>
            </a:r>
          </a:p>
        </p:txBody>
      </p:sp>
      <p:sp>
        <p:nvSpPr>
          <p:cNvPr id="44" name="Rectangle 43"/>
          <p:cNvSpPr/>
          <p:nvPr/>
        </p:nvSpPr>
        <p:spPr>
          <a:xfrm>
            <a:off x="6411913" y="5513388"/>
            <a:ext cx="1838325" cy="481012"/>
          </a:xfrm>
          <a:prstGeom prst="rect">
            <a:avLst/>
          </a:prstGeom>
          <a:solidFill>
            <a:schemeClr val="tx2">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Task</a:t>
            </a:r>
          </a:p>
        </p:txBody>
      </p:sp>
      <p:sp>
        <p:nvSpPr>
          <p:cNvPr id="45" name="Rectangle 44"/>
          <p:cNvSpPr/>
          <p:nvPr/>
        </p:nvSpPr>
        <p:spPr>
          <a:xfrm>
            <a:off x="8526463" y="5513388"/>
            <a:ext cx="1838325" cy="481012"/>
          </a:xfrm>
          <a:prstGeom prst="rect">
            <a:avLst/>
          </a:prstGeom>
          <a:solidFill>
            <a:schemeClr val="tx2">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Task</a:t>
            </a:r>
          </a:p>
        </p:txBody>
      </p:sp>
      <p:cxnSp>
        <p:nvCxnSpPr>
          <p:cNvPr id="71" name="Straight Connector 70"/>
          <p:cNvCxnSpPr/>
          <p:nvPr/>
        </p:nvCxnSpPr>
        <p:spPr>
          <a:xfrm flipH="1" flipV="1">
            <a:off x="8056563" y="1995488"/>
            <a:ext cx="1643062" cy="12557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7118350" y="1865313"/>
            <a:ext cx="1751013" cy="13319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400925" y="1754188"/>
            <a:ext cx="1836738" cy="481012"/>
          </a:xfrm>
          <a:prstGeom prst="rect">
            <a:avLst/>
          </a:prstGeom>
          <a:solidFill>
            <a:schemeClr val="tx2">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Task</a:t>
            </a:r>
          </a:p>
        </p:txBody>
      </p:sp>
      <p:sp>
        <p:nvSpPr>
          <p:cNvPr id="40" name="Rectangle 39"/>
          <p:cNvSpPr/>
          <p:nvPr/>
        </p:nvSpPr>
        <p:spPr>
          <a:xfrm>
            <a:off x="6411913" y="3011488"/>
            <a:ext cx="1838325" cy="479425"/>
          </a:xfrm>
          <a:prstGeom prst="rect">
            <a:avLst/>
          </a:prstGeom>
          <a:solidFill>
            <a:schemeClr val="tx2">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Task</a:t>
            </a:r>
          </a:p>
        </p:txBody>
      </p:sp>
      <p:sp>
        <p:nvSpPr>
          <p:cNvPr id="41" name="Rectangle 40"/>
          <p:cNvSpPr/>
          <p:nvPr/>
        </p:nvSpPr>
        <p:spPr>
          <a:xfrm>
            <a:off x="8526463" y="3011488"/>
            <a:ext cx="1838325" cy="479425"/>
          </a:xfrm>
          <a:prstGeom prst="rect">
            <a:avLst/>
          </a:prstGeom>
          <a:solidFill>
            <a:schemeClr val="tx2">
              <a:lumMod val="75000"/>
            </a:schemeClr>
          </a:solidFill>
          <a:ln w="9525">
            <a:noFill/>
            <a:miter lim="800000"/>
            <a:headEnd/>
            <a:tailEnd/>
          </a:ln>
          <a:effectLst/>
        </p:spPr>
        <p:txBody>
          <a:bodyPr lIns="121917" tIns="121917" rIns="121917" bIns="121917"/>
          <a:lstStyle/>
          <a:p>
            <a:pPr algn="ctr">
              <a:defRPr/>
            </a:pPr>
            <a:r>
              <a:rPr lang="en-US" sz="1600" b="1" kern="0" dirty="0">
                <a:solidFill>
                  <a:prstClr val="white"/>
                </a:solidFill>
              </a:rPr>
              <a:t>Task</a:t>
            </a:r>
          </a:p>
        </p:txBody>
      </p:sp>
      <p:sp>
        <p:nvSpPr>
          <p:cNvPr id="78" name="TextBox 77"/>
          <p:cNvSpPr txBox="1"/>
          <p:nvPr/>
        </p:nvSpPr>
        <p:spPr>
          <a:xfrm>
            <a:off x="9755188" y="1771650"/>
            <a:ext cx="2190750" cy="844550"/>
          </a:xfrm>
          <a:prstGeom prst="rect">
            <a:avLst/>
          </a:prstGeom>
          <a:noFill/>
        </p:spPr>
        <p:txBody>
          <a:bodyPr wrap="none" lIns="121917" tIns="60958" rIns="121917" bIns="60958">
            <a:spAutoFit/>
          </a:bodyPr>
          <a:lstStyle/>
          <a:p>
            <a:pPr>
              <a:lnSpc>
                <a:spcPct val="95000"/>
              </a:lnSpc>
              <a:spcBef>
                <a:spcPts val="533"/>
              </a:spcBef>
              <a:defRPr/>
            </a:pPr>
            <a:r>
              <a:rPr lang="en-US" sz="1300" b="1" dirty="0">
                <a:solidFill>
                  <a:srgbClr val="231F20"/>
                </a:solidFill>
              </a:rPr>
              <a:t>All stages are pipelined</a:t>
            </a:r>
          </a:p>
          <a:p>
            <a:pPr marL="228594" indent="-228594">
              <a:lnSpc>
                <a:spcPct val="95000"/>
              </a:lnSpc>
              <a:spcBef>
                <a:spcPts val="533"/>
              </a:spcBef>
              <a:buFont typeface="Arial" panose="020B0604020202020204" pitchFamily="34" charset="0"/>
              <a:buChar char="•"/>
              <a:defRPr/>
            </a:pPr>
            <a:r>
              <a:rPr lang="en-US" sz="1300" b="1" dirty="0">
                <a:solidFill>
                  <a:srgbClr val="231F20"/>
                </a:solidFill>
              </a:rPr>
              <a:t>Reduced wait time</a:t>
            </a:r>
          </a:p>
          <a:p>
            <a:pPr marL="228594" indent="-228594">
              <a:lnSpc>
                <a:spcPct val="95000"/>
              </a:lnSpc>
              <a:spcBef>
                <a:spcPts val="533"/>
              </a:spcBef>
              <a:buFont typeface="Arial" panose="020B0604020202020204" pitchFamily="34" charset="0"/>
              <a:buChar char="•"/>
              <a:defRPr/>
            </a:pPr>
            <a:r>
              <a:rPr lang="en-US" sz="1300" b="1" dirty="0">
                <a:solidFill>
                  <a:srgbClr val="231F20"/>
                </a:solidFill>
              </a:rPr>
              <a:t>No Fault Tolerance</a:t>
            </a:r>
          </a:p>
        </p:txBody>
      </p:sp>
      <p:sp>
        <p:nvSpPr>
          <p:cNvPr id="79" name="TextBox 78"/>
          <p:cNvSpPr txBox="1"/>
          <p:nvPr/>
        </p:nvSpPr>
        <p:spPr>
          <a:xfrm>
            <a:off x="10364788" y="3770313"/>
            <a:ext cx="1930400" cy="1371600"/>
          </a:xfrm>
          <a:prstGeom prst="rect">
            <a:avLst/>
          </a:prstGeom>
          <a:noFill/>
        </p:spPr>
        <p:txBody>
          <a:bodyPr wrap="none" lIns="121917" tIns="60958" rIns="121917" bIns="60958">
            <a:spAutoFit/>
          </a:bodyPr>
          <a:lstStyle/>
          <a:p>
            <a:pPr>
              <a:lnSpc>
                <a:spcPct val="95000"/>
              </a:lnSpc>
              <a:spcBef>
                <a:spcPts val="533"/>
              </a:spcBef>
              <a:defRPr/>
            </a:pPr>
            <a:r>
              <a:rPr lang="en-US" sz="1300" b="1" dirty="0">
                <a:solidFill>
                  <a:srgbClr val="231F20"/>
                </a:solidFill>
              </a:rPr>
              <a:t>Memory-to-memory</a:t>
            </a:r>
          </a:p>
          <a:p>
            <a:pPr>
              <a:lnSpc>
                <a:spcPct val="95000"/>
              </a:lnSpc>
              <a:spcBef>
                <a:spcPts val="533"/>
              </a:spcBef>
              <a:defRPr/>
            </a:pPr>
            <a:r>
              <a:rPr lang="en-US" sz="1300" b="1" dirty="0">
                <a:solidFill>
                  <a:srgbClr val="231F20"/>
                </a:solidFill>
              </a:rPr>
              <a:t>Data transfer</a:t>
            </a:r>
          </a:p>
          <a:p>
            <a:pPr marL="228594" indent="-228594">
              <a:lnSpc>
                <a:spcPct val="95000"/>
              </a:lnSpc>
              <a:spcBef>
                <a:spcPts val="533"/>
              </a:spcBef>
              <a:buFont typeface="Arial" panose="020B0604020202020204" pitchFamily="34" charset="0"/>
              <a:buChar char="•"/>
              <a:defRPr/>
            </a:pPr>
            <a:r>
              <a:rPr lang="en-US" sz="1300" b="1" dirty="0">
                <a:solidFill>
                  <a:srgbClr val="231F20"/>
                </a:solidFill>
              </a:rPr>
              <a:t>No disc IO</a:t>
            </a:r>
          </a:p>
          <a:p>
            <a:pPr marL="228594" indent="-228594">
              <a:lnSpc>
                <a:spcPct val="95000"/>
              </a:lnSpc>
              <a:spcBef>
                <a:spcPts val="533"/>
              </a:spcBef>
              <a:buFont typeface="Arial" panose="020B0604020202020204" pitchFamily="34" charset="0"/>
              <a:buChar char="•"/>
              <a:defRPr/>
            </a:pPr>
            <a:r>
              <a:rPr lang="en-US" sz="1300" b="1" dirty="0">
                <a:solidFill>
                  <a:srgbClr val="231F20"/>
                </a:solidFill>
              </a:rPr>
              <a:t>Data chunk must </a:t>
            </a:r>
          </a:p>
          <a:p>
            <a:pPr>
              <a:lnSpc>
                <a:spcPct val="95000"/>
              </a:lnSpc>
              <a:spcBef>
                <a:spcPts val="533"/>
              </a:spcBef>
              <a:defRPr/>
            </a:pPr>
            <a:r>
              <a:rPr lang="en-US" sz="1300" b="1" dirty="0">
                <a:solidFill>
                  <a:srgbClr val="231F20"/>
                </a:solidFill>
              </a:rPr>
              <a:t>     fit in memory</a:t>
            </a:r>
          </a:p>
        </p:txBody>
      </p:sp>
      <p:sp>
        <p:nvSpPr>
          <p:cNvPr id="52" name="Rectangle 51"/>
          <p:cNvSpPr/>
          <p:nvPr/>
        </p:nvSpPr>
        <p:spPr>
          <a:xfrm>
            <a:off x="218364" y="40944"/>
            <a:ext cx="7970293" cy="136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9075" y="269875"/>
            <a:ext cx="11972925" cy="931863"/>
          </a:xfrm>
          <a:prstGeom prst="rect">
            <a:avLst/>
          </a:prstGeom>
          <a:solidFill>
            <a:schemeClr val="bg1">
              <a:lumMod val="95000"/>
            </a:schemeClr>
          </a:solidFill>
          <a:ln w="9525">
            <a:noFill/>
            <a:miter lim="800000"/>
            <a:headEnd/>
            <a:tailEnd/>
          </a:ln>
          <a:effectLst/>
        </p:spPr>
        <p:txBody>
          <a:bodyPr lIns="121917" tIns="121917" rIns="121917" bIns="121917"/>
          <a:lstStyle/>
          <a:p>
            <a:pPr algn="ctr">
              <a:defRPr/>
            </a:pPr>
            <a:endParaRPr lang="en-US" kern="0" dirty="0">
              <a:solidFill>
                <a:prstClr val="white"/>
              </a:solidFill>
            </a:endParaRPr>
          </a:p>
        </p:txBody>
      </p:sp>
      <p:sp>
        <p:nvSpPr>
          <p:cNvPr id="139266" name="Content Placeholder 2"/>
          <p:cNvSpPr>
            <a:spLocks noGrp="1"/>
          </p:cNvSpPr>
          <p:nvPr>
            <p:ph sz="quarter" idx="17"/>
          </p:nvPr>
        </p:nvSpPr>
        <p:spPr>
          <a:xfrm>
            <a:off x="6261100" y="1681163"/>
            <a:ext cx="5181600" cy="4929187"/>
          </a:xfrm>
        </p:spPr>
        <p:txBody>
          <a:bodyPr/>
          <a:lstStyle/>
          <a:p>
            <a:pPr eaLnBrk="1" hangingPunct="1"/>
            <a:r>
              <a:rPr lang="en-US" altLang="en-US" sz="2400" smtClean="0"/>
              <a:t>Uses Hive metastore</a:t>
            </a:r>
          </a:p>
          <a:p>
            <a:pPr eaLnBrk="1" hangingPunct="1"/>
            <a:r>
              <a:rPr lang="en-US" altLang="en-US" sz="2400" smtClean="0"/>
              <a:t>Bytecode query compilation</a:t>
            </a:r>
          </a:p>
          <a:p>
            <a:pPr eaLnBrk="1" hangingPunct="1"/>
            <a:r>
              <a:rPr lang="en-US" altLang="en-US" sz="2400" smtClean="0"/>
              <a:t>Approximate queries</a:t>
            </a:r>
          </a:p>
          <a:p>
            <a:pPr lvl="1" eaLnBrk="1" hangingPunct="1"/>
            <a:r>
              <a:rPr lang="en-US" altLang="en-US" sz="2000" smtClean="0"/>
              <a:t>Return X% sample rows</a:t>
            </a:r>
          </a:p>
          <a:p>
            <a:pPr eaLnBrk="1" hangingPunct="1"/>
            <a:r>
              <a:rPr lang="en-US" altLang="en-US" sz="2400" smtClean="0"/>
              <a:t>Limitations</a:t>
            </a:r>
          </a:p>
          <a:p>
            <a:pPr lvl="1" eaLnBrk="1" hangingPunct="1"/>
            <a:r>
              <a:rPr lang="en-US" altLang="en-US" sz="2000" smtClean="0"/>
              <a:t>Manual join SQL ordering</a:t>
            </a:r>
          </a:p>
          <a:p>
            <a:pPr lvl="1" eaLnBrk="1" hangingPunct="1"/>
            <a:r>
              <a:rPr lang="en-US" altLang="en-US" sz="2000" smtClean="0"/>
              <a:t>Non-equi joins not supported</a:t>
            </a:r>
          </a:p>
          <a:p>
            <a:pPr lvl="1" eaLnBrk="1" hangingPunct="1"/>
            <a:r>
              <a:rPr lang="en-US" altLang="en-US" sz="2000" smtClean="0"/>
              <a:t>Not YARN enabled</a:t>
            </a:r>
          </a:p>
          <a:p>
            <a:pPr lvl="1" eaLnBrk="1" hangingPunct="1"/>
            <a:r>
              <a:rPr lang="en-US" altLang="en-US" sz="2000" smtClean="0"/>
              <a:t>No Avro support</a:t>
            </a:r>
          </a:p>
          <a:p>
            <a:pPr lvl="1" eaLnBrk="1" hangingPunct="1"/>
            <a:r>
              <a:rPr lang="en-US" altLang="en-US" sz="2000" smtClean="0"/>
              <a:t>No spill-to-disk</a:t>
            </a:r>
          </a:p>
          <a:p>
            <a:pPr lvl="1" eaLnBrk="1" hangingPunct="1"/>
            <a:endParaRPr lang="en-US" altLang="en-US" sz="2000" smtClean="0"/>
          </a:p>
          <a:p>
            <a:pPr eaLnBrk="1" hangingPunct="1"/>
            <a:endParaRPr lang="en-US" altLang="en-US" sz="2400" smtClean="0"/>
          </a:p>
        </p:txBody>
      </p:sp>
      <p:sp>
        <p:nvSpPr>
          <p:cNvPr id="139267" name="Content Placeholder 5"/>
          <p:cNvSpPr>
            <a:spLocks noGrp="1"/>
          </p:cNvSpPr>
          <p:nvPr>
            <p:ph idx="1"/>
          </p:nvPr>
        </p:nvSpPr>
        <p:spPr>
          <a:xfrm>
            <a:off x="1193800" y="1681163"/>
            <a:ext cx="5181600" cy="4929187"/>
          </a:xfrm>
        </p:spPr>
        <p:txBody>
          <a:bodyPr/>
          <a:lstStyle/>
          <a:p>
            <a:pPr eaLnBrk="1" hangingPunct="1"/>
            <a:r>
              <a:rPr lang="en-US" altLang="en-US" smtClean="0"/>
              <a:t>Written in Java</a:t>
            </a:r>
          </a:p>
          <a:p>
            <a:pPr eaLnBrk="1" hangingPunct="1"/>
            <a:r>
              <a:rPr lang="en-US" altLang="en-US" smtClean="0"/>
              <a:t>100% ANSI SQL goal</a:t>
            </a:r>
          </a:p>
          <a:p>
            <a:pPr marL="687388" lvl="1" indent="-306388" eaLnBrk="1" hangingPunct="1"/>
            <a:r>
              <a:rPr lang="en-US" altLang="en-US" smtClean="0"/>
              <a:t>Numerous built-in functions</a:t>
            </a:r>
          </a:p>
          <a:p>
            <a:pPr marL="687388" lvl="1" indent="-306388" eaLnBrk="1" hangingPunct="1"/>
            <a:r>
              <a:rPr lang="en-US" altLang="en-US" smtClean="0"/>
              <a:t>Window functions</a:t>
            </a:r>
          </a:p>
          <a:p>
            <a:pPr marL="687388" lvl="1" indent="-306388" eaLnBrk="1" hangingPunct="1"/>
            <a:r>
              <a:rPr lang="en-US" altLang="en-US" smtClean="0"/>
              <a:t>Array/map support</a:t>
            </a:r>
          </a:p>
          <a:p>
            <a:pPr eaLnBrk="1" hangingPunct="1"/>
            <a:r>
              <a:rPr lang="en-US" altLang="en-US" smtClean="0"/>
              <a:t>Plug-in architecture </a:t>
            </a:r>
          </a:p>
          <a:p>
            <a:pPr marL="687388" lvl="1" indent="-306388" eaLnBrk="1" hangingPunct="1"/>
            <a:r>
              <a:rPr lang="en-US" altLang="en-US" smtClean="0"/>
              <a:t>Join across data stores</a:t>
            </a:r>
          </a:p>
          <a:p>
            <a:pPr marL="687388" lvl="1" indent="-306388" eaLnBrk="1" hangingPunct="1"/>
            <a:r>
              <a:rPr lang="en-US" altLang="en-US" smtClean="0"/>
              <a:t>Hive, Cassandra, Kafka, MySQL</a:t>
            </a:r>
          </a:p>
          <a:p>
            <a:pPr marL="687388" lvl="1" indent="-306388" eaLnBrk="1" hangingPunct="1"/>
            <a:r>
              <a:rPr lang="en-US" altLang="en-US" smtClean="0"/>
              <a:t>Amazon S3</a:t>
            </a:r>
          </a:p>
        </p:txBody>
      </p:sp>
      <p:sp>
        <p:nvSpPr>
          <p:cNvPr id="139268" name="Title 4"/>
          <p:cNvSpPr>
            <a:spLocks noGrp="1"/>
          </p:cNvSpPr>
          <p:nvPr>
            <p:ph type="title"/>
          </p:nvPr>
        </p:nvSpPr>
        <p:spPr>
          <a:xfrm>
            <a:off x="609600" y="171450"/>
            <a:ext cx="10972800" cy="701675"/>
          </a:xfrm>
        </p:spPr>
        <p:txBody>
          <a:bodyPr/>
          <a:lstStyle/>
          <a:p>
            <a:pPr eaLnBrk="1" hangingPunct="1"/>
            <a:r>
              <a:rPr lang="en-US" altLang="en-US" smtClean="0"/>
              <a:t>Presto at a Glance</a:t>
            </a:r>
          </a:p>
        </p:txBody>
      </p:sp>
      <p:pic>
        <p:nvPicPr>
          <p:cNvPr id="13926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85400" y="301625"/>
            <a:ext cx="1878013"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18364" y="40944"/>
            <a:ext cx="7970293" cy="136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190500" y="269875"/>
            <a:ext cx="12001500" cy="931863"/>
          </a:xfrm>
          <a:prstGeom prst="rect">
            <a:avLst/>
          </a:prstGeom>
          <a:solidFill>
            <a:schemeClr val="bg1">
              <a:lumMod val="95000"/>
            </a:schemeClr>
          </a:solidFill>
          <a:ln w="9525">
            <a:noFill/>
            <a:miter lim="800000"/>
            <a:headEnd/>
            <a:tailEnd/>
          </a:ln>
          <a:effectLst/>
        </p:spPr>
        <p:txBody>
          <a:bodyPr lIns="121917" tIns="121917" rIns="121917" bIns="121917"/>
          <a:lstStyle/>
          <a:p>
            <a:pPr algn="ctr">
              <a:defRPr/>
            </a:pPr>
            <a:endParaRPr lang="en-US" kern="0" dirty="0">
              <a:solidFill>
                <a:prstClr val="white"/>
              </a:solidFill>
            </a:endParaRPr>
          </a:p>
        </p:txBody>
      </p:sp>
      <p:sp>
        <p:nvSpPr>
          <p:cNvPr id="141314" name="Freeform 111"/>
          <p:cNvSpPr>
            <a:spLocks/>
          </p:cNvSpPr>
          <p:nvPr/>
        </p:nvSpPr>
        <p:spPr bwMode="auto">
          <a:xfrm>
            <a:off x="1301750" y="3030538"/>
            <a:ext cx="401638" cy="1997075"/>
          </a:xfrm>
          <a:custGeom>
            <a:avLst/>
            <a:gdLst>
              <a:gd name="T0" fmla="*/ 7262068 w 300625"/>
              <a:gd name="T1" fmla="*/ 157678817 h 1290181"/>
              <a:gd name="T2" fmla="*/ 0 w 300625"/>
              <a:gd name="T3" fmla="*/ 157678817 h 1290181"/>
              <a:gd name="T4" fmla="*/ 0 w 300625"/>
              <a:gd name="T5" fmla="*/ 0 h 1290181"/>
              <a:gd name="T6" fmla="*/ 0 60000 65536"/>
              <a:gd name="T7" fmla="*/ 0 60000 65536"/>
              <a:gd name="T8" fmla="*/ 0 60000 65536"/>
            </a:gdLst>
            <a:ahLst/>
            <a:cxnLst>
              <a:cxn ang="T6">
                <a:pos x="T0" y="T1"/>
              </a:cxn>
              <a:cxn ang="T7">
                <a:pos x="T2" y="T3"/>
              </a:cxn>
              <a:cxn ang="T8">
                <a:pos x="T4" y="T5"/>
              </a:cxn>
            </a:cxnLst>
            <a:rect l="0" t="0" r="r" b="b"/>
            <a:pathLst>
              <a:path w="300625" h="1290181">
                <a:moveTo>
                  <a:pt x="300625" y="1290181"/>
                </a:moveTo>
                <a:lnTo>
                  <a:pt x="0" y="1290181"/>
                </a:lnTo>
                <a:lnTo>
                  <a:pt x="0" y="0"/>
                </a:lnTo>
              </a:path>
            </a:pathLst>
          </a:custGeom>
          <a:noFill/>
          <a:ln w="19050">
            <a:solidFill>
              <a:schemeClr val="tx2"/>
            </a:solidFill>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en-US"/>
          </a:p>
        </p:txBody>
      </p:sp>
      <p:sp>
        <p:nvSpPr>
          <p:cNvPr id="1053" name="Rounded Rectangle 1052"/>
          <p:cNvSpPr/>
          <p:nvPr/>
        </p:nvSpPr>
        <p:spPr>
          <a:xfrm>
            <a:off x="4710113" y="3836988"/>
            <a:ext cx="6226175" cy="989012"/>
          </a:xfrm>
          <a:prstGeom prst="roundRect">
            <a:avLst/>
          </a:prstGeom>
          <a:solidFill>
            <a:schemeClr val="bg1">
              <a:lumMod val="95000"/>
            </a:schemeClr>
          </a:solidFill>
          <a:ln w="19050">
            <a:solidFill>
              <a:schemeClr val="bg1">
                <a:lumMod val="75000"/>
              </a:schemeClr>
            </a:solidFill>
            <a:prstDash val="sysDash"/>
            <a:miter lim="800000"/>
            <a:headEnd/>
            <a:tailEnd/>
          </a:ln>
          <a:effectLst/>
        </p:spPr>
        <p:txBody>
          <a:bodyPr lIns="121917" tIns="121917" rIns="121917" bIns="121917"/>
          <a:lstStyle/>
          <a:p>
            <a:pPr algn="ctr" defTabSz="1219170">
              <a:defRPr/>
            </a:pPr>
            <a:endParaRPr lang="en-US" sz="2100" kern="0" dirty="0" err="1">
              <a:solidFill>
                <a:prstClr val="white"/>
              </a:solidFill>
            </a:endParaRPr>
          </a:p>
        </p:txBody>
      </p:sp>
      <p:sp>
        <p:nvSpPr>
          <p:cNvPr id="173" name="Rounded Rectangle 172"/>
          <p:cNvSpPr/>
          <p:nvPr/>
        </p:nvSpPr>
        <p:spPr>
          <a:xfrm>
            <a:off x="4710113" y="5180013"/>
            <a:ext cx="6226175" cy="989012"/>
          </a:xfrm>
          <a:prstGeom prst="roundRect">
            <a:avLst/>
          </a:prstGeom>
          <a:solidFill>
            <a:schemeClr val="bg1">
              <a:lumMod val="95000"/>
            </a:schemeClr>
          </a:solidFill>
          <a:ln w="19050">
            <a:solidFill>
              <a:schemeClr val="bg1">
                <a:lumMod val="75000"/>
              </a:schemeClr>
            </a:solidFill>
            <a:prstDash val="sysDash"/>
            <a:miter lim="800000"/>
            <a:headEnd/>
            <a:tailEnd/>
          </a:ln>
          <a:effectLst/>
        </p:spPr>
        <p:txBody>
          <a:bodyPr lIns="121917" tIns="121917" rIns="121917" bIns="121917"/>
          <a:lstStyle/>
          <a:p>
            <a:pPr algn="ctr" defTabSz="1219170">
              <a:defRPr/>
            </a:pPr>
            <a:endParaRPr lang="en-US" sz="2100" kern="0" dirty="0" err="1">
              <a:solidFill>
                <a:prstClr val="white"/>
              </a:solidFill>
            </a:endParaRPr>
          </a:p>
        </p:txBody>
      </p:sp>
      <p:cxnSp>
        <p:nvCxnSpPr>
          <p:cNvPr id="192" name="Straight Arrow Connector 191"/>
          <p:cNvCxnSpPr>
            <a:endCxn id="3" idx="2"/>
          </p:cNvCxnSpPr>
          <p:nvPr/>
        </p:nvCxnSpPr>
        <p:spPr>
          <a:xfrm flipV="1">
            <a:off x="9796463" y="2054225"/>
            <a:ext cx="0" cy="1482725"/>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318" name="Title 4"/>
          <p:cNvSpPr>
            <a:spLocks noGrp="1"/>
          </p:cNvSpPr>
          <p:nvPr>
            <p:ph type="title"/>
          </p:nvPr>
        </p:nvSpPr>
        <p:spPr>
          <a:xfrm>
            <a:off x="609600" y="171450"/>
            <a:ext cx="10972800" cy="701675"/>
          </a:xfrm>
        </p:spPr>
        <p:txBody>
          <a:bodyPr/>
          <a:lstStyle/>
          <a:p>
            <a:pPr eaLnBrk="1" hangingPunct="1"/>
            <a:r>
              <a:rPr lang="en-US" altLang="en-US" smtClean="0"/>
              <a:t>Presto Pipeline Architecture</a:t>
            </a:r>
          </a:p>
        </p:txBody>
      </p:sp>
      <p:pic>
        <p:nvPicPr>
          <p:cNvPr id="141319" name="Content Placeholder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11095038" y="3952875"/>
            <a:ext cx="7318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1320" name="Group 1043"/>
          <p:cNvGrpSpPr>
            <a:grpSpLocks/>
          </p:cNvGrpSpPr>
          <p:nvPr/>
        </p:nvGrpSpPr>
        <p:grpSpPr bwMode="auto">
          <a:xfrm>
            <a:off x="8148638" y="3941763"/>
            <a:ext cx="2587625" cy="755650"/>
            <a:chOff x="6111797" y="3141194"/>
            <a:chExt cx="1940856" cy="566375"/>
          </a:xfrm>
        </p:grpSpPr>
        <p:sp>
          <p:nvSpPr>
            <p:cNvPr id="91" name="Rounded Rectangle 90"/>
            <p:cNvSpPr/>
            <p:nvPr/>
          </p:nvSpPr>
          <p:spPr bwMode="gray">
            <a:xfrm>
              <a:off x="6111797" y="3141194"/>
              <a:ext cx="1940856" cy="566375"/>
            </a:xfrm>
            <a:prstGeom prst="roundRect">
              <a:avLst/>
            </a:prstGeom>
            <a:solidFill>
              <a:schemeClr val="tx2"/>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41384" name="TextBox 114"/>
            <p:cNvSpPr txBox="1">
              <a:spLocks noChangeArrowheads="1"/>
            </p:cNvSpPr>
            <p:nvPr/>
          </p:nvSpPr>
          <p:spPr bwMode="gray">
            <a:xfrm>
              <a:off x="6190034" y="3261260"/>
              <a:ext cx="1784383"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FFFFFF"/>
                  </a:solidFill>
                </a:rPr>
                <a:t>Data  stream API</a:t>
              </a:r>
            </a:p>
          </p:txBody>
        </p:sp>
      </p:grpSp>
      <p:cxnSp>
        <p:nvCxnSpPr>
          <p:cNvPr id="1051" name="Straight Arrow Connector 1050"/>
          <p:cNvCxnSpPr/>
          <p:nvPr/>
        </p:nvCxnSpPr>
        <p:spPr>
          <a:xfrm flipH="1">
            <a:off x="10736263" y="4319588"/>
            <a:ext cx="366712" cy="0"/>
          </a:xfrm>
          <a:prstGeom prst="straightConnector1">
            <a:avLst/>
          </a:prstGeom>
          <a:ln w="285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7377113" y="4319588"/>
            <a:ext cx="750887" cy="0"/>
          </a:xfrm>
          <a:prstGeom prst="straightConnector1">
            <a:avLst/>
          </a:prstGeom>
          <a:ln w="285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323" name="TextBox 40"/>
          <p:cNvSpPr txBox="1">
            <a:spLocks noChangeArrowheads="1"/>
          </p:cNvSpPr>
          <p:nvPr/>
        </p:nvSpPr>
        <p:spPr bwMode="auto">
          <a:xfrm>
            <a:off x="4775200" y="3486150"/>
            <a:ext cx="11699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EC881D"/>
                </a:solidFill>
              </a:rPr>
              <a:t>Worker</a:t>
            </a:r>
          </a:p>
        </p:txBody>
      </p:sp>
      <p:pic>
        <p:nvPicPr>
          <p:cNvPr id="141324" name="Content Placeholder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11095038" y="5308600"/>
            <a:ext cx="7318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1325" name="Group 175"/>
          <p:cNvGrpSpPr>
            <a:grpSpLocks/>
          </p:cNvGrpSpPr>
          <p:nvPr/>
        </p:nvGrpSpPr>
        <p:grpSpPr bwMode="auto">
          <a:xfrm>
            <a:off x="8148638" y="5297488"/>
            <a:ext cx="2587625" cy="754062"/>
            <a:chOff x="6111797" y="3141194"/>
            <a:chExt cx="1940856" cy="566375"/>
          </a:xfrm>
        </p:grpSpPr>
        <p:sp>
          <p:nvSpPr>
            <p:cNvPr id="179" name="Rounded Rectangle 178"/>
            <p:cNvSpPr/>
            <p:nvPr/>
          </p:nvSpPr>
          <p:spPr bwMode="gray">
            <a:xfrm>
              <a:off x="6111797" y="3141194"/>
              <a:ext cx="1940856" cy="566375"/>
            </a:xfrm>
            <a:prstGeom prst="roundRect">
              <a:avLst/>
            </a:prstGeom>
            <a:solidFill>
              <a:schemeClr val="tx2"/>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41382" name="TextBox 179"/>
            <p:cNvSpPr txBox="1">
              <a:spLocks noChangeArrowheads="1"/>
            </p:cNvSpPr>
            <p:nvPr/>
          </p:nvSpPr>
          <p:spPr bwMode="gray">
            <a:xfrm>
              <a:off x="6190034" y="3261260"/>
              <a:ext cx="1784383"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FFFFFF"/>
                  </a:solidFill>
                </a:rPr>
                <a:t>Data  stream API</a:t>
              </a:r>
            </a:p>
          </p:txBody>
        </p:sp>
      </p:grpSp>
      <p:cxnSp>
        <p:nvCxnSpPr>
          <p:cNvPr id="177" name="Straight Arrow Connector 176"/>
          <p:cNvCxnSpPr/>
          <p:nvPr/>
        </p:nvCxnSpPr>
        <p:spPr>
          <a:xfrm flipH="1">
            <a:off x="10736263" y="5675313"/>
            <a:ext cx="366712" cy="0"/>
          </a:xfrm>
          <a:prstGeom prst="straightConnector1">
            <a:avLst/>
          </a:prstGeom>
          <a:ln w="285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7377113" y="5675313"/>
            <a:ext cx="750887" cy="0"/>
          </a:xfrm>
          <a:prstGeom prst="straightConnector1">
            <a:avLst/>
          </a:prstGeom>
          <a:ln w="285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328" name="TextBox 171"/>
          <p:cNvSpPr txBox="1">
            <a:spLocks noChangeArrowheads="1"/>
          </p:cNvSpPr>
          <p:nvPr/>
        </p:nvSpPr>
        <p:spPr bwMode="auto">
          <a:xfrm>
            <a:off x="4775200" y="4829175"/>
            <a:ext cx="11699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EC881D"/>
                </a:solidFill>
              </a:rPr>
              <a:t>Worker</a:t>
            </a:r>
          </a:p>
        </p:txBody>
      </p:sp>
      <p:grpSp>
        <p:nvGrpSpPr>
          <p:cNvPr id="141329" name="Group 112"/>
          <p:cNvGrpSpPr>
            <a:grpSpLocks/>
          </p:cNvGrpSpPr>
          <p:nvPr/>
        </p:nvGrpSpPr>
        <p:grpSpPr bwMode="auto">
          <a:xfrm>
            <a:off x="4710113" y="1181100"/>
            <a:ext cx="6164262" cy="1985963"/>
            <a:chOff x="3532339" y="1111548"/>
            <a:chExt cx="4623295" cy="1489536"/>
          </a:xfrm>
        </p:grpSpPr>
        <p:sp>
          <p:nvSpPr>
            <p:cNvPr id="243" name="Rounded Rectangle 242"/>
            <p:cNvSpPr/>
            <p:nvPr/>
          </p:nvSpPr>
          <p:spPr bwMode="gray">
            <a:xfrm>
              <a:off x="3532339" y="1111548"/>
              <a:ext cx="4623295" cy="1489536"/>
            </a:xfrm>
            <a:prstGeom prst="roundRect">
              <a:avLst>
                <a:gd name="adj" fmla="val 10780"/>
              </a:avLst>
            </a:prstGeom>
            <a:solidFill>
              <a:schemeClr val="bg1">
                <a:lumMod val="95000"/>
              </a:schemeClr>
            </a:solidFill>
            <a:ln w="19050">
              <a:solidFill>
                <a:schemeClr val="bg1">
                  <a:lumMod val="75000"/>
                </a:schemeClr>
              </a:solidFill>
              <a:prstDash val="sysDash"/>
              <a:miter lim="800000"/>
              <a:headEnd/>
              <a:tailEnd/>
            </a:ln>
            <a:effectLst/>
          </p:spPr>
          <p:txBody>
            <a:bodyPr tIns="91440" bIns="91440"/>
            <a:lstStyle/>
            <a:p>
              <a:pPr algn="ctr" defTabSz="1219170">
                <a:defRPr/>
              </a:pPr>
              <a:endParaRPr lang="en-US" sz="2100" kern="0" dirty="0" err="1">
                <a:solidFill>
                  <a:prstClr val="white"/>
                </a:solidFill>
              </a:endParaRPr>
            </a:p>
          </p:txBody>
        </p:sp>
        <p:cxnSp>
          <p:nvCxnSpPr>
            <p:cNvPr id="195" name="Straight Arrow Connector 194"/>
            <p:cNvCxnSpPr/>
            <p:nvPr/>
          </p:nvCxnSpPr>
          <p:spPr bwMode="gray">
            <a:xfrm rot="16200000">
              <a:off x="4196124" y="1868223"/>
              <a:ext cx="201224" cy="0"/>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362" name="TextBox 16"/>
            <p:cNvSpPr txBox="1">
              <a:spLocks noChangeArrowheads="1"/>
            </p:cNvSpPr>
            <p:nvPr/>
          </p:nvSpPr>
          <p:spPr bwMode="gray">
            <a:xfrm>
              <a:off x="5178420" y="1319453"/>
              <a:ext cx="1331134"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0088A8"/>
                  </a:solidFill>
                </a:rPr>
                <a:t>Coordinator</a:t>
              </a:r>
            </a:p>
          </p:txBody>
        </p:sp>
        <p:grpSp>
          <p:nvGrpSpPr>
            <p:cNvPr id="141363" name="Group 1036"/>
            <p:cNvGrpSpPr>
              <a:grpSpLocks/>
            </p:cNvGrpSpPr>
            <p:nvPr/>
          </p:nvGrpSpPr>
          <p:grpSpPr bwMode="auto">
            <a:xfrm>
              <a:off x="6566541" y="1199388"/>
              <a:ext cx="1562506" cy="566375"/>
              <a:chOff x="6566541" y="1349700"/>
              <a:chExt cx="1562506" cy="566375"/>
            </a:xfrm>
          </p:grpSpPr>
          <p:sp>
            <p:nvSpPr>
              <p:cNvPr id="3" name="Rounded Rectangle 2"/>
              <p:cNvSpPr/>
              <p:nvPr/>
            </p:nvSpPr>
            <p:spPr bwMode="gray">
              <a:xfrm>
                <a:off x="6642318" y="1349970"/>
                <a:ext cx="1410920" cy="565572"/>
              </a:xfrm>
              <a:prstGeom prst="roundRect">
                <a:avLst/>
              </a:prstGeom>
              <a:solidFill>
                <a:schemeClr val="accent3"/>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41380" name="TextBox 7"/>
              <p:cNvSpPr txBox="1">
                <a:spLocks noChangeArrowheads="1"/>
              </p:cNvSpPr>
              <p:nvPr/>
            </p:nvSpPr>
            <p:spPr bwMode="gray">
              <a:xfrm>
                <a:off x="6566541" y="1352811"/>
                <a:ext cx="1562506" cy="52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FFFFFF"/>
                    </a:solidFill>
                  </a:rPr>
                  <a:t>Data Location API</a:t>
                </a:r>
              </a:p>
            </p:txBody>
          </p:sp>
        </p:grpSp>
        <p:grpSp>
          <p:nvGrpSpPr>
            <p:cNvPr id="141364" name="Group 1035"/>
            <p:cNvGrpSpPr>
              <a:grpSpLocks/>
            </p:cNvGrpSpPr>
            <p:nvPr/>
          </p:nvGrpSpPr>
          <p:grpSpPr bwMode="auto">
            <a:xfrm>
              <a:off x="3591505" y="1176851"/>
              <a:ext cx="1409718" cy="588912"/>
              <a:chOff x="3128043" y="1327163"/>
              <a:chExt cx="1409718" cy="588912"/>
            </a:xfrm>
          </p:grpSpPr>
          <p:sp>
            <p:nvSpPr>
              <p:cNvPr id="18" name="Rounded Rectangle 17"/>
              <p:cNvSpPr/>
              <p:nvPr/>
            </p:nvSpPr>
            <p:spPr bwMode="gray">
              <a:xfrm>
                <a:off x="3128410" y="1349970"/>
                <a:ext cx="1409730" cy="565572"/>
              </a:xfrm>
              <a:prstGeom prst="roundRect">
                <a:avLst/>
              </a:prstGeom>
              <a:solidFill>
                <a:schemeClr val="accent3"/>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41378" name="TextBox 6"/>
              <p:cNvSpPr txBox="1">
                <a:spLocks noChangeArrowheads="1"/>
              </p:cNvSpPr>
              <p:nvPr/>
            </p:nvSpPr>
            <p:spPr bwMode="gray">
              <a:xfrm>
                <a:off x="3260510" y="1327163"/>
                <a:ext cx="1144784"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FFFFFF"/>
                    </a:solidFill>
                  </a:rPr>
                  <a:t>Metadata</a:t>
                </a:r>
              </a:p>
              <a:p>
                <a:pPr algn="ctr">
                  <a:lnSpc>
                    <a:spcPct val="95000"/>
                  </a:lnSpc>
                  <a:spcBef>
                    <a:spcPts val="538"/>
                  </a:spcBef>
                </a:pPr>
                <a:r>
                  <a:rPr lang="en-US" altLang="en-US" sz="2100">
                    <a:solidFill>
                      <a:srgbClr val="FFFFFF"/>
                    </a:solidFill>
                  </a:rPr>
                  <a:t>API</a:t>
                </a:r>
              </a:p>
            </p:txBody>
          </p:sp>
        </p:grpSp>
        <p:grpSp>
          <p:nvGrpSpPr>
            <p:cNvPr id="141365" name="Group 74"/>
            <p:cNvGrpSpPr>
              <a:grpSpLocks/>
            </p:cNvGrpSpPr>
            <p:nvPr/>
          </p:nvGrpSpPr>
          <p:grpSpPr bwMode="auto">
            <a:xfrm>
              <a:off x="3591505" y="1931822"/>
              <a:ext cx="4461148" cy="588912"/>
              <a:chOff x="3591505" y="2044556"/>
              <a:chExt cx="4461148" cy="588912"/>
            </a:xfrm>
          </p:grpSpPr>
          <p:grpSp>
            <p:nvGrpSpPr>
              <p:cNvPr id="141368" name="Group 59"/>
              <p:cNvGrpSpPr>
                <a:grpSpLocks/>
              </p:cNvGrpSpPr>
              <p:nvPr/>
            </p:nvGrpSpPr>
            <p:grpSpPr bwMode="auto">
              <a:xfrm>
                <a:off x="3591505" y="2044556"/>
                <a:ext cx="1409718" cy="588912"/>
                <a:chOff x="9618922" y="3275146"/>
                <a:chExt cx="1409718" cy="588912"/>
              </a:xfrm>
            </p:grpSpPr>
            <p:sp>
              <p:nvSpPr>
                <p:cNvPr id="57" name="Rounded Rectangle 56"/>
                <p:cNvSpPr/>
                <p:nvPr/>
              </p:nvSpPr>
              <p:spPr bwMode="gray">
                <a:xfrm>
                  <a:off x="9619289" y="3297870"/>
                  <a:ext cx="1409730" cy="566762"/>
                </a:xfrm>
                <a:prstGeom prst="roundRect">
                  <a:avLst/>
                </a:prstGeom>
                <a:solidFill>
                  <a:schemeClr val="accent4"/>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41376" name="TextBox 9"/>
                <p:cNvSpPr txBox="1">
                  <a:spLocks noChangeArrowheads="1"/>
                </p:cNvSpPr>
                <p:nvPr/>
              </p:nvSpPr>
              <p:spPr bwMode="gray">
                <a:xfrm>
                  <a:off x="9841557" y="3275146"/>
                  <a:ext cx="96444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FFFFFF"/>
                      </a:solidFill>
                    </a:rPr>
                    <a:t>Parser/</a:t>
                  </a:r>
                </a:p>
                <a:p>
                  <a:pPr algn="ctr">
                    <a:lnSpc>
                      <a:spcPct val="95000"/>
                    </a:lnSpc>
                    <a:spcBef>
                      <a:spcPts val="538"/>
                    </a:spcBef>
                  </a:pPr>
                  <a:r>
                    <a:rPr lang="en-US" altLang="en-US" sz="2100">
                      <a:solidFill>
                        <a:srgbClr val="FFFFFF"/>
                      </a:solidFill>
                    </a:rPr>
                    <a:t>analyzer</a:t>
                  </a:r>
                </a:p>
              </p:txBody>
            </p:sp>
          </p:grpSp>
          <p:grpSp>
            <p:nvGrpSpPr>
              <p:cNvPr id="141369" name="Group 60"/>
              <p:cNvGrpSpPr>
                <a:grpSpLocks/>
              </p:cNvGrpSpPr>
              <p:nvPr/>
            </p:nvGrpSpPr>
            <p:grpSpPr bwMode="auto">
              <a:xfrm>
                <a:off x="5117220" y="2067093"/>
                <a:ext cx="1409718" cy="566375"/>
                <a:chOff x="8090943" y="3297683"/>
                <a:chExt cx="1409718" cy="566375"/>
              </a:xfrm>
            </p:grpSpPr>
            <p:sp>
              <p:nvSpPr>
                <p:cNvPr id="59" name="Rounded Rectangle 58"/>
                <p:cNvSpPr/>
                <p:nvPr/>
              </p:nvSpPr>
              <p:spPr bwMode="gray">
                <a:xfrm>
                  <a:off x="8090818" y="3297871"/>
                  <a:ext cx="1422828" cy="566762"/>
                </a:xfrm>
                <a:prstGeom prst="roundRect">
                  <a:avLst/>
                </a:prstGeom>
                <a:solidFill>
                  <a:schemeClr val="accent4"/>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41374" name="TextBox 11"/>
                <p:cNvSpPr txBox="1">
                  <a:spLocks noChangeArrowheads="1"/>
                </p:cNvSpPr>
                <p:nvPr/>
              </p:nvSpPr>
              <p:spPr bwMode="gray">
                <a:xfrm>
                  <a:off x="8358663" y="3417749"/>
                  <a:ext cx="874278"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FFFFFF"/>
                      </a:solidFill>
                    </a:rPr>
                    <a:t>Planner</a:t>
                  </a:r>
                </a:p>
              </p:txBody>
            </p:sp>
          </p:grpSp>
          <p:grpSp>
            <p:nvGrpSpPr>
              <p:cNvPr id="141370" name="Group 55"/>
              <p:cNvGrpSpPr>
                <a:grpSpLocks/>
              </p:cNvGrpSpPr>
              <p:nvPr/>
            </p:nvGrpSpPr>
            <p:grpSpPr bwMode="auto">
              <a:xfrm>
                <a:off x="6642935" y="2067093"/>
                <a:ext cx="1409718" cy="566375"/>
                <a:chOff x="11221669" y="3297683"/>
                <a:chExt cx="1409718" cy="566375"/>
              </a:xfrm>
            </p:grpSpPr>
            <p:sp>
              <p:nvSpPr>
                <p:cNvPr id="58" name="Rounded Rectangle 57"/>
                <p:cNvSpPr/>
                <p:nvPr/>
              </p:nvSpPr>
              <p:spPr bwMode="gray">
                <a:xfrm>
                  <a:off x="11222242" y="3297871"/>
                  <a:ext cx="1409730" cy="566762"/>
                </a:xfrm>
                <a:prstGeom prst="roundRect">
                  <a:avLst/>
                </a:prstGeom>
                <a:solidFill>
                  <a:schemeClr val="accent4"/>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41372" name="TextBox 12"/>
                <p:cNvSpPr txBox="1">
                  <a:spLocks noChangeArrowheads="1"/>
                </p:cNvSpPr>
                <p:nvPr/>
              </p:nvSpPr>
              <p:spPr bwMode="gray">
                <a:xfrm>
                  <a:off x="11367360" y="3417749"/>
                  <a:ext cx="1118335"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FFFFFF"/>
                      </a:solidFill>
                    </a:rPr>
                    <a:t>Scheduler</a:t>
                  </a:r>
                </a:p>
              </p:txBody>
            </p:sp>
          </p:grpSp>
        </p:grpSp>
        <p:cxnSp>
          <p:nvCxnSpPr>
            <p:cNvPr id="77" name="Straight Arrow Connector 76"/>
            <p:cNvCxnSpPr/>
            <p:nvPr/>
          </p:nvCxnSpPr>
          <p:spPr bwMode="gray">
            <a:xfrm>
              <a:off x="4927781" y="2253407"/>
              <a:ext cx="202411" cy="0"/>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bwMode="gray">
            <a:xfrm>
              <a:off x="6448241" y="2237927"/>
              <a:ext cx="202411" cy="0"/>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1330" name="TextBox 197"/>
          <p:cNvSpPr txBox="1">
            <a:spLocks noChangeArrowheads="1"/>
          </p:cNvSpPr>
          <p:nvPr/>
        </p:nvSpPr>
        <p:spPr bwMode="auto">
          <a:xfrm>
            <a:off x="1539875" y="4157663"/>
            <a:ext cx="11699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EC881D"/>
                </a:solidFill>
              </a:rPr>
              <a:t>Worker</a:t>
            </a:r>
          </a:p>
        </p:txBody>
      </p:sp>
      <p:cxnSp>
        <p:nvCxnSpPr>
          <p:cNvPr id="104" name="Straight Arrow Connector 103"/>
          <p:cNvCxnSpPr>
            <a:stCxn id="1053" idx="1"/>
          </p:cNvCxnSpPr>
          <p:nvPr/>
        </p:nvCxnSpPr>
        <p:spPr>
          <a:xfrm flipH="1">
            <a:off x="4244975" y="4332288"/>
            <a:ext cx="465138" cy="35560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H="1" flipV="1">
            <a:off x="4224338" y="5305425"/>
            <a:ext cx="463550" cy="35560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2532063" y="2652713"/>
            <a:ext cx="2281237" cy="0"/>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1334" name="Group 1034"/>
          <p:cNvGrpSpPr>
            <a:grpSpLocks/>
          </p:cNvGrpSpPr>
          <p:nvPr/>
        </p:nvGrpSpPr>
        <p:grpSpPr bwMode="auto">
          <a:xfrm>
            <a:off x="879475" y="2274888"/>
            <a:ext cx="1879600" cy="755650"/>
            <a:chOff x="734831" y="2017880"/>
            <a:chExt cx="1409718" cy="566375"/>
          </a:xfrm>
        </p:grpSpPr>
        <p:sp>
          <p:nvSpPr>
            <p:cNvPr id="19" name="Rounded Rectangle 18"/>
            <p:cNvSpPr/>
            <p:nvPr/>
          </p:nvSpPr>
          <p:spPr bwMode="gray">
            <a:xfrm>
              <a:off x="734831" y="2017880"/>
              <a:ext cx="1409718" cy="566375"/>
            </a:xfrm>
            <a:prstGeom prst="roundRect">
              <a:avLst/>
            </a:prstGeom>
            <a:solidFill>
              <a:schemeClr val="bg1">
                <a:lumMod val="50000"/>
              </a:schemeClr>
            </a:solidFill>
            <a:ln w="9525">
              <a:noFill/>
              <a:miter lim="800000"/>
              <a:headEnd/>
              <a:tailEnd/>
            </a:ln>
            <a:effectLst/>
          </p:spPr>
          <p:txBody>
            <a:bodyPr tIns="91440" bIns="91440"/>
            <a:lstStyle/>
            <a:p>
              <a:pPr algn="ctr" defTabSz="1219170">
                <a:defRPr/>
              </a:pPr>
              <a:endParaRPr lang="en-US" sz="2100" b="1" kern="0" dirty="0" err="1">
                <a:solidFill>
                  <a:prstClr val="white"/>
                </a:solidFill>
              </a:endParaRPr>
            </a:p>
          </p:txBody>
        </p:sp>
        <p:sp>
          <p:nvSpPr>
            <p:cNvPr id="141359" name="TextBox 1"/>
            <p:cNvSpPr txBox="1">
              <a:spLocks noChangeArrowheads="1"/>
            </p:cNvSpPr>
            <p:nvPr/>
          </p:nvSpPr>
          <p:spPr bwMode="gray">
            <a:xfrm>
              <a:off x="1087912" y="2137946"/>
              <a:ext cx="703558"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b="1">
                  <a:solidFill>
                    <a:srgbClr val="FFFFFF"/>
                  </a:solidFill>
                </a:rPr>
                <a:t>Client</a:t>
              </a:r>
            </a:p>
          </p:txBody>
        </p:sp>
      </p:grpSp>
      <p:sp>
        <p:nvSpPr>
          <p:cNvPr id="141335" name="Freeform 119"/>
          <p:cNvSpPr>
            <a:spLocks/>
          </p:cNvSpPr>
          <p:nvPr/>
        </p:nvSpPr>
        <p:spPr bwMode="auto">
          <a:xfrm>
            <a:off x="2822575" y="3022600"/>
            <a:ext cx="6213475" cy="1419225"/>
          </a:xfrm>
          <a:custGeom>
            <a:avLst/>
            <a:gdLst>
              <a:gd name="T0" fmla="*/ 0 w 4659682"/>
              <a:gd name="T1" fmla="*/ 25139809 h 1064712"/>
              <a:gd name="T2" fmla="*/ 32356478 w 4659682"/>
              <a:gd name="T3" fmla="*/ 6802546 h 1064712"/>
              <a:gd name="T4" fmla="*/ 98850542 w 4659682"/>
              <a:gd name="T5" fmla="*/ 6802546 h 1064712"/>
              <a:gd name="T6" fmla="*/ 110427625 w 4659682"/>
              <a:gd name="T7" fmla="*/ 0 h 10647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59682" h="1064712">
                <a:moveTo>
                  <a:pt x="0" y="1064712"/>
                </a:moveTo>
                <a:lnTo>
                  <a:pt x="1365337" y="288099"/>
                </a:lnTo>
                <a:lnTo>
                  <a:pt x="4171167" y="288099"/>
                </a:lnTo>
                <a:lnTo>
                  <a:pt x="4659682" y="0"/>
                </a:lnTo>
              </a:path>
            </a:pathLst>
          </a:custGeom>
          <a:noFill/>
          <a:ln w="12700">
            <a:solidFill>
              <a:schemeClr val="tx2"/>
            </a:solidFill>
            <a:prstDash val="sys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en-US"/>
          </a:p>
        </p:txBody>
      </p:sp>
      <p:grpSp>
        <p:nvGrpSpPr>
          <p:cNvPr id="141336" name="Group 77"/>
          <p:cNvGrpSpPr>
            <a:grpSpLocks/>
          </p:cNvGrpSpPr>
          <p:nvPr/>
        </p:nvGrpSpPr>
        <p:grpSpPr bwMode="auto">
          <a:xfrm>
            <a:off x="1450975" y="4510088"/>
            <a:ext cx="2773363" cy="987425"/>
            <a:chOff x="1039298" y="2528312"/>
            <a:chExt cx="1423809" cy="478585"/>
          </a:xfrm>
        </p:grpSpPr>
        <p:sp>
          <p:nvSpPr>
            <p:cNvPr id="79" name="Rounded Rectangle 78"/>
            <p:cNvSpPr/>
            <p:nvPr/>
          </p:nvSpPr>
          <p:spPr bwMode="gray">
            <a:xfrm>
              <a:off x="1039298" y="2528312"/>
              <a:ext cx="1423809" cy="478585"/>
            </a:xfrm>
            <a:prstGeom prst="roundRect">
              <a:avLst/>
            </a:prstGeom>
            <a:solidFill>
              <a:schemeClr val="bg1">
                <a:lumMod val="95000"/>
              </a:schemeClr>
            </a:solidFill>
            <a:ln w="19050">
              <a:solidFill>
                <a:schemeClr val="bg1">
                  <a:lumMod val="75000"/>
                </a:schemeClr>
              </a:solidFill>
              <a:prstDash val="sysDash"/>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80" name="Rounded Rectangle 79"/>
            <p:cNvSpPr/>
            <p:nvPr/>
          </p:nvSpPr>
          <p:spPr bwMode="gray">
            <a:xfrm>
              <a:off x="1080048" y="2580633"/>
              <a:ext cx="1329269" cy="365479"/>
            </a:xfrm>
            <a:prstGeom prst="roundRect">
              <a:avLst/>
            </a:prstGeom>
            <a:solidFill>
              <a:schemeClr val="accent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81" name="Oval 80"/>
            <p:cNvSpPr/>
            <p:nvPr/>
          </p:nvSpPr>
          <p:spPr bwMode="gray">
            <a:xfrm>
              <a:off x="2159926" y="2698356"/>
              <a:ext cx="137735" cy="130034"/>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82" name="Oval 81"/>
            <p:cNvSpPr/>
            <p:nvPr/>
          </p:nvSpPr>
          <p:spPr bwMode="gray">
            <a:xfrm>
              <a:off x="1863265" y="2698356"/>
              <a:ext cx="138550" cy="130034"/>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83" name="Oval 82"/>
            <p:cNvSpPr/>
            <p:nvPr/>
          </p:nvSpPr>
          <p:spPr bwMode="gray">
            <a:xfrm>
              <a:off x="1567419" y="2698356"/>
              <a:ext cx="137736" cy="130034"/>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84" name="Rectangle 83"/>
            <p:cNvSpPr/>
            <p:nvPr/>
          </p:nvSpPr>
          <p:spPr bwMode="gray">
            <a:xfrm>
              <a:off x="1216968" y="2698356"/>
              <a:ext cx="154850" cy="130034"/>
            </a:xfrm>
            <a:prstGeom prst="rect">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cxnSp>
          <p:nvCxnSpPr>
            <p:cNvPr id="85" name="Straight Arrow Connector 84"/>
            <p:cNvCxnSpPr/>
            <p:nvPr/>
          </p:nvCxnSpPr>
          <p:spPr bwMode="gray">
            <a:xfrm flipH="1">
              <a:off x="1371819" y="2762988"/>
              <a:ext cx="856568"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1337" name="Group 3"/>
          <p:cNvGrpSpPr>
            <a:grpSpLocks/>
          </p:cNvGrpSpPr>
          <p:nvPr/>
        </p:nvGrpSpPr>
        <p:grpSpPr bwMode="auto">
          <a:xfrm>
            <a:off x="4781550" y="3941763"/>
            <a:ext cx="2589213" cy="754062"/>
            <a:chOff x="-1267084" y="2863343"/>
            <a:chExt cx="1941781" cy="565406"/>
          </a:xfrm>
        </p:grpSpPr>
        <p:sp>
          <p:nvSpPr>
            <p:cNvPr id="88" name="Rounded Rectangle 87"/>
            <p:cNvSpPr/>
            <p:nvPr/>
          </p:nvSpPr>
          <p:spPr bwMode="gray">
            <a:xfrm>
              <a:off x="-1267084" y="2863343"/>
              <a:ext cx="1941781" cy="565406"/>
            </a:xfrm>
            <a:prstGeom prst="roundRect">
              <a:avLst/>
            </a:prstGeom>
            <a:solidFill>
              <a:schemeClr val="accent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89" name="Oval 88"/>
            <p:cNvSpPr/>
            <p:nvPr/>
          </p:nvSpPr>
          <p:spPr bwMode="gray">
            <a:xfrm>
              <a:off x="309199" y="3045463"/>
              <a:ext cx="202393" cy="201166"/>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90" name="Oval 89"/>
            <p:cNvSpPr/>
            <p:nvPr/>
          </p:nvSpPr>
          <p:spPr bwMode="gray">
            <a:xfrm>
              <a:off x="-122969" y="3045463"/>
              <a:ext cx="202393" cy="201166"/>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92" name="Oval 91"/>
            <p:cNvSpPr/>
            <p:nvPr/>
          </p:nvSpPr>
          <p:spPr bwMode="gray">
            <a:xfrm>
              <a:off x="-555137" y="3045463"/>
              <a:ext cx="201203" cy="201166"/>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93" name="Rectangle 92"/>
            <p:cNvSpPr/>
            <p:nvPr/>
          </p:nvSpPr>
          <p:spPr bwMode="gray">
            <a:xfrm>
              <a:off x="-1065881" y="3045463"/>
              <a:ext cx="225013" cy="201166"/>
            </a:xfrm>
            <a:prstGeom prst="rect">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cxnSp>
          <p:nvCxnSpPr>
            <p:cNvPr id="94" name="Straight Arrow Connector 93"/>
            <p:cNvCxnSpPr/>
            <p:nvPr/>
          </p:nvCxnSpPr>
          <p:spPr bwMode="gray">
            <a:xfrm flipH="1">
              <a:off x="-840869" y="3146641"/>
              <a:ext cx="1251264"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1338" name="Group 94"/>
          <p:cNvGrpSpPr>
            <a:grpSpLocks/>
          </p:cNvGrpSpPr>
          <p:nvPr/>
        </p:nvGrpSpPr>
        <p:grpSpPr bwMode="auto">
          <a:xfrm>
            <a:off x="4781550" y="5297488"/>
            <a:ext cx="2589213" cy="754062"/>
            <a:chOff x="-1267084" y="2863343"/>
            <a:chExt cx="1941781" cy="565406"/>
          </a:xfrm>
        </p:grpSpPr>
        <p:sp>
          <p:nvSpPr>
            <p:cNvPr id="96" name="Rounded Rectangle 95"/>
            <p:cNvSpPr/>
            <p:nvPr/>
          </p:nvSpPr>
          <p:spPr bwMode="gray">
            <a:xfrm>
              <a:off x="-1267084" y="2863343"/>
              <a:ext cx="1941781" cy="565406"/>
            </a:xfrm>
            <a:prstGeom prst="roundRect">
              <a:avLst/>
            </a:prstGeom>
            <a:solidFill>
              <a:schemeClr val="accent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97" name="Oval 96"/>
            <p:cNvSpPr/>
            <p:nvPr/>
          </p:nvSpPr>
          <p:spPr bwMode="gray">
            <a:xfrm>
              <a:off x="309199" y="3045463"/>
              <a:ext cx="202393" cy="201166"/>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03" name="Oval 102"/>
            <p:cNvSpPr/>
            <p:nvPr/>
          </p:nvSpPr>
          <p:spPr bwMode="gray">
            <a:xfrm>
              <a:off x="-122969" y="3045463"/>
              <a:ext cx="202393" cy="201166"/>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05" name="Oval 104"/>
            <p:cNvSpPr/>
            <p:nvPr/>
          </p:nvSpPr>
          <p:spPr bwMode="gray">
            <a:xfrm>
              <a:off x="-555137" y="3045463"/>
              <a:ext cx="201203" cy="201166"/>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07" name="Rectangle 106"/>
            <p:cNvSpPr/>
            <p:nvPr/>
          </p:nvSpPr>
          <p:spPr bwMode="gray">
            <a:xfrm>
              <a:off x="-1065881" y="3045463"/>
              <a:ext cx="225013" cy="201166"/>
            </a:xfrm>
            <a:prstGeom prst="rect">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cxnSp>
          <p:nvCxnSpPr>
            <p:cNvPr id="108" name="Straight Arrow Connector 107"/>
            <p:cNvCxnSpPr/>
            <p:nvPr/>
          </p:nvCxnSpPr>
          <p:spPr bwMode="gray">
            <a:xfrm flipH="1">
              <a:off x="-840869" y="3146641"/>
              <a:ext cx="1251264"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a:xfrm>
            <a:off x="218364" y="40944"/>
            <a:ext cx="7970293" cy="136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231775" y="269875"/>
            <a:ext cx="11960225" cy="931863"/>
          </a:xfrm>
          <a:prstGeom prst="rect">
            <a:avLst/>
          </a:prstGeom>
          <a:solidFill>
            <a:schemeClr val="bg1">
              <a:lumMod val="95000"/>
            </a:schemeClr>
          </a:solidFill>
          <a:ln w="9525">
            <a:noFill/>
            <a:miter lim="800000"/>
            <a:headEnd/>
            <a:tailEnd/>
          </a:ln>
          <a:effectLst/>
        </p:spPr>
        <p:txBody>
          <a:bodyPr lIns="121917" tIns="121917" rIns="121917" bIns="121917"/>
          <a:lstStyle/>
          <a:p>
            <a:pPr algn="ctr">
              <a:defRPr/>
            </a:pPr>
            <a:endParaRPr lang="en-US" kern="0" dirty="0">
              <a:solidFill>
                <a:prstClr val="white"/>
              </a:solidFill>
            </a:endParaRPr>
          </a:p>
        </p:txBody>
      </p:sp>
      <p:cxnSp>
        <p:nvCxnSpPr>
          <p:cNvPr id="85" name="Straight Connector 84"/>
          <p:cNvCxnSpPr/>
          <p:nvPr/>
        </p:nvCxnSpPr>
        <p:spPr>
          <a:xfrm>
            <a:off x="10158413" y="3957638"/>
            <a:ext cx="0" cy="106362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033588" y="4146550"/>
            <a:ext cx="0" cy="106362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3364" name="Group 224"/>
          <p:cNvGrpSpPr>
            <a:grpSpLocks/>
          </p:cNvGrpSpPr>
          <p:nvPr/>
        </p:nvGrpSpPr>
        <p:grpSpPr bwMode="auto">
          <a:xfrm>
            <a:off x="4897438" y="4376738"/>
            <a:ext cx="2389187" cy="644525"/>
            <a:chOff x="3646842" y="3282247"/>
            <a:chExt cx="1792442" cy="483906"/>
          </a:xfrm>
        </p:grpSpPr>
        <p:cxnSp>
          <p:nvCxnSpPr>
            <p:cNvPr id="228" name="Straight Connector 227"/>
            <p:cNvCxnSpPr/>
            <p:nvPr/>
          </p:nvCxnSpPr>
          <p:spPr>
            <a:xfrm>
              <a:off x="3646842" y="3282247"/>
              <a:ext cx="294175" cy="48390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a:off x="5145109" y="3282247"/>
              <a:ext cx="294175" cy="48390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46" name="Straight Arrow Connector 145"/>
          <p:cNvCxnSpPr/>
          <p:nvPr/>
        </p:nvCxnSpPr>
        <p:spPr>
          <a:xfrm>
            <a:off x="2565400" y="2244725"/>
            <a:ext cx="2714625" cy="0"/>
          </a:xfrm>
          <a:prstGeom prst="straightConnector1">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366" name="Title 4"/>
          <p:cNvSpPr>
            <a:spLocks noGrp="1"/>
          </p:cNvSpPr>
          <p:nvPr>
            <p:ph type="title"/>
          </p:nvPr>
        </p:nvSpPr>
        <p:spPr>
          <a:xfrm>
            <a:off x="609600" y="171450"/>
            <a:ext cx="10972800" cy="701675"/>
          </a:xfrm>
        </p:spPr>
        <p:txBody>
          <a:bodyPr/>
          <a:lstStyle/>
          <a:p>
            <a:pPr eaLnBrk="1" hangingPunct="1"/>
            <a:r>
              <a:rPr lang="en-US" altLang="en-US" smtClean="0"/>
              <a:t>Presto Connectors</a:t>
            </a:r>
          </a:p>
        </p:txBody>
      </p:sp>
      <p:sp>
        <p:nvSpPr>
          <p:cNvPr id="41" name="Flowchart: Magnetic Disk 40"/>
          <p:cNvSpPr/>
          <p:nvPr/>
        </p:nvSpPr>
        <p:spPr bwMode="gray">
          <a:xfrm>
            <a:off x="4975225" y="4821238"/>
            <a:ext cx="2241550" cy="1090612"/>
          </a:xfrm>
          <a:prstGeom prst="flowChartMagneticDisk">
            <a:avLst/>
          </a:prstGeom>
          <a:solidFill>
            <a:schemeClr val="bg1">
              <a:lumMod val="85000"/>
            </a:schemeClr>
          </a:solidFill>
          <a:ln w="28575">
            <a:solidFill>
              <a:schemeClr val="bg1"/>
            </a:solidFill>
            <a:miter lim="800000"/>
            <a:headEnd/>
            <a:tailEnd/>
          </a:ln>
          <a:effectLst/>
        </p:spPr>
        <p:txBody>
          <a:bodyPr lIns="121917" tIns="121917" rIns="121917" bIns="121917"/>
          <a:lstStyle/>
          <a:p>
            <a:pPr algn="ctr" defTabSz="1219170">
              <a:defRPr/>
            </a:pPr>
            <a:endParaRPr lang="en-US" kern="0" dirty="0" err="1">
              <a:solidFill>
                <a:prstClr val="white"/>
              </a:solidFill>
            </a:endParaRPr>
          </a:p>
        </p:txBody>
      </p:sp>
      <p:grpSp>
        <p:nvGrpSpPr>
          <p:cNvPr id="143368" name="Group 1"/>
          <p:cNvGrpSpPr>
            <a:grpSpLocks/>
          </p:cNvGrpSpPr>
          <p:nvPr/>
        </p:nvGrpSpPr>
        <p:grpSpPr bwMode="auto">
          <a:xfrm>
            <a:off x="920750" y="4821238"/>
            <a:ext cx="2241550" cy="1090612"/>
            <a:chOff x="1084000" y="3616477"/>
            <a:chExt cx="1681186" cy="817511"/>
          </a:xfrm>
        </p:grpSpPr>
        <p:sp>
          <p:nvSpPr>
            <p:cNvPr id="42" name="Flowchart: Magnetic Disk 41"/>
            <p:cNvSpPr/>
            <p:nvPr/>
          </p:nvSpPr>
          <p:spPr bwMode="gray">
            <a:xfrm>
              <a:off x="1084000" y="3616477"/>
              <a:ext cx="1681186" cy="817511"/>
            </a:xfrm>
            <a:prstGeom prst="flowChartMagneticDisk">
              <a:avLst/>
            </a:prstGeom>
            <a:solidFill>
              <a:schemeClr val="bg1">
                <a:lumMod val="85000"/>
              </a:schemeClr>
            </a:solidFill>
            <a:ln w="28575">
              <a:solidFill>
                <a:schemeClr val="bg1"/>
              </a:solidFill>
              <a:miter lim="800000"/>
              <a:headEnd/>
              <a:tailEnd/>
            </a:ln>
            <a:effectLst/>
          </p:spPr>
          <p:txBody>
            <a:bodyPr tIns="91440" bIns="91440"/>
            <a:lstStyle/>
            <a:p>
              <a:pPr algn="ctr" defTabSz="1219170">
                <a:defRPr/>
              </a:pPr>
              <a:endParaRPr lang="en-US" kern="0" dirty="0" err="1">
                <a:solidFill>
                  <a:prstClr val="white"/>
                </a:solidFill>
              </a:endParaRPr>
            </a:p>
          </p:txBody>
        </p:sp>
        <p:pic>
          <p:nvPicPr>
            <p:cNvPr id="14343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4765" y="3765915"/>
              <a:ext cx="959656" cy="64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369" name="Group 79"/>
          <p:cNvGrpSpPr>
            <a:grpSpLocks/>
          </p:cNvGrpSpPr>
          <p:nvPr/>
        </p:nvGrpSpPr>
        <p:grpSpPr bwMode="auto">
          <a:xfrm>
            <a:off x="9029700" y="4821238"/>
            <a:ext cx="2241550" cy="1090612"/>
            <a:chOff x="6521901" y="3594856"/>
            <a:chExt cx="1681186" cy="817511"/>
          </a:xfrm>
        </p:grpSpPr>
        <p:sp>
          <p:nvSpPr>
            <p:cNvPr id="19" name="Flowchart: Magnetic Disk 18"/>
            <p:cNvSpPr/>
            <p:nvPr/>
          </p:nvSpPr>
          <p:spPr bwMode="gray">
            <a:xfrm>
              <a:off x="6521901" y="3594856"/>
              <a:ext cx="1681186" cy="817511"/>
            </a:xfrm>
            <a:prstGeom prst="flowChartMagneticDisk">
              <a:avLst/>
            </a:prstGeom>
            <a:solidFill>
              <a:schemeClr val="bg1">
                <a:lumMod val="85000"/>
              </a:schemeClr>
            </a:solidFill>
            <a:ln w="28575">
              <a:solidFill>
                <a:schemeClr val="bg1"/>
              </a:solidFill>
              <a:miter lim="800000"/>
              <a:headEnd/>
              <a:tailEnd/>
            </a:ln>
            <a:effectLst/>
          </p:spPr>
          <p:txBody>
            <a:bodyPr tIns="91440" bIns="91440"/>
            <a:lstStyle/>
            <a:p>
              <a:pPr algn="ctr" defTabSz="1219170">
                <a:defRPr/>
              </a:pPr>
              <a:endParaRPr lang="en-US" kern="0" dirty="0" err="1">
                <a:solidFill>
                  <a:prstClr val="white"/>
                </a:solidFill>
              </a:endParaRPr>
            </a:p>
          </p:txBody>
        </p:sp>
        <p:pic>
          <p:nvPicPr>
            <p:cNvPr id="14343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gray">
            <a:xfrm>
              <a:off x="6863065" y="3744532"/>
              <a:ext cx="998859" cy="51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370" name="Group 129"/>
          <p:cNvGrpSpPr>
            <a:grpSpLocks/>
          </p:cNvGrpSpPr>
          <p:nvPr/>
        </p:nvGrpSpPr>
        <p:grpSpPr bwMode="auto">
          <a:xfrm>
            <a:off x="2098675" y="1722438"/>
            <a:ext cx="1109663" cy="1087437"/>
            <a:chOff x="6020789" y="1674421"/>
            <a:chExt cx="2430687" cy="2379867"/>
          </a:xfrm>
        </p:grpSpPr>
        <p:sp>
          <p:nvSpPr>
            <p:cNvPr id="131" name="Flowchart: Manual Operation 130"/>
            <p:cNvSpPr>
              <a:spLocks noChangeArrowheads="1"/>
            </p:cNvSpPr>
            <p:nvPr/>
          </p:nvSpPr>
          <p:spPr bwMode="auto">
            <a:xfrm flipV="1">
              <a:off x="6490236" y="3630428"/>
              <a:ext cx="1491793" cy="423860"/>
            </a:xfrm>
            <a:prstGeom prst="flowChartManualOperation">
              <a:avLst/>
            </a:prstGeom>
            <a:solidFill>
              <a:schemeClr val="tx2"/>
            </a:solidFill>
            <a:ln>
              <a:noFill/>
            </a:ln>
            <a:effectLst>
              <a:outerShdw blurRad="190500" rotWithShape="0">
                <a:srgbClr val="808080">
                  <a:alpha val="50000"/>
                </a:srgbClr>
              </a:outerShdw>
            </a:effectLst>
            <a:extLst>
              <a:ext uri="{91240B29-F687-4F45-9708-019B960494DF}">
                <a14:hiddenLine xmlns:a14="http://schemas.microsoft.com/office/drawing/2010/main" w="19050">
                  <a:solidFill>
                    <a:srgbClr val="000000"/>
                  </a:solidFill>
                  <a:round/>
                  <a:headEnd/>
                  <a:tailEnd/>
                </a14:hiddenLine>
              </a:ext>
            </a:extLst>
          </p:spPr>
          <p:txBody>
            <a:bodyPr anchor="ctr"/>
            <a:lstStyle/>
            <a:p>
              <a:pPr algn="ctr" defTabSz="1219170">
                <a:defRPr/>
              </a:pPr>
              <a:endParaRPr lang="en-US" sz="3200" dirty="0">
                <a:solidFill>
                  <a:srgbClr val="FFFFFF"/>
                </a:solidFill>
                <a:effectLst>
                  <a:outerShdw blurRad="38100" dist="38100" dir="2700000" algn="tl">
                    <a:srgbClr val="000000">
                      <a:alpha val="43137"/>
                    </a:srgbClr>
                  </a:outerShdw>
                </a:effectLst>
                <a:latin typeface="+mn-lt"/>
                <a:ea typeface="+mn-ea"/>
              </a:endParaRPr>
            </a:p>
          </p:txBody>
        </p:sp>
        <p:grpSp>
          <p:nvGrpSpPr>
            <p:cNvPr id="143426" name="Group 131"/>
            <p:cNvGrpSpPr>
              <a:grpSpLocks/>
            </p:cNvGrpSpPr>
            <p:nvPr/>
          </p:nvGrpSpPr>
          <p:grpSpPr bwMode="auto">
            <a:xfrm>
              <a:off x="6020789" y="1674421"/>
              <a:ext cx="2430687" cy="1983179"/>
              <a:chOff x="6020789" y="1674421"/>
              <a:chExt cx="2430687" cy="1983179"/>
            </a:xfrm>
          </p:grpSpPr>
          <p:sp>
            <p:nvSpPr>
              <p:cNvPr id="138" name="Rounded Rectangle 137"/>
              <p:cNvSpPr>
                <a:spLocks noChangeArrowheads="1"/>
              </p:cNvSpPr>
              <p:nvPr/>
            </p:nvSpPr>
            <p:spPr bwMode="auto">
              <a:xfrm>
                <a:off x="6020789" y="1674421"/>
                <a:ext cx="2430687" cy="1983801"/>
              </a:xfrm>
              <a:prstGeom prst="roundRect">
                <a:avLst>
                  <a:gd name="adj" fmla="val 16667"/>
                </a:avLst>
              </a:prstGeom>
              <a:solidFill>
                <a:schemeClr val="tx2"/>
              </a:solidFill>
              <a:ln>
                <a:noFill/>
              </a:ln>
              <a:effectLst>
                <a:outerShdw blurRad="190500" rotWithShape="0">
                  <a:srgbClr val="808080">
                    <a:alpha val="50000"/>
                  </a:srgbClr>
                </a:outerShdw>
              </a:effectLst>
              <a:extLst>
                <a:ext uri="{91240B29-F687-4F45-9708-019B960494DF}">
                  <a14:hiddenLine xmlns:a14="http://schemas.microsoft.com/office/drawing/2010/main" w="19050">
                    <a:solidFill>
                      <a:srgbClr val="000000"/>
                    </a:solidFill>
                    <a:round/>
                    <a:headEnd/>
                    <a:tailEnd/>
                  </a14:hiddenLine>
                </a:ext>
              </a:extLst>
            </p:spPr>
            <p:txBody>
              <a:bodyPr anchor="ctr"/>
              <a:lstStyle/>
              <a:p>
                <a:pPr algn="ctr" defTabSz="1219170">
                  <a:defRPr/>
                </a:pPr>
                <a:endParaRPr lang="en-US" sz="3200" dirty="0">
                  <a:solidFill>
                    <a:srgbClr val="FFFFFF"/>
                  </a:solidFill>
                  <a:effectLst>
                    <a:outerShdw blurRad="38100" dist="38100" dir="2700000" algn="tl">
                      <a:srgbClr val="000000">
                        <a:alpha val="43137"/>
                      </a:srgbClr>
                    </a:outerShdw>
                  </a:effectLst>
                  <a:latin typeface="+mn-lt"/>
                  <a:ea typeface="+mn-ea"/>
                </a:endParaRPr>
              </a:p>
            </p:txBody>
          </p:sp>
          <p:sp>
            <p:nvSpPr>
              <p:cNvPr id="139" name="Rounded Rectangle 138"/>
              <p:cNvSpPr/>
              <p:nvPr/>
            </p:nvSpPr>
            <p:spPr>
              <a:xfrm>
                <a:off x="6104246" y="1761276"/>
                <a:ext cx="2263773" cy="1810090"/>
              </a:xfrm>
              <a:prstGeom prst="roundRect">
                <a:avLst/>
              </a:prstGeom>
              <a:solidFill>
                <a:schemeClr val="bg1"/>
              </a:solid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3200" dirty="0">
                  <a:solidFill>
                    <a:srgbClr val="FFFFFF"/>
                  </a:solidFill>
                  <a:effectLst>
                    <a:outerShdw blurRad="38100" dist="38100" dir="2700000" algn="tl">
                      <a:srgbClr val="000000">
                        <a:alpha val="43137"/>
                      </a:srgbClr>
                    </a:outerShdw>
                  </a:effectLst>
                </a:endParaRPr>
              </a:p>
            </p:txBody>
          </p:sp>
        </p:grpSp>
        <p:grpSp>
          <p:nvGrpSpPr>
            <p:cNvPr id="143427" name="Group 132"/>
            <p:cNvGrpSpPr>
              <a:grpSpLocks/>
            </p:cNvGrpSpPr>
            <p:nvPr/>
          </p:nvGrpSpPr>
          <p:grpSpPr bwMode="auto">
            <a:xfrm>
              <a:off x="6379693" y="1788226"/>
              <a:ext cx="1883054" cy="1841071"/>
              <a:chOff x="6379693" y="1788226"/>
              <a:chExt cx="1883054" cy="1841071"/>
            </a:xfrm>
          </p:grpSpPr>
          <p:pic>
            <p:nvPicPr>
              <p:cNvPr id="143428" name="Picture 13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46762" y="1788226"/>
                <a:ext cx="1015985" cy="106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9" name="Picture 13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9693" y="2613312"/>
                <a:ext cx="1015985" cy="101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0" name="Picture 13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16648" y="1900859"/>
                <a:ext cx="742075" cy="7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1" name="Picture 13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95677" y="2756868"/>
                <a:ext cx="718154" cy="72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3371" name="TextBox 152"/>
          <p:cNvSpPr txBox="1">
            <a:spLocks noChangeArrowheads="1"/>
          </p:cNvSpPr>
          <p:nvPr/>
        </p:nvSpPr>
        <p:spPr bwMode="auto">
          <a:xfrm>
            <a:off x="2162175" y="1339850"/>
            <a:ext cx="10160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0079DB"/>
                </a:solidFill>
              </a:rPr>
              <a:t>Client</a:t>
            </a:r>
          </a:p>
        </p:txBody>
      </p:sp>
      <p:grpSp>
        <p:nvGrpSpPr>
          <p:cNvPr id="143372" name="Group 1036"/>
          <p:cNvGrpSpPr>
            <a:grpSpLocks/>
          </p:cNvGrpSpPr>
          <p:nvPr/>
        </p:nvGrpSpPr>
        <p:grpSpPr bwMode="auto">
          <a:xfrm>
            <a:off x="1073150" y="3311525"/>
            <a:ext cx="1920875" cy="1073150"/>
            <a:chOff x="1030932" y="2202069"/>
            <a:chExt cx="1440539" cy="804828"/>
          </a:xfrm>
        </p:grpSpPr>
        <p:sp>
          <p:nvSpPr>
            <p:cNvPr id="143416" name="TextBox 17"/>
            <p:cNvSpPr txBox="1">
              <a:spLocks noChangeArrowheads="1"/>
            </p:cNvSpPr>
            <p:nvPr/>
          </p:nvSpPr>
          <p:spPr bwMode="gray">
            <a:xfrm>
              <a:off x="1030932" y="2202069"/>
              <a:ext cx="1440539"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EC881D"/>
                  </a:solidFill>
                </a:rPr>
                <a:t>Presto worker</a:t>
              </a:r>
            </a:p>
          </p:txBody>
        </p:sp>
        <p:grpSp>
          <p:nvGrpSpPr>
            <p:cNvPr id="143417" name="Group 1035"/>
            <p:cNvGrpSpPr>
              <a:grpSpLocks/>
            </p:cNvGrpSpPr>
            <p:nvPr/>
          </p:nvGrpSpPr>
          <p:grpSpPr bwMode="auto">
            <a:xfrm>
              <a:off x="1039298" y="2528312"/>
              <a:ext cx="1423809" cy="478585"/>
              <a:chOff x="1039298" y="2528312"/>
              <a:chExt cx="1423809" cy="478585"/>
            </a:xfrm>
          </p:grpSpPr>
          <p:sp>
            <p:nvSpPr>
              <p:cNvPr id="31" name="Rounded Rectangle 30"/>
              <p:cNvSpPr/>
              <p:nvPr/>
            </p:nvSpPr>
            <p:spPr bwMode="gray">
              <a:xfrm>
                <a:off x="1039266" y="2528287"/>
                <a:ext cx="1423871" cy="478610"/>
              </a:xfrm>
              <a:prstGeom prst="roundRect">
                <a:avLst/>
              </a:prstGeom>
              <a:solidFill>
                <a:schemeClr val="bg1">
                  <a:lumMod val="95000"/>
                </a:schemeClr>
              </a:solidFill>
              <a:ln w="19050">
                <a:solidFill>
                  <a:schemeClr val="bg1">
                    <a:lumMod val="75000"/>
                  </a:schemeClr>
                </a:solidFill>
                <a:prstDash val="sysDash"/>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33" name="Rounded Rectangle 32"/>
              <p:cNvSpPr/>
              <p:nvPr/>
            </p:nvSpPr>
            <p:spPr bwMode="gray">
              <a:xfrm>
                <a:off x="1079744" y="2580672"/>
                <a:ext cx="1329819" cy="365506"/>
              </a:xfrm>
              <a:prstGeom prst="roundRect">
                <a:avLst/>
              </a:prstGeom>
              <a:solidFill>
                <a:schemeClr val="accent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35" name="Oval 34"/>
              <p:cNvSpPr/>
              <p:nvPr/>
            </p:nvSpPr>
            <p:spPr bwMode="gray">
              <a:xfrm>
                <a:off x="2159552"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36" name="Oval 35"/>
              <p:cNvSpPr/>
              <p:nvPr/>
            </p:nvSpPr>
            <p:spPr bwMode="gray">
              <a:xfrm>
                <a:off x="1863111"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37" name="Oval 36"/>
              <p:cNvSpPr/>
              <p:nvPr/>
            </p:nvSpPr>
            <p:spPr bwMode="gray">
              <a:xfrm>
                <a:off x="1566669"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38" name="Rectangle 37"/>
              <p:cNvSpPr/>
              <p:nvPr/>
            </p:nvSpPr>
            <p:spPr bwMode="gray">
              <a:xfrm>
                <a:off x="1217845" y="2698539"/>
                <a:ext cx="153578" cy="129772"/>
              </a:xfrm>
              <a:prstGeom prst="rect">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cxnSp>
            <p:nvCxnSpPr>
              <p:cNvPr id="1035" name="Straight Arrow Connector 1034"/>
              <p:cNvCxnSpPr/>
              <p:nvPr/>
            </p:nvCxnSpPr>
            <p:spPr bwMode="gray">
              <a:xfrm flipH="1">
                <a:off x="1371423" y="2762830"/>
                <a:ext cx="857180"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43373" name="Group 168"/>
          <p:cNvGrpSpPr>
            <a:grpSpLocks/>
          </p:cNvGrpSpPr>
          <p:nvPr/>
        </p:nvGrpSpPr>
        <p:grpSpPr bwMode="auto">
          <a:xfrm>
            <a:off x="3781425" y="3311525"/>
            <a:ext cx="1920875" cy="1073150"/>
            <a:chOff x="1030932" y="2202069"/>
            <a:chExt cx="1440539" cy="804828"/>
          </a:xfrm>
        </p:grpSpPr>
        <p:sp>
          <p:nvSpPr>
            <p:cNvPr id="143407" name="TextBox 169"/>
            <p:cNvSpPr txBox="1">
              <a:spLocks noChangeArrowheads="1"/>
            </p:cNvSpPr>
            <p:nvPr/>
          </p:nvSpPr>
          <p:spPr bwMode="gray">
            <a:xfrm>
              <a:off x="1030932" y="2202069"/>
              <a:ext cx="1440539"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EC881D"/>
                  </a:solidFill>
                </a:rPr>
                <a:t>Presto worker</a:t>
              </a:r>
            </a:p>
          </p:txBody>
        </p:sp>
        <p:grpSp>
          <p:nvGrpSpPr>
            <p:cNvPr id="143408" name="Group 170"/>
            <p:cNvGrpSpPr>
              <a:grpSpLocks/>
            </p:cNvGrpSpPr>
            <p:nvPr/>
          </p:nvGrpSpPr>
          <p:grpSpPr bwMode="auto">
            <a:xfrm>
              <a:off x="1039298" y="2528312"/>
              <a:ext cx="1423809" cy="478585"/>
              <a:chOff x="1039298" y="2528312"/>
              <a:chExt cx="1423809" cy="478585"/>
            </a:xfrm>
          </p:grpSpPr>
          <p:sp>
            <p:nvSpPr>
              <p:cNvPr id="172" name="Rounded Rectangle 171"/>
              <p:cNvSpPr/>
              <p:nvPr/>
            </p:nvSpPr>
            <p:spPr bwMode="gray">
              <a:xfrm>
                <a:off x="1039266" y="2528287"/>
                <a:ext cx="1423871" cy="478610"/>
              </a:xfrm>
              <a:prstGeom prst="roundRect">
                <a:avLst/>
              </a:prstGeom>
              <a:solidFill>
                <a:schemeClr val="bg1">
                  <a:lumMod val="95000"/>
                </a:schemeClr>
              </a:solidFill>
              <a:ln w="19050">
                <a:solidFill>
                  <a:schemeClr val="bg1">
                    <a:lumMod val="75000"/>
                  </a:schemeClr>
                </a:solidFill>
                <a:prstDash val="sysDash"/>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73" name="Rounded Rectangle 172"/>
              <p:cNvSpPr/>
              <p:nvPr/>
            </p:nvSpPr>
            <p:spPr bwMode="gray">
              <a:xfrm>
                <a:off x="1079744" y="2580672"/>
                <a:ext cx="1329819" cy="365506"/>
              </a:xfrm>
              <a:prstGeom prst="roundRect">
                <a:avLst/>
              </a:prstGeom>
              <a:solidFill>
                <a:schemeClr val="accent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74" name="Oval 173"/>
              <p:cNvSpPr/>
              <p:nvPr/>
            </p:nvSpPr>
            <p:spPr bwMode="gray">
              <a:xfrm>
                <a:off x="2159552"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75" name="Oval 174"/>
              <p:cNvSpPr/>
              <p:nvPr/>
            </p:nvSpPr>
            <p:spPr bwMode="gray">
              <a:xfrm>
                <a:off x="1863111"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76" name="Oval 175"/>
              <p:cNvSpPr/>
              <p:nvPr/>
            </p:nvSpPr>
            <p:spPr bwMode="gray">
              <a:xfrm>
                <a:off x="1566669"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77" name="Rectangle 176"/>
              <p:cNvSpPr/>
              <p:nvPr/>
            </p:nvSpPr>
            <p:spPr bwMode="gray">
              <a:xfrm>
                <a:off x="1217845" y="2698539"/>
                <a:ext cx="153578" cy="129772"/>
              </a:xfrm>
              <a:prstGeom prst="rect">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cxnSp>
            <p:nvCxnSpPr>
              <p:cNvPr id="178" name="Straight Arrow Connector 177"/>
              <p:cNvCxnSpPr/>
              <p:nvPr/>
            </p:nvCxnSpPr>
            <p:spPr bwMode="gray">
              <a:xfrm flipH="1">
                <a:off x="1371423" y="2762830"/>
                <a:ext cx="857180"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43374" name="Group 178"/>
          <p:cNvGrpSpPr>
            <a:grpSpLocks/>
          </p:cNvGrpSpPr>
          <p:nvPr/>
        </p:nvGrpSpPr>
        <p:grpSpPr bwMode="auto">
          <a:xfrm>
            <a:off x="6489700" y="3311525"/>
            <a:ext cx="1920875" cy="1073150"/>
            <a:chOff x="1030932" y="2202069"/>
            <a:chExt cx="1440539" cy="804828"/>
          </a:xfrm>
        </p:grpSpPr>
        <p:sp>
          <p:nvSpPr>
            <p:cNvPr id="143398" name="TextBox 179"/>
            <p:cNvSpPr txBox="1">
              <a:spLocks noChangeArrowheads="1"/>
            </p:cNvSpPr>
            <p:nvPr/>
          </p:nvSpPr>
          <p:spPr bwMode="gray">
            <a:xfrm>
              <a:off x="1030932" y="2202069"/>
              <a:ext cx="1440539"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EC881D"/>
                  </a:solidFill>
                </a:rPr>
                <a:t>Presto worker</a:t>
              </a:r>
            </a:p>
          </p:txBody>
        </p:sp>
        <p:grpSp>
          <p:nvGrpSpPr>
            <p:cNvPr id="143399" name="Group 180"/>
            <p:cNvGrpSpPr>
              <a:grpSpLocks/>
            </p:cNvGrpSpPr>
            <p:nvPr/>
          </p:nvGrpSpPr>
          <p:grpSpPr bwMode="auto">
            <a:xfrm>
              <a:off x="1039298" y="2528312"/>
              <a:ext cx="1423809" cy="478585"/>
              <a:chOff x="1039298" y="2528312"/>
              <a:chExt cx="1423809" cy="478585"/>
            </a:xfrm>
          </p:grpSpPr>
          <p:sp>
            <p:nvSpPr>
              <p:cNvPr id="182" name="Rounded Rectangle 181"/>
              <p:cNvSpPr/>
              <p:nvPr/>
            </p:nvSpPr>
            <p:spPr bwMode="gray">
              <a:xfrm>
                <a:off x="1039266" y="2528287"/>
                <a:ext cx="1423871" cy="478610"/>
              </a:xfrm>
              <a:prstGeom prst="roundRect">
                <a:avLst/>
              </a:prstGeom>
              <a:solidFill>
                <a:schemeClr val="bg1">
                  <a:lumMod val="95000"/>
                </a:schemeClr>
              </a:solidFill>
              <a:ln w="19050">
                <a:solidFill>
                  <a:schemeClr val="bg1">
                    <a:lumMod val="75000"/>
                  </a:schemeClr>
                </a:solidFill>
                <a:prstDash val="sysDash"/>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83" name="Rounded Rectangle 182"/>
              <p:cNvSpPr/>
              <p:nvPr/>
            </p:nvSpPr>
            <p:spPr bwMode="gray">
              <a:xfrm>
                <a:off x="1079744" y="2580672"/>
                <a:ext cx="1329819" cy="365506"/>
              </a:xfrm>
              <a:prstGeom prst="roundRect">
                <a:avLst/>
              </a:prstGeom>
              <a:solidFill>
                <a:schemeClr val="accent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84" name="Oval 183"/>
              <p:cNvSpPr/>
              <p:nvPr/>
            </p:nvSpPr>
            <p:spPr bwMode="gray">
              <a:xfrm>
                <a:off x="2159552"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85" name="Oval 184"/>
              <p:cNvSpPr/>
              <p:nvPr/>
            </p:nvSpPr>
            <p:spPr bwMode="gray">
              <a:xfrm>
                <a:off x="1863111"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86" name="Oval 185"/>
              <p:cNvSpPr/>
              <p:nvPr/>
            </p:nvSpPr>
            <p:spPr bwMode="gray">
              <a:xfrm>
                <a:off x="1566669"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87" name="Rectangle 186"/>
              <p:cNvSpPr/>
              <p:nvPr/>
            </p:nvSpPr>
            <p:spPr bwMode="gray">
              <a:xfrm>
                <a:off x="1217845" y="2698539"/>
                <a:ext cx="153578" cy="129772"/>
              </a:xfrm>
              <a:prstGeom prst="rect">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cxnSp>
            <p:nvCxnSpPr>
              <p:cNvPr id="188" name="Straight Arrow Connector 187"/>
              <p:cNvCxnSpPr/>
              <p:nvPr/>
            </p:nvCxnSpPr>
            <p:spPr bwMode="gray">
              <a:xfrm flipH="1">
                <a:off x="1371423" y="2762830"/>
                <a:ext cx="857180"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43375" name="Group 188"/>
          <p:cNvGrpSpPr>
            <a:grpSpLocks/>
          </p:cNvGrpSpPr>
          <p:nvPr/>
        </p:nvGrpSpPr>
        <p:grpSpPr bwMode="auto">
          <a:xfrm>
            <a:off x="9197975" y="3311525"/>
            <a:ext cx="1920875" cy="1073150"/>
            <a:chOff x="1030932" y="2202069"/>
            <a:chExt cx="1440539" cy="804828"/>
          </a:xfrm>
        </p:grpSpPr>
        <p:sp>
          <p:nvSpPr>
            <p:cNvPr id="143389" name="TextBox 189"/>
            <p:cNvSpPr txBox="1">
              <a:spLocks noChangeArrowheads="1"/>
            </p:cNvSpPr>
            <p:nvPr/>
          </p:nvSpPr>
          <p:spPr bwMode="gray">
            <a:xfrm>
              <a:off x="1030932" y="2202069"/>
              <a:ext cx="1440539" cy="29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EC881D"/>
                  </a:solidFill>
                </a:rPr>
                <a:t>Presto worker</a:t>
              </a:r>
            </a:p>
          </p:txBody>
        </p:sp>
        <p:grpSp>
          <p:nvGrpSpPr>
            <p:cNvPr id="143390" name="Group 190"/>
            <p:cNvGrpSpPr>
              <a:grpSpLocks/>
            </p:cNvGrpSpPr>
            <p:nvPr/>
          </p:nvGrpSpPr>
          <p:grpSpPr bwMode="auto">
            <a:xfrm>
              <a:off x="1039298" y="2528312"/>
              <a:ext cx="1423809" cy="478585"/>
              <a:chOff x="1039298" y="2528312"/>
              <a:chExt cx="1423809" cy="478585"/>
            </a:xfrm>
          </p:grpSpPr>
          <p:sp>
            <p:nvSpPr>
              <p:cNvPr id="192" name="Rounded Rectangle 191"/>
              <p:cNvSpPr/>
              <p:nvPr/>
            </p:nvSpPr>
            <p:spPr bwMode="gray">
              <a:xfrm>
                <a:off x="1039266" y="2528287"/>
                <a:ext cx="1423871" cy="478610"/>
              </a:xfrm>
              <a:prstGeom prst="roundRect">
                <a:avLst/>
              </a:prstGeom>
              <a:solidFill>
                <a:schemeClr val="bg1">
                  <a:lumMod val="95000"/>
                </a:schemeClr>
              </a:solidFill>
              <a:ln w="19050">
                <a:solidFill>
                  <a:schemeClr val="bg1">
                    <a:lumMod val="75000"/>
                  </a:schemeClr>
                </a:solidFill>
                <a:prstDash val="sysDash"/>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93" name="Rounded Rectangle 192"/>
              <p:cNvSpPr/>
              <p:nvPr/>
            </p:nvSpPr>
            <p:spPr bwMode="gray">
              <a:xfrm>
                <a:off x="1079744" y="2580672"/>
                <a:ext cx="1329819" cy="365506"/>
              </a:xfrm>
              <a:prstGeom prst="roundRect">
                <a:avLst/>
              </a:prstGeom>
              <a:solidFill>
                <a:schemeClr val="accent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94" name="Oval 193"/>
              <p:cNvSpPr/>
              <p:nvPr/>
            </p:nvSpPr>
            <p:spPr bwMode="gray">
              <a:xfrm>
                <a:off x="2159552"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95" name="Oval 194"/>
              <p:cNvSpPr/>
              <p:nvPr/>
            </p:nvSpPr>
            <p:spPr bwMode="gray">
              <a:xfrm>
                <a:off x="1863111"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96" name="Oval 195"/>
              <p:cNvSpPr/>
              <p:nvPr/>
            </p:nvSpPr>
            <p:spPr bwMode="gray">
              <a:xfrm>
                <a:off x="1566669" y="2698539"/>
                <a:ext cx="138101" cy="129772"/>
              </a:xfrm>
              <a:prstGeom prst="ellipse">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sp>
            <p:nvSpPr>
              <p:cNvPr id="197" name="Rectangle 196"/>
              <p:cNvSpPr/>
              <p:nvPr/>
            </p:nvSpPr>
            <p:spPr bwMode="gray">
              <a:xfrm>
                <a:off x="1217845" y="2698539"/>
                <a:ext cx="153578" cy="129772"/>
              </a:xfrm>
              <a:prstGeom prst="rect">
                <a:avLst/>
              </a:prstGeom>
              <a:solidFill>
                <a:schemeClr val="bg1"/>
              </a:solidFill>
              <a:ln w="9525">
                <a:noFill/>
                <a:miter lim="800000"/>
                <a:headEnd/>
                <a:tailEnd/>
              </a:ln>
              <a:effectLst/>
            </p:spPr>
            <p:txBody>
              <a:bodyPr tIns="91440" bIns="91440"/>
              <a:lstStyle/>
              <a:p>
                <a:pPr algn="ctr" defTabSz="1219170">
                  <a:defRPr/>
                </a:pPr>
                <a:endParaRPr lang="en-US" sz="2100" kern="0" dirty="0" err="1">
                  <a:solidFill>
                    <a:prstClr val="white"/>
                  </a:solidFill>
                </a:endParaRPr>
              </a:p>
            </p:txBody>
          </p:sp>
          <p:cxnSp>
            <p:nvCxnSpPr>
              <p:cNvPr id="198" name="Straight Arrow Connector 197"/>
              <p:cNvCxnSpPr/>
              <p:nvPr/>
            </p:nvCxnSpPr>
            <p:spPr bwMode="gray">
              <a:xfrm flipH="1">
                <a:off x="1371423" y="2762830"/>
                <a:ext cx="857180"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43376" name="TextBox 118"/>
          <p:cNvSpPr txBox="1">
            <a:spLocks noChangeArrowheads="1"/>
          </p:cNvSpPr>
          <p:nvPr/>
        </p:nvSpPr>
        <p:spPr bwMode="auto">
          <a:xfrm>
            <a:off x="4727575" y="1524000"/>
            <a:ext cx="27368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defTabSz="1217613">
              <a:defRPr sz="2400">
                <a:solidFill>
                  <a:schemeClr val="tx1"/>
                </a:solidFill>
                <a:latin typeface="Century Gothic" pitchFamily="34" charset="0"/>
                <a:ea typeface="MS PGothic" pitchFamily="34" charset="-128"/>
              </a:defRPr>
            </a:lvl1pPr>
            <a:lvl2pPr marL="742950" indent="-285750" defTabSz="1217613">
              <a:defRPr sz="2400">
                <a:solidFill>
                  <a:schemeClr val="tx1"/>
                </a:solidFill>
                <a:latin typeface="Century Gothic" pitchFamily="34" charset="0"/>
                <a:ea typeface="MS PGothic" pitchFamily="34" charset="-128"/>
              </a:defRPr>
            </a:lvl2pPr>
            <a:lvl3pPr marL="1143000" indent="-228600" defTabSz="1217613">
              <a:defRPr sz="2400">
                <a:solidFill>
                  <a:schemeClr val="tx1"/>
                </a:solidFill>
                <a:latin typeface="Century Gothic" pitchFamily="34" charset="0"/>
                <a:ea typeface="MS PGothic" pitchFamily="34" charset="-128"/>
              </a:defRPr>
            </a:lvl3pPr>
            <a:lvl4pPr marL="1600200" indent="-228600" defTabSz="1217613">
              <a:defRPr sz="2400">
                <a:solidFill>
                  <a:schemeClr val="tx1"/>
                </a:solidFill>
                <a:latin typeface="Century Gothic" pitchFamily="34" charset="0"/>
                <a:ea typeface="MS PGothic" pitchFamily="34" charset="-128"/>
              </a:defRPr>
            </a:lvl4pPr>
            <a:lvl5pPr marL="2057400" indent="-228600" defTabSz="1217613">
              <a:defRPr sz="2400">
                <a:solidFill>
                  <a:schemeClr val="tx1"/>
                </a:solidFill>
                <a:latin typeface="Century Gothic" pitchFamily="34" charset="0"/>
                <a:ea typeface="MS PGothic" pitchFamily="34" charset="-128"/>
              </a:defRPr>
            </a:lvl5pPr>
            <a:lvl6pPr marL="25146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17613"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lnSpc>
                <a:spcPct val="95000"/>
              </a:lnSpc>
              <a:spcBef>
                <a:spcPts val="538"/>
              </a:spcBef>
            </a:pPr>
            <a:r>
              <a:rPr lang="en-US" altLang="en-US" sz="2100">
                <a:solidFill>
                  <a:srgbClr val="0079DB"/>
                </a:solidFill>
              </a:rPr>
              <a:t>Presto Coordinator</a:t>
            </a:r>
          </a:p>
        </p:txBody>
      </p:sp>
      <p:sp>
        <p:nvSpPr>
          <p:cNvPr id="121" name="Rounded Rectangle 120"/>
          <p:cNvSpPr/>
          <p:nvPr/>
        </p:nvSpPr>
        <p:spPr>
          <a:xfrm>
            <a:off x="5287963" y="1949450"/>
            <a:ext cx="1616075" cy="842963"/>
          </a:xfrm>
          <a:prstGeom prst="roundRect">
            <a:avLst/>
          </a:prstGeom>
          <a:solidFill>
            <a:schemeClr val="bg1">
              <a:lumMod val="95000"/>
            </a:schemeClr>
          </a:solidFill>
          <a:ln w="19050">
            <a:solidFill>
              <a:schemeClr val="bg1">
                <a:lumMod val="75000"/>
              </a:schemeClr>
            </a:solidFill>
            <a:prstDash val="sysDash"/>
            <a:miter lim="800000"/>
            <a:headEnd/>
            <a:tailEnd/>
          </a:ln>
          <a:effectLst/>
        </p:spPr>
        <p:txBody>
          <a:bodyPr lIns="121917" tIns="121917" rIns="121917" bIns="121917"/>
          <a:lstStyle/>
          <a:p>
            <a:pPr algn="ctr" defTabSz="1219170">
              <a:defRPr/>
            </a:pPr>
            <a:endParaRPr lang="en-US" sz="2100" kern="0" dirty="0" err="1">
              <a:solidFill>
                <a:prstClr val="white"/>
              </a:solidFill>
            </a:endParaRPr>
          </a:p>
        </p:txBody>
      </p:sp>
      <p:sp>
        <p:nvSpPr>
          <p:cNvPr id="123" name="Rounded Rectangle 122"/>
          <p:cNvSpPr/>
          <p:nvPr/>
        </p:nvSpPr>
        <p:spPr>
          <a:xfrm>
            <a:off x="5340350" y="2016125"/>
            <a:ext cx="1511300" cy="709613"/>
          </a:xfrm>
          <a:prstGeom prst="roundRect">
            <a:avLst/>
          </a:prstGeom>
          <a:solidFill>
            <a:schemeClr val="tx2"/>
          </a:solidFill>
          <a:ln w="9525">
            <a:noFill/>
            <a:miter lim="800000"/>
            <a:headEnd/>
            <a:tailEnd/>
          </a:ln>
          <a:effectLst/>
        </p:spPr>
        <p:txBody>
          <a:bodyPr lIns="121917" tIns="121917" rIns="121917" bIns="121917"/>
          <a:lstStyle/>
          <a:p>
            <a:pPr algn="ctr" defTabSz="1219170">
              <a:defRPr/>
            </a:pPr>
            <a:endParaRPr lang="en-US" sz="2100" kern="0" dirty="0" err="1">
              <a:solidFill>
                <a:prstClr val="white"/>
              </a:solidFill>
            </a:endParaRPr>
          </a:p>
        </p:txBody>
      </p:sp>
      <p:cxnSp>
        <p:nvCxnSpPr>
          <p:cNvPr id="163" name="Straight Arrow Connector 162"/>
          <p:cNvCxnSpPr/>
          <p:nvPr/>
        </p:nvCxnSpPr>
        <p:spPr bwMode="gray">
          <a:xfrm>
            <a:off x="5341938" y="2308225"/>
            <a:ext cx="1462087"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3380" name="Freeform 1041"/>
          <p:cNvSpPr>
            <a:spLocks/>
          </p:cNvSpPr>
          <p:nvPr/>
        </p:nvSpPr>
        <p:spPr bwMode="gray">
          <a:xfrm>
            <a:off x="5953125" y="2287588"/>
            <a:ext cx="850900" cy="279400"/>
          </a:xfrm>
          <a:custGeom>
            <a:avLst/>
            <a:gdLst>
              <a:gd name="T0" fmla="*/ 0 w 701040"/>
              <a:gd name="T1" fmla="*/ 0 h 255270"/>
              <a:gd name="T2" fmla="*/ 0 w 701040"/>
              <a:gd name="T3" fmla="*/ 689910 h 255270"/>
              <a:gd name="T4" fmla="*/ 5906363 w 701040"/>
              <a:gd name="T5" fmla="*/ 689910 h 255270"/>
              <a:gd name="T6" fmla="*/ 0 60000 65536"/>
              <a:gd name="T7" fmla="*/ 0 60000 65536"/>
              <a:gd name="T8" fmla="*/ 0 60000 65536"/>
            </a:gdLst>
            <a:ahLst/>
            <a:cxnLst>
              <a:cxn ang="T6">
                <a:pos x="T0" y="T1"/>
              </a:cxn>
              <a:cxn ang="T7">
                <a:pos x="T2" y="T3"/>
              </a:cxn>
              <a:cxn ang="T8">
                <a:pos x="T4" y="T5"/>
              </a:cxn>
            </a:cxnLst>
            <a:rect l="0" t="0" r="r" b="b"/>
            <a:pathLst>
              <a:path w="701040" h="255270">
                <a:moveTo>
                  <a:pt x="0" y="0"/>
                </a:moveTo>
                <a:lnTo>
                  <a:pt x="0" y="255270"/>
                </a:lnTo>
                <a:lnTo>
                  <a:pt x="701040" y="255270"/>
                </a:lnTo>
              </a:path>
            </a:pathLst>
          </a:custGeom>
          <a:noFill/>
          <a:ln w="28575">
            <a:solidFill>
              <a:schemeClr val="bg1"/>
            </a:solidFill>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en-US"/>
          </a:p>
        </p:txBody>
      </p:sp>
      <p:cxnSp>
        <p:nvCxnSpPr>
          <p:cNvPr id="1051" name="Straight Connector 1050"/>
          <p:cNvCxnSpPr>
            <a:endCxn id="121" idx="1"/>
          </p:cNvCxnSpPr>
          <p:nvPr/>
        </p:nvCxnSpPr>
        <p:spPr>
          <a:xfrm flipV="1">
            <a:off x="2982913" y="2370138"/>
            <a:ext cx="2305050" cy="137636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a:endCxn id="121" idx="3"/>
          </p:cNvCxnSpPr>
          <p:nvPr/>
        </p:nvCxnSpPr>
        <p:spPr>
          <a:xfrm flipH="1" flipV="1">
            <a:off x="6904038" y="2370138"/>
            <a:ext cx="2360612" cy="137636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a:endCxn id="121" idx="2"/>
          </p:cNvCxnSpPr>
          <p:nvPr/>
        </p:nvCxnSpPr>
        <p:spPr>
          <a:xfrm flipV="1">
            <a:off x="5678488" y="2792413"/>
            <a:ext cx="417512" cy="9540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endCxn id="121" idx="2"/>
          </p:cNvCxnSpPr>
          <p:nvPr/>
        </p:nvCxnSpPr>
        <p:spPr>
          <a:xfrm flipH="1" flipV="1">
            <a:off x="6096000" y="2792413"/>
            <a:ext cx="404813" cy="9540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3385" name="Picture 23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648325" y="5021263"/>
            <a:ext cx="895350"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Flowchart: Decision 1029"/>
          <p:cNvSpPr>
            <a:spLocks noChangeAspect="1"/>
          </p:cNvSpPr>
          <p:nvPr/>
        </p:nvSpPr>
        <p:spPr>
          <a:xfrm>
            <a:off x="5678488" y="2135188"/>
            <a:ext cx="539750" cy="358775"/>
          </a:xfrm>
          <a:prstGeom prst="flowChartDecision">
            <a:avLst/>
          </a:prstGeom>
          <a:solidFill>
            <a:schemeClr val="bg1"/>
          </a:solidFill>
          <a:ln w="9525">
            <a:noFill/>
            <a:miter lim="800000"/>
            <a:headEnd/>
            <a:tailEnd/>
          </a:ln>
          <a:effectLst/>
        </p:spPr>
        <p:txBody>
          <a:bodyPr lIns="121917" tIns="121917" rIns="121917" bIns="121917"/>
          <a:lstStyle/>
          <a:p>
            <a:pPr algn="ctr" defTabSz="1219170">
              <a:defRPr/>
            </a:pPr>
            <a:endParaRPr lang="en-US" sz="2100" kern="0" dirty="0" err="1">
              <a:solidFill>
                <a:prstClr val="white"/>
              </a:solidFill>
            </a:endParaRPr>
          </a:p>
        </p:txBody>
      </p:sp>
      <p:sp>
        <p:nvSpPr>
          <p:cNvPr id="159" name="Oval 158"/>
          <p:cNvSpPr/>
          <p:nvPr/>
        </p:nvSpPr>
        <p:spPr>
          <a:xfrm>
            <a:off x="6318250" y="2220913"/>
            <a:ext cx="184150" cy="173037"/>
          </a:xfrm>
          <a:prstGeom prst="ellipse">
            <a:avLst/>
          </a:prstGeom>
          <a:solidFill>
            <a:schemeClr val="bg1"/>
          </a:solidFill>
          <a:ln w="9525">
            <a:noFill/>
            <a:miter lim="800000"/>
            <a:headEnd/>
            <a:tailEnd/>
          </a:ln>
          <a:effectLst/>
        </p:spPr>
        <p:txBody>
          <a:bodyPr lIns="121917" tIns="121917" rIns="121917" bIns="121917"/>
          <a:lstStyle/>
          <a:p>
            <a:pPr algn="ctr" defTabSz="1219170">
              <a:defRPr/>
            </a:pPr>
            <a:endParaRPr lang="en-US" sz="2100" kern="0" dirty="0" err="1">
              <a:solidFill>
                <a:prstClr val="white"/>
              </a:solidFill>
            </a:endParaRPr>
          </a:p>
        </p:txBody>
      </p:sp>
      <p:sp>
        <p:nvSpPr>
          <p:cNvPr id="200" name="Oval 199"/>
          <p:cNvSpPr/>
          <p:nvPr/>
        </p:nvSpPr>
        <p:spPr>
          <a:xfrm>
            <a:off x="6318250" y="2481263"/>
            <a:ext cx="184150" cy="173037"/>
          </a:xfrm>
          <a:prstGeom prst="ellipse">
            <a:avLst/>
          </a:prstGeom>
          <a:solidFill>
            <a:schemeClr val="bg1"/>
          </a:solidFill>
          <a:ln w="9525">
            <a:noFill/>
            <a:miter lim="800000"/>
            <a:headEnd/>
            <a:tailEnd/>
          </a:ln>
          <a:effectLst/>
        </p:spPr>
        <p:txBody>
          <a:bodyPr lIns="121917" tIns="121917" rIns="121917" bIns="121917"/>
          <a:lstStyle/>
          <a:p>
            <a:pPr algn="ctr" defTabSz="1219170">
              <a:defRPr/>
            </a:pPr>
            <a:endParaRPr lang="en-US" sz="2100" kern="0" dirty="0" err="1">
              <a:solidFill>
                <a:prstClr val="white"/>
              </a:solidFill>
            </a:endParaRPr>
          </a:p>
        </p:txBody>
      </p:sp>
      <p:sp>
        <p:nvSpPr>
          <p:cNvPr id="82" name="Rectangle 81"/>
          <p:cNvSpPr/>
          <p:nvPr/>
        </p:nvSpPr>
        <p:spPr>
          <a:xfrm>
            <a:off x="218364" y="40944"/>
            <a:ext cx="7970293" cy="136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6063" y="269875"/>
            <a:ext cx="11945937" cy="931863"/>
          </a:xfrm>
          <a:prstGeom prst="rect">
            <a:avLst/>
          </a:prstGeom>
          <a:solidFill>
            <a:schemeClr val="bg1">
              <a:lumMod val="95000"/>
            </a:schemeClr>
          </a:solidFill>
          <a:ln w="9525">
            <a:noFill/>
            <a:miter lim="800000"/>
            <a:headEnd/>
            <a:tailEnd/>
          </a:ln>
          <a:effectLst/>
        </p:spPr>
        <p:txBody>
          <a:bodyPr lIns="121917" tIns="121917" rIns="121917" bIns="121917"/>
          <a:lstStyle/>
          <a:p>
            <a:pPr algn="ctr">
              <a:defRPr/>
            </a:pPr>
            <a:endParaRPr lang="en-US" kern="0" dirty="0">
              <a:solidFill>
                <a:prstClr val="white"/>
              </a:solidFill>
            </a:endParaRPr>
          </a:p>
        </p:txBody>
      </p:sp>
      <p:sp>
        <p:nvSpPr>
          <p:cNvPr id="145410" name="Title 1"/>
          <p:cNvSpPr>
            <a:spLocks noGrp="1"/>
          </p:cNvSpPr>
          <p:nvPr>
            <p:ph type="title"/>
          </p:nvPr>
        </p:nvSpPr>
        <p:spPr>
          <a:xfrm>
            <a:off x="609600" y="171450"/>
            <a:ext cx="10972800" cy="701675"/>
          </a:xfrm>
        </p:spPr>
        <p:txBody>
          <a:bodyPr/>
          <a:lstStyle/>
          <a:p>
            <a:pPr eaLnBrk="1" hangingPunct="1"/>
            <a:r>
              <a:rPr lang="en-US" altLang="en-US" smtClean="0"/>
              <a:t>Github: Presto Plug-in Connectors</a:t>
            </a:r>
          </a:p>
        </p:txBody>
      </p:sp>
      <p:sp>
        <p:nvSpPr>
          <p:cNvPr id="145411" name="Content Placeholder 2"/>
          <p:cNvSpPr>
            <a:spLocks noGrp="1"/>
          </p:cNvSpPr>
          <p:nvPr>
            <p:ph idx="1"/>
          </p:nvPr>
        </p:nvSpPr>
        <p:spPr>
          <a:xfrm>
            <a:off x="1987550" y="1216025"/>
            <a:ext cx="10972800" cy="4948238"/>
          </a:xfrm>
        </p:spPr>
        <p:txBody>
          <a:bodyPr/>
          <a:lstStyle/>
          <a:p>
            <a:pPr eaLnBrk="1" hangingPunct="1"/>
            <a:r>
              <a:rPr lang="en-US" altLang="en-US" smtClean="0"/>
              <a:t>Hive tables and HCatalog</a:t>
            </a:r>
          </a:p>
          <a:p>
            <a:pPr eaLnBrk="1" hangingPunct="1"/>
            <a:r>
              <a:rPr lang="en-US" altLang="en-US" smtClean="0"/>
              <a:t>Apache Cassandra</a:t>
            </a:r>
          </a:p>
          <a:p>
            <a:pPr eaLnBrk="1" hangingPunct="1"/>
            <a:r>
              <a:rPr lang="en-US" altLang="en-US" smtClean="0"/>
              <a:t>Apache Kafka  </a:t>
            </a:r>
          </a:p>
          <a:p>
            <a:pPr marL="687388" lvl="1" indent="-306388" eaLnBrk="1" hangingPunct="1"/>
            <a:r>
              <a:rPr lang="en-US" altLang="en-US" smtClean="0"/>
              <a:t>Kafka topics = Presto tables, messages = rows</a:t>
            </a:r>
          </a:p>
          <a:p>
            <a:pPr eaLnBrk="1" hangingPunct="1"/>
            <a:r>
              <a:rPr lang="en-US" altLang="en-US" smtClean="0"/>
              <a:t>MySQL    </a:t>
            </a:r>
          </a:p>
          <a:p>
            <a:pPr marL="687388" lvl="1" indent="-306388" eaLnBrk="1" hangingPunct="1"/>
            <a:r>
              <a:rPr lang="en-US" altLang="en-US" smtClean="0"/>
              <a:t>Single node access only -- no sharding</a:t>
            </a:r>
          </a:p>
          <a:p>
            <a:pPr eaLnBrk="1" hangingPunct="1"/>
            <a:r>
              <a:rPr lang="en-US" altLang="en-US" smtClean="0"/>
              <a:t>Postgres </a:t>
            </a:r>
          </a:p>
          <a:p>
            <a:pPr marL="687388" lvl="1" indent="-306388" eaLnBrk="1" hangingPunct="1"/>
            <a:r>
              <a:rPr lang="en-US" altLang="en-US" smtClean="0"/>
              <a:t>Single node access only</a:t>
            </a:r>
          </a:p>
          <a:p>
            <a:pPr eaLnBrk="1" hangingPunct="1"/>
            <a:r>
              <a:rPr lang="en-US" altLang="en-US" smtClean="0"/>
              <a:t>HBase </a:t>
            </a:r>
          </a:p>
          <a:p>
            <a:pPr marL="687388" lvl="1" indent="-306388" eaLnBrk="1" hangingPunct="1"/>
            <a:r>
              <a:rPr lang="en-US" altLang="en-US" smtClean="0"/>
              <a:t>not released</a:t>
            </a:r>
          </a:p>
        </p:txBody>
      </p:sp>
      <p:pic>
        <p:nvPicPr>
          <p:cNvPr id="14541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62988" y="3182938"/>
            <a:ext cx="3303587"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18364" y="40944"/>
            <a:ext cx="7970293" cy="136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6"/>
          <p:cNvSpPr>
            <a:spLocks noGrp="1"/>
          </p:cNvSpPr>
          <p:nvPr>
            <p:ph type="ctrTitle"/>
          </p:nvPr>
        </p:nvSpPr>
        <p:spPr>
          <a:xfrm>
            <a:off x="2589213" y="2514600"/>
            <a:ext cx="8915400" cy="2262188"/>
          </a:xfrm>
        </p:spPr>
        <p:txBody>
          <a:bodyPr/>
          <a:lstStyle/>
          <a:p>
            <a:pPr eaLnBrk="1" hangingPunct="1"/>
            <a:r>
              <a:rPr lang="en-US" altLang="en-US" smtClean="0"/>
              <a:t>Cloudera Impala</a:t>
            </a:r>
          </a:p>
        </p:txBody>
      </p:sp>
      <p:sp>
        <p:nvSpPr>
          <p:cNvPr id="14745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7E96090-B128-46B2-8B6F-C7FD5824CE71}"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14746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F712D918-9439-4B58-9FE4-D7D27B635F98}" type="slidenum">
              <a:rPr lang="en-US" altLang="en-US" sz="2000">
                <a:solidFill>
                  <a:srgbClr val="FEFFFF"/>
                </a:solidFill>
              </a:rPr>
              <a:pPr/>
              <a:t>87</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hape 189"/>
          <p:cNvSpPr>
            <a:spLocks noGrp="1"/>
          </p:cNvSpPr>
          <p:nvPr>
            <p:ph type="sldNum" sz="quarter" idx="12"/>
          </p:nvPr>
        </p:nvSpPr>
        <p:spPr>
          <a:xfrm>
            <a:off x="188913" y="6375400"/>
            <a:ext cx="214312"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nSpc>
                <a:spcPct val="80000"/>
              </a:lnSpc>
            </a:pPr>
            <a:fld id="{998975D1-ED70-4E5B-B73B-B9E5CD3FA6EA}" type="slidenum">
              <a:rPr lang="en-US" altLang="en-US" sz="900">
                <a:solidFill>
                  <a:srgbClr val="FFFFFF"/>
                </a:solidFill>
              </a:rPr>
              <a:pPr>
                <a:lnSpc>
                  <a:spcPct val="80000"/>
                </a:lnSpc>
              </a:pPr>
              <a:t>88</a:t>
            </a:fld>
            <a:endParaRPr lang="en-US" altLang="en-US" sz="900">
              <a:solidFill>
                <a:srgbClr val="FFFFFF"/>
              </a:solidFill>
            </a:endParaRPr>
          </a:p>
        </p:txBody>
      </p:sp>
      <p:sp>
        <p:nvSpPr>
          <p:cNvPr id="148482" name="Shape 190"/>
          <p:cNvSpPr>
            <a:spLocks noChangeArrowheads="1"/>
          </p:cNvSpPr>
          <p:nvPr/>
        </p:nvSpPr>
        <p:spPr bwMode="auto">
          <a:xfrm>
            <a:off x="4781550" y="4464050"/>
            <a:ext cx="2727325" cy="436563"/>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Query Executor</a:t>
            </a:r>
          </a:p>
        </p:txBody>
      </p:sp>
      <p:sp>
        <p:nvSpPr>
          <p:cNvPr id="148483" name="Shape 191"/>
          <p:cNvSpPr>
            <a:spLocks noChangeArrowheads="1"/>
          </p:cNvSpPr>
          <p:nvPr/>
        </p:nvSpPr>
        <p:spPr bwMode="auto">
          <a:xfrm>
            <a:off x="900113" y="1687513"/>
            <a:ext cx="1928812" cy="436562"/>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SQL App</a:t>
            </a:r>
          </a:p>
        </p:txBody>
      </p:sp>
      <p:sp>
        <p:nvSpPr>
          <p:cNvPr id="148484" name="Shape 192"/>
          <p:cNvSpPr>
            <a:spLocks noChangeArrowheads="1"/>
          </p:cNvSpPr>
          <p:nvPr/>
        </p:nvSpPr>
        <p:spPr bwMode="auto">
          <a:xfrm>
            <a:off x="900113" y="2133600"/>
            <a:ext cx="1928812" cy="388938"/>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ODBC</a:t>
            </a:r>
          </a:p>
        </p:txBody>
      </p:sp>
      <p:sp>
        <p:nvSpPr>
          <p:cNvPr id="148485" name="Shape 193"/>
          <p:cNvSpPr>
            <a:spLocks noChangeArrowheads="1"/>
          </p:cNvSpPr>
          <p:nvPr/>
        </p:nvSpPr>
        <p:spPr bwMode="auto">
          <a:xfrm>
            <a:off x="5092700" y="1687513"/>
            <a:ext cx="1439863" cy="796925"/>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Hive Metastore</a:t>
            </a:r>
          </a:p>
        </p:txBody>
      </p:sp>
      <p:sp>
        <p:nvSpPr>
          <p:cNvPr id="148486" name="Shape 194"/>
          <p:cNvSpPr>
            <a:spLocks noChangeArrowheads="1"/>
          </p:cNvSpPr>
          <p:nvPr/>
        </p:nvSpPr>
        <p:spPr bwMode="auto">
          <a:xfrm>
            <a:off x="6683375" y="1687513"/>
            <a:ext cx="1517650" cy="796925"/>
          </a:xfrm>
          <a:prstGeom prst="rect">
            <a:avLst/>
          </a:prstGeom>
          <a:solidFill>
            <a:srgbClr val="EC5D5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HDFS NameNode</a:t>
            </a:r>
          </a:p>
        </p:txBody>
      </p:sp>
      <p:sp>
        <p:nvSpPr>
          <p:cNvPr id="148487" name="Shape 195"/>
          <p:cNvSpPr>
            <a:spLocks noChangeArrowheads="1"/>
          </p:cNvSpPr>
          <p:nvPr/>
        </p:nvSpPr>
        <p:spPr bwMode="auto">
          <a:xfrm>
            <a:off x="8353425" y="1687513"/>
            <a:ext cx="1438275" cy="796925"/>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Statestore</a:t>
            </a:r>
          </a:p>
        </p:txBody>
      </p:sp>
      <p:sp>
        <p:nvSpPr>
          <p:cNvPr id="148488" name="Shape 196"/>
          <p:cNvSpPr>
            <a:spLocks noChangeArrowheads="1"/>
          </p:cNvSpPr>
          <p:nvPr/>
        </p:nvSpPr>
        <p:spPr bwMode="auto">
          <a:xfrm>
            <a:off x="1031875" y="3505200"/>
            <a:ext cx="2727325" cy="388938"/>
          </a:xfrm>
          <a:prstGeom prst="rect">
            <a:avLst/>
          </a:prstGeom>
          <a:solidFill>
            <a:srgbClr val="70BF4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Query Planner</a:t>
            </a:r>
          </a:p>
        </p:txBody>
      </p:sp>
      <p:sp>
        <p:nvSpPr>
          <p:cNvPr id="148489" name="Shape 197"/>
          <p:cNvSpPr>
            <a:spLocks noChangeArrowheads="1"/>
          </p:cNvSpPr>
          <p:nvPr/>
        </p:nvSpPr>
        <p:spPr bwMode="auto">
          <a:xfrm>
            <a:off x="1031875" y="3975100"/>
            <a:ext cx="2727325" cy="388938"/>
          </a:xfrm>
          <a:prstGeom prst="rect">
            <a:avLst/>
          </a:prstGeom>
          <a:solidFill>
            <a:srgbClr val="70BF4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2700" tIns="12700" rIns="12700" bIns="1270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Query Coordinator</a:t>
            </a:r>
          </a:p>
        </p:txBody>
      </p:sp>
      <p:sp>
        <p:nvSpPr>
          <p:cNvPr id="148490" name="Shape 198"/>
          <p:cNvSpPr>
            <a:spLocks noChangeArrowheads="1"/>
          </p:cNvSpPr>
          <p:nvPr/>
        </p:nvSpPr>
        <p:spPr bwMode="auto">
          <a:xfrm>
            <a:off x="1039813" y="4987925"/>
            <a:ext cx="1323975" cy="388938"/>
          </a:xfrm>
          <a:prstGeom prst="rect">
            <a:avLst/>
          </a:prstGeom>
          <a:solidFill>
            <a:srgbClr val="EC5D5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HDFS DN</a:t>
            </a:r>
          </a:p>
        </p:txBody>
      </p:sp>
      <p:sp>
        <p:nvSpPr>
          <p:cNvPr id="148491" name="Shape 199"/>
          <p:cNvSpPr>
            <a:spLocks noChangeArrowheads="1"/>
          </p:cNvSpPr>
          <p:nvPr/>
        </p:nvSpPr>
        <p:spPr bwMode="auto">
          <a:xfrm>
            <a:off x="2454275" y="4987925"/>
            <a:ext cx="1325563" cy="388938"/>
          </a:xfrm>
          <a:prstGeom prst="rect">
            <a:avLst/>
          </a:prstGeom>
          <a:solidFill>
            <a:srgbClr val="EC5D5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HBase</a:t>
            </a:r>
          </a:p>
        </p:txBody>
      </p:sp>
      <p:sp>
        <p:nvSpPr>
          <p:cNvPr id="148492" name="Shape 200"/>
          <p:cNvSpPr>
            <a:spLocks/>
          </p:cNvSpPr>
          <p:nvPr/>
        </p:nvSpPr>
        <p:spPr bwMode="auto">
          <a:xfrm>
            <a:off x="852488" y="3408363"/>
            <a:ext cx="3113087" cy="1524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524" y="21600"/>
                </a:moveTo>
                <a:lnTo>
                  <a:pt x="0" y="21593"/>
                </a:lnTo>
                <a:lnTo>
                  <a:pt x="31" y="0"/>
                </a:lnTo>
                <a:lnTo>
                  <a:pt x="21600" y="153"/>
                </a:lnTo>
                <a:lnTo>
                  <a:pt x="21460" y="21573"/>
                </a:lnTo>
                <a:lnTo>
                  <a:pt x="21524" y="21600"/>
                </a:lnTo>
                <a:close/>
              </a:path>
            </a:pathLst>
          </a:custGeom>
          <a:noFill/>
          <a:ln w="9525">
            <a:solidFill>
              <a:srgbClr val="000000"/>
            </a:solidFill>
            <a:prstDash val="sysDot"/>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p>
            <a:endParaRPr lang="en-US"/>
          </a:p>
        </p:txBody>
      </p:sp>
      <p:sp>
        <p:nvSpPr>
          <p:cNvPr id="148493" name="Shape 201"/>
          <p:cNvSpPr>
            <a:spLocks noChangeArrowheads="1"/>
          </p:cNvSpPr>
          <p:nvPr/>
        </p:nvSpPr>
        <p:spPr bwMode="auto">
          <a:xfrm>
            <a:off x="820738" y="2982913"/>
            <a:ext cx="19288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584200">
              <a:defRPr sz="2400">
                <a:solidFill>
                  <a:schemeClr val="tx1"/>
                </a:solidFill>
                <a:latin typeface="Century Gothic" pitchFamily="34" charset="0"/>
                <a:ea typeface="MS PGothic" pitchFamily="34" charset="-128"/>
              </a:defRPr>
            </a:lvl1pPr>
            <a:lvl2pPr marL="742950" indent="-285750" defTabSz="584200">
              <a:defRPr sz="2400">
                <a:solidFill>
                  <a:schemeClr val="tx1"/>
                </a:solidFill>
                <a:latin typeface="Century Gothic" pitchFamily="34" charset="0"/>
                <a:ea typeface="MS PGothic" pitchFamily="34" charset="-128"/>
              </a:defRPr>
            </a:lvl2pPr>
            <a:lvl3pPr marL="1143000" indent="-228600" defTabSz="584200">
              <a:defRPr sz="2400">
                <a:solidFill>
                  <a:schemeClr val="tx1"/>
                </a:solidFill>
                <a:latin typeface="Century Gothic" pitchFamily="34" charset="0"/>
                <a:ea typeface="MS PGothic" pitchFamily="34" charset="-128"/>
              </a:defRPr>
            </a:lvl3pPr>
            <a:lvl4pPr marL="1600200" indent="-228600" defTabSz="584200">
              <a:defRPr sz="2400">
                <a:solidFill>
                  <a:schemeClr val="tx1"/>
                </a:solidFill>
                <a:latin typeface="Century Gothic" pitchFamily="34" charset="0"/>
                <a:ea typeface="MS PGothic" pitchFamily="34" charset="-128"/>
              </a:defRPr>
            </a:lvl4pPr>
            <a:lvl5pPr marL="2057400" indent="-228600" defTabSz="584200">
              <a:defRPr sz="2400">
                <a:solidFill>
                  <a:schemeClr val="tx1"/>
                </a:solidFill>
                <a:latin typeface="Century Gothic" pitchFamily="34" charset="0"/>
                <a:ea typeface="MS PGothic" pitchFamily="34" charset="-128"/>
              </a:defRPr>
            </a:lvl5pPr>
            <a:lvl6pPr marL="25146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400">
                <a:latin typeface="Calibri Light" pitchFamily="34" charset="0"/>
                <a:sym typeface="Calibri Light" pitchFamily="34" charset="0"/>
              </a:rPr>
              <a:t>Impalad</a:t>
            </a:r>
          </a:p>
        </p:txBody>
      </p:sp>
      <p:sp>
        <p:nvSpPr>
          <p:cNvPr id="148494" name="Shape 202"/>
          <p:cNvSpPr>
            <a:spLocks noChangeArrowheads="1"/>
          </p:cNvSpPr>
          <p:nvPr/>
        </p:nvSpPr>
        <p:spPr bwMode="auto">
          <a:xfrm>
            <a:off x="4783138" y="4987925"/>
            <a:ext cx="1325562" cy="388938"/>
          </a:xfrm>
          <a:prstGeom prst="rect">
            <a:avLst/>
          </a:prstGeom>
          <a:solidFill>
            <a:srgbClr val="EC5D5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HDFS DN</a:t>
            </a:r>
          </a:p>
        </p:txBody>
      </p:sp>
      <p:sp>
        <p:nvSpPr>
          <p:cNvPr id="148495" name="Shape 203"/>
          <p:cNvSpPr>
            <a:spLocks noChangeArrowheads="1"/>
          </p:cNvSpPr>
          <p:nvPr/>
        </p:nvSpPr>
        <p:spPr bwMode="auto">
          <a:xfrm>
            <a:off x="6199188" y="4987925"/>
            <a:ext cx="1323975" cy="388938"/>
          </a:xfrm>
          <a:prstGeom prst="rect">
            <a:avLst/>
          </a:prstGeom>
          <a:solidFill>
            <a:srgbClr val="EC5D5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HBase</a:t>
            </a:r>
          </a:p>
        </p:txBody>
      </p:sp>
      <p:sp>
        <p:nvSpPr>
          <p:cNvPr id="148496" name="Shape 204"/>
          <p:cNvSpPr>
            <a:spLocks/>
          </p:cNvSpPr>
          <p:nvPr/>
        </p:nvSpPr>
        <p:spPr bwMode="auto">
          <a:xfrm>
            <a:off x="4597400" y="3408363"/>
            <a:ext cx="3113088" cy="1524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524" y="21600"/>
                </a:moveTo>
                <a:lnTo>
                  <a:pt x="0" y="21593"/>
                </a:lnTo>
                <a:lnTo>
                  <a:pt x="31" y="0"/>
                </a:lnTo>
                <a:lnTo>
                  <a:pt x="21600" y="153"/>
                </a:lnTo>
                <a:lnTo>
                  <a:pt x="21460" y="21573"/>
                </a:lnTo>
                <a:lnTo>
                  <a:pt x="21524" y="21600"/>
                </a:lnTo>
                <a:close/>
              </a:path>
            </a:pathLst>
          </a:custGeom>
          <a:noFill/>
          <a:ln w="9525">
            <a:solidFill>
              <a:srgbClr val="000000"/>
            </a:solidFill>
            <a:prstDash val="sysDot"/>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p>
            <a:endParaRPr lang="en-US"/>
          </a:p>
        </p:txBody>
      </p:sp>
      <p:sp>
        <p:nvSpPr>
          <p:cNvPr id="148497" name="Shape 205"/>
          <p:cNvSpPr>
            <a:spLocks noChangeArrowheads="1"/>
          </p:cNvSpPr>
          <p:nvPr/>
        </p:nvSpPr>
        <p:spPr bwMode="auto">
          <a:xfrm>
            <a:off x="4594225" y="3001963"/>
            <a:ext cx="25400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584200">
              <a:defRPr sz="2400">
                <a:solidFill>
                  <a:schemeClr val="tx1"/>
                </a:solidFill>
                <a:latin typeface="Century Gothic" pitchFamily="34" charset="0"/>
                <a:ea typeface="MS PGothic" pitchFamily="34" charset="-128"/>
              </a:defRPr>
            </a:lvl1pPr>
            <a:lvl2pPr marL="742950" indent="-285750" defTabSz="584200">
              <a:defRPr sz="2400">
                <a:solidFill>
                  <a:schemeClr val="tx1"/>
                </a:solidFill>
                <a:latin typeface="Century Gothic" pitchFamily="34" charset="0"/>
                <a:ea typeface="MS PGothic" pitchFamily="34" charset="-128"/>
              </a:defRPr>
            </a:lvl2pPr>
            <a:lvl3pPr marL="1143000" indent="-228600" defTabSz="584200">
              <a:defRPr sz="2400">
                <a:solidFill>
                  <a:schemeClr val="tx1"/>
                </a:solidFill>
                <a:latin typeface="Century Gothic" pitchFamily="34" charset="0"/>
                <a:ea typeface="MS PGothic" pitchFamily="34" charset="-128"/>
              </a:defRPr>
            </a:lvl3pPr>
            <a:lvl4pPr marL="1600200" indent="-228600" defTabSz="584200">
              <a:defRPr sz="2400">
                <a:solidFill>
                  <a:schemeClr val="tx1"/>
                </a:solidFill>
                <a:latin typeface="Century Gothic" pitchFamily="34" charset="0"/>
                <a:ea typeface="MS PGothic" pitchFamily="34" charset="-128"/>
              </a:defRPr>
            </a:lvl4pPr>
            <a:lvl5pPr marL="2057400" indent="-228600" defTabSz="584200">
              <a:defRPr sz="2400">
                <a:solidFill>
                  <a:schemeClr val="tx1"/>
                </a:solidFill>
                <a:latin typeface="Century Gothic" pitchFamily="34" charset="0"/>
                <a:ea typeface="MS PGothic" pitchFamily="34" charset="-128"/>
              </a:defRPr>
            </a:lvl5pPr>
            <a:lvl6pPr marL="25146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400">
                <a:latin typeface="Calibri Light" pitchFamily="34" charset="0"/>
                <a:sym typeface="Calibri Light" pitchFamily="34" charset="0"/>
              </a:rPr>
              <a:t>Impalad</a:t>
            </a:r>
          </a:p>
        </p:txBody>
      </p:sp>
      <p:sp>
        <p:nvSpPr>
          <p:cNvPr id="148498" name="Shape 206"/>
          <p:cNvSpPr>
            <a:spLocks noChangeArrowheads="1"/>
          </p:cNvSpPr>
          <p:nvPr/>
        </p:nvSpPr>
        <p:spPr bwMode="auto">
          <a:xfrm>
            <a:off x="8528050" y="4987925"/>
            <a:ext cx="1323975" cy="388938"/>
          </a:xfrm>
          <a:prstGeom prst="rect">
            <a:avLst/>
          </a:prstGeom>
          <a:solidFill>
            <a:srgbClr val="EC5D5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HDFS DN</a:t>
            </a:r>
          </a:p>
        </p:txBody>
      </p:sp>
      <p:sp>
        <p:nvSpPr>
          <p:cNvPr id="148499" name="Shape 207"/>
          <p:cNvSpPr>
            <a:spLocks noChangeArrowheads="1"/>
          </p:cNvSpPr>
          <p:nvPr/>
        </p:nvSpPr>
        <p:spPr bwMode="auto">
          <a:xfrm>
            <a:off x="9942513" y="4987925"/>
            <a:ext cx="1325562" cy="388938"/>
          </a:xfrm>
          <a:prstGeom prst="rect">
            <a:avLst/>
          </a:prstGeom>
          <a:solidFill>
            <a:srgbClr val="EC5D5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HBase</a:t>
            </a:r>
          </a:p>
        </p:txBody>
      </p:sp>
      <p:sp>
        <p:nvSpPr>
          <p:cNvPr id="148500" name="Shape 208"/>
          <p:cNvSpPr>
            <a:spLocks/>
          </p:cNvSpPr>
          <p:nvPr/>
        </p:nvSpPr>
        <p:spPr bwMode="auto">
          <a:xfrm>
            <a:off x="8340725" y="3408363"/>
            <a:ext cx="3113088" cy="1524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524" y="21600"/>
                </a:moveTo>
                <a:lnTo>
                  <a:pt x="0" y="21593"/>
                </a:lnTo>
                <a:lnTo>
                  <a:pt x="31" y="0"/>
                </a:lnTo>
                <a:lnTo>
                  <a:pt x="21600" y="153"/>
                </a:lnTo>
                <a:lnTo>
                  <a:pt x="21460" y="21573"/>
                </a:lnTo>
                <a:lnTo>
                  <a:pt x="21524" y="21600"/>
                </a:lnTo>
                <a:close/>
              </a:path>
            </a:pathLst>
          </a:custGeom>
          <a:noFill/>
          <a:ln w="9525">
            <a:solidFill>
              <a:srgbClr val="000000"/>
            </a:solidFill>
            <a:prstDash val="sysDot"/>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p>
            <a:endParaRPr lang="en-US"/>
          </a:p>
        </p:txBody>
      </p:sp>
      <p:sp>
        <p:nvSpPr>
          <p:cNvPr id="148501" name="Shape 209"/>
          <p:cNvSpPr>
            <a:spLocks noChangeArrowheads="1"/>
          </p:cNvSpPr>
          <p:nvPr/>
        </p:nvSpPr>
        <p:spPr bwMode="auto">
          <a:xfrm>
            <a:off x="8339138" y="3001963"/>
            <a:ext cx="22860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584200">
              <a:defRPr sz="2400">
                <a:solidFill>
                  <a:schemeClr val="tx1"/>
                </a:solidFill>
                <a:latin typeface="Century Gothic" pitchFamily="34" charset="0"/>
                <a:ea typeface="MS PGothic" pitchFamily="34" charset="-128"/>
              </a:defRPr>
            </a:lvl1pPr>
            <a:lvl2pPr marL="742950" indent="-285750" defTabSz="584200">
              <a:defRPr sz="2400">
                <a:solidFill>
                  <a:schemeClr val="tx1"/>
                </a:solidFill>
                <a:latin typeface="Century Gothic" pitchFamily="34" charset="0"/>
                <a:ea typeface="MS PGothic" pitchFamily="34" charset="-128"/>
              </a:defRPr>
            </a:lvl2pPr>
            <a:lvl3pPr marL="1143000" indent="-228600" defTabSz="584200">
              <a:defRPr sz="2400">
                <a:solidFill>
                  <a:schemeClr val="tx1"/>
                </a:solidFill>
                <a:latin typeface="Century Gothic" pitchFamily="34" charset="0"/>
                <a:ea typeface="MS PGothic" pitchFamily="34" charset="-128"/>
              </a:defRPr>
            </a:lvl3pPr>
            <a:lvl4pPr marL="1600200" indent="-228600" defTabSz="584200">
              <a:defRPr sz="2400">
                <a:solidFill>
                  <a:schemeClr val="tx1"/>
                </a:solidFill>
                <a:latin typeface="Century Gothic" pitchFamily="34" charset="0"/>
                <a:ea typeface="MS PGothic" pitchFamily="34" charset="-128"/>
              </a:defRPr>
            </a:lvl4pPr>
            <a:lvl5pPr marL="2057400" indent="-228600" defTabSz="584200">
              <a:defRPr sz="2400">
                <a:solidFill>
                  <a:schemeClr val="tx1"/>
                </a:solidFill>
                <a:latin typeface="Century Gothic" pitchFamily="34" charset="0"/>
                <a:ea typeface="MS PGothic" pitchFamily="34" charset="-128"/>
              </a:defRPr>
            </a:lvl5pPr>
            <a:lvl6pPr marL="25146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400">
                <a:latin typeface="Calibri Light" pitchFamily="34" charset="0"/>
                <a:sym typeface="Calibri Light" pitchFamily="34" charset="0"/>
              </a:rPr>
              <a:t>Impalad</a:t>
            </a:r>
          </a:p>
        </p:txBody>
      </p:sp>
      <p:sp>
        <p:nvSpPr>
          <p:cNvPr id="148502" name="Shape 210"/>
          <p:cNvSpPr>
            <a:spLocks noChangeArrowheads="1"/>
          </p:cNvSpPr>
          <p:nvPr/>
        </p:nvSpPr>
        <p:spPr bwMode="auto">
          <a:xfrm>
            <a:off x="9982200" y="1687513"/>
            <a:ext cx="1439863" cy="796925"/>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Catalog</a:t>
            </a:r>
          </a:p>
        </p:txBody>
      </p:sp>
      <p:sp>
        <p:nvSpPr>
          <p:cNvPr id="148503" name="Shape 211"/>
          <p:cNvSpPr>
            <a:spLocks noChangeArrowheads="1"/>
          </p:cNvSpPr>
          <p:nvPr/>
        </p:nvSpPr>
        <p:spPr bwMode="auto">
          <a:xfrm>
            <a:off x="1031875" y="4445000"/>
            <a:ext cx="2727325" cy="436563"/>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Query Executor</a:t>
            </a:r>
          </a:p>
        </p:txBody>
      </p:sp>
      <p:sp>
        <p:nvSpPr>
          <p:cNvPr id="148504" name="Shape 212"/>
          <p:cNvSpPr>
            <a:spLocks noChangeArrowheads="1"/>
          </p:cNvSpPr>
          <p:nvPr/>
        </p:nvSpPr>
        <p:spPr bwMode="auto">
          <a:xfrm>
            <a:off x="4781550" y="3497263"/>
            <a:ext cx="2727325" cy="388937"/>
          </a:xfrm>
          <a:prstGeom prst="rect">
            <a:avLst/>
          </a:prstGeom>
          <a:solidFill>
            <a:srgbClr val="70BF4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Query Planner</a:t>
            </a:r>
          </a:p>
        </p:txBody>
      </p:sp>
      <p:sp>
        <p:nvSpPr>
          <p:cNvPr id="148505" name="Shape 213"/>
          <p:cNvSpPr>
            <a:spLocks noChangeArrowheads="1"/>
          </p:cNvSpPr>
          <p:nvPr/>
        </p:nvSpPr>
        <p:spPr bwMode="auto">
          <a:xfrm>
            <a:off x="8496300" y="3497263"/>
            <a:ext cx="2727325" cy="388937"/>
          </a:xfrm>
          <a:prstGeom prst="rect">
            <a:avLst/>
          </a:prstGeom>
          <a:solidFill>
            <a:srgbClr val="70BF4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Query Planner</a:t>
            </a:r>
          </a:p>
        </p:txBody>
      </p:sp>
      <p:sp>
        <p:nvSpPr>
          <p:cNvPr id="148506" name="Shape 214"/>
          <p:cNvSpPr>
            <a:spLocks noChangeArrowheads="1"/>
          </p:cNvSpPr>
          <p:nvPr/>
        </p:nvSpPr>
        <p:spPr bwMode="auto">
          <a:xfrm>
            <a:off x="4781550" y="3975100"/>
            <a:ext cx="2727325" cy="388938"/>
          </a:xfrm>
          <a:prstGeom prst="rect">
            <a:avLst/>
          </a:prstGeom>
          <a:solidFill>
            <a:srgbClr val="70BF4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2700" tIns="12700" rIns="12700" bIns="1270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Query Coordinator</a:t>
            </a:r>
          </a:p>
        </p:txBody>
      </p:sp>
      <p:sp>
        <p:nvSpPr>
          <p:cNvPr id="148507" name="Shape 215"/>
          <p:cNvSpPr>
            <a:spLocks noChangeArrowheads="1"/>
          </p:cNvSpPr>
          <p:nvPr/>
        </p:nvSpPr>
        <p:spPr bwMode="auto">
          <a:xfrm>
            <a:off x="8496300" y="3983038"/>
            <a:ext cx="2727325" cy="388937"/>
          </a:xfrm>
          <a:prstGeom prst="rect">
            <a:avLst/>
          </a:prstGeom>
          <a:solidFill>
            <a:srgbClr val="70BF4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2700" tIns="12700" rIns="12700" bIns="1270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Query Coordinator</a:t>
            </a:r>
          </a:p>
        </p:txBody>
      </p:sp>
      <p:sp>
        <p:nvSpPr>
          <p:cNvPr id="148508" name="Shape 216"/>
          <p:cNvSpPr>
            <a:spLocks noChangeArrowheads="1"/>
          </p:cNvSpPr>
          <p:nvPr/>
        </p:nvSpPr>
        <p:spPr bwMode="auto">
          <a:xfrm>
            <a:off x="8496300" y="4456113"/>
            <a:ext cx="2727325" cy="438150"/>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700">
              <a:defRPr sz="2400">
                <a:solidFill>
                  <a:schemeClr val="tx1"/>
                </a:solidFill>
                <a:latin typeface="Century Gothic" pitchFamily="34" charset="0"/>
                <a:ea typeface="MS PGothic" pitchFamily="34" charset="-128"/>
              </a:defRPr>
            </a:lvl1pPr>
            <a:lvl2pPr marL="742950" indent="-285750" defTabSz="12700">
              <a:defRPr sz="2400">
                <a:solidFill>
                  <a:schemeClr val="tx1"/>
                </a:solidFill>
                <a:latin typeface="Century Gothic" pitchFamily="34" charset="0"/>
                <a:ea typeface="MS PGothic" pitchFamily="34" charset="-128"/>
              </a:defRPr>
            </a:lvl2pPr>
            <a:lvl3pPr marL="1143000" indent="-228600" defTabSz="12700">
              <a:defRPr sz="2400">
                <a:solidFill>
                  <a:schemeClr val="tx1"/>
                </a:solidFill>
                <a:latin typeface="Century Gothic" pitchFamily="34" charset="0"/>
                <a:ea typeface="MS PGothic" pitchFamily="34" charset="-128"/>
              </a:defRPr>
            </a:lvl3pPr>
            <a:lvl4pPr marL="1600200" indent="-228600" defTabSz="12700">
              <a:defRPr sz="2400">
                <a:solidFill>
                  <a:schemeClr val="tx1"/>
                </a:solidFill>
                <a:latin typeface="Century Gothic" pitchFamily="34" charset="0"/>
                <a:ea typeface="MS PGothic" pitchFamily="34" charset="-128"/>
              </a:defRPr>
            </a:lvl4pPr>
            <a:lvl5pPr marL="2057400" indent="-228600" defTabSz="12700">
              <a:defRPr sz="2400">
                <a:solidFill>
                  <a:schemeClr val="tx1"/>
                </a:solidFill>
                <a:latin typeface="Century Gothic" pitchFamily="34" charset="0"/>
                <a:ea typeface="MS PGothic" pitchFamily="34" charset="-128"/>
              </a:defRPr>
            </a:lvl5pPr>
            <a:lvl6pPr marL="25146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127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300">
                <a:solidFill>
                  <a:srgbClr val="000000"/>
                </a:solidFill>
                <a:latin typeface="Helvetica Light" charset="0"/>
                <a:sym typeface="Helvetica Light" charset="0"/>
              </a:rPr>
              <a:t>Query Executor</a:t>
            </a:r>
          </a:p>
        </p:txBody>
      </p:sp>
      <p:sp>
        <p:nvSpPr>
          <p:cNvPr id="217" name="Shape 217"/>
          <p:cNvSpPr>
            <a:spLocks noChangeShapeType="1"/>
          </p:cNvSpPr>
          <p:nvPr/>
        </p:nvSpPr>
        <p:spPr bwMode="auto">
          <a:xfrm>
            <a:off x="2803525" y="2513013"/>
            <a:ext cx="2003425" cy="1084262"/>
          </a:xfrm>
          <a:prstGeom prst="line">
            <a:avLst/>
          </a:prstGeom>
          <a:noFill/>
          <a:ln w="50800">
            <a:solidFill>
              <a:srgbClr val="DE6A10"/>
            </a:solidFill>
            <a:round/>
            <a:headEnd/>
            <a:tailEnd type="triangle" w="med" len="med"/>
          </a:ln>
          <a:effectLst>
            <a:outerShdw blurRad="38100" dist="25400" dir="5400000" rotWithShape="0">
              <a:srgbClr val="808080">
                <a:alpha val="50000"/>
              </a:srgbClr>
            </a:outerShdw>
          </a:effectLst>
          <a:extLst>
            <a:ext uri="{909E8E84-426E-40DD-AFC4-6F175D3DCCD1}">
              <a14:hiddenFill xmlns:a14="http://schemas.microsoft.com/office/drawing/2010/main">
                <a:noFill/>
              </a14:hiddenFill>
            </a:ext>
          </a:extLst>
        </p:spPr>
        <p:txBody>
          <a:bodyPr lIns="0" tIns="0" rIns="0" bIns="0"/>
          <a:lstStyle/>
          <a:p>
            <a:endParaRPr lang="en-US"/>
          </a:p>
        </p:txBody>
      </p:sp>
      <p:sp>
        <p:nvSpPr>
          <p:cNvPr id="218" name="Shape 218"/>
          <p:cNvSpPr>
            <a:spLocks noChangeArrowheads="1"/>
          </p:cNvSpPr>
          <p:nvPr/>
        </p:nvSpPr>
        <p:spPr bwMode="auto">
          <a:xfrm>
            <a:off x="3087688" y="2362200"/>
            <a:ext cx="13255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584200">
              <a:defRPr sz="2400">
                <a:solidFill>
                  <a:schemeClr val="tx1"/>
                </a:solidFill>
                <a:latin typeface="Century Gothic" pitchFamily="34" charset="0"/>
                <a:ea typeface="MS PGothic" pitchFamily="34" charset="-128"/>
              </a:defRPr>
            </a:lvl1pPr>
            <a:lvl2pPr marL="742950" indent="-285750" defTabSz="584200">
              <a:defRPr sz="2400">
                <a:solidFill>
                  <a:schemeClr val="tx1"/>
                </a:solidFill>
                <a:latin typeface="Century Gothic" pitchFamily="34" charset="0"/>
                <a:ea typeface="MS PGothic" pitchFamily="34" charset="-128"/>
              </a:defRPr>
            </a:lvl2pPr>
            <a:lvl3pPr marL="1143000" indent="-228600" defTabSz="584200">
              <a:defRPr sz="2400">
                <a:solidFill>
                  <a:schemeClr val="tx1"/>
                </a:solidFill>
                <a:latin typeface="Century Gothic" pitchFamily="34" charset="0"/>
                <a:ea typeface="MS PGothic" pitchFamily="34" charset="-128"/>
              </a:defRPr>
            </a:lvl3pPr>
            <a:lvl4pPr marL="1600200" indent="-228600" defTabSz="584200">
              <a:defRPr sz="2400">
                <a:solidFill>
                  <a:schemeClr val="tx1"/>
                </a:solidFill>
                <a:latin typeface="Century Gothic" pitchFamily="34" charset="0"/>
                <a:ea typeface="MS PGothic" pitchFamily="34" charset="-128"/>
              </a:defRPr>
            </a:lvl4pPr>
            <a:lvl5pPr marL="2057400" indent="-228600" defTabSz="584200">
              <a:defRPr sz="2400">
                <a:solidFill>
                  <a:schemeClr val="tx1"/>
                </a:solidFill>
                <a:latin typeface="Century Gothic" pitchFamily="34" charset="0"/>
                <a:ea typeface="MS PGothic" pitchFamily="34" charset="-128"/>
              </a:defRPr>
            </a:lvl5pPr>
            <a:lvl6pPr marL="25146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400">
                <a:latin typeface="Calibri Light" pitchFamily="34" charset="0"/>
                <a:sym typeface="Calibri Light" pitchFamily="34" charset="0"/>
              </a:rPr>
              <a:t>SQL request</a:t>
            </a:r>
          </a:p>
        </p:txBody>
      </p:sp>
      <p:sp>
        <p:nvSpPr>
          <p:cNvPr id="235" name="Shape 235"/>
          <p:cNvSpPr>
            <a:spLocks/>
          </p:cNvSpPr>
          <p:nvPr/>
        </p:nvSpPr>
        <p:spPr bwMode="auto">
          <a:xfrm>
            <a:off x="4365625" y="3743325"/>
            <a:ext cx="450850" cy="431800"/>
          </a:xfrm>
          <a:custGeom>
            <a:avLst/>
            <a:gdLst>
              <a:gd name="T0" fmla="*/ 2147483647 w 16207"/>
              <a:gd name="T1" fmla="*/ 2147483647 h 21600"/>
              <a:gd name="T2" fmla="*/ 2147483647 w 16207"/>
              <a:gd name="T3" fmla="*/ 2147483647 h 21600"/>
              <a:gd name="T4" fmla="*/ 2147483647 w 16207"/>
              <a:gd name="T5" fmla="*/ 2147483647 h 21600"/>
              <a:gd name="T6" fmla="*/ 2147483647 w 16207"/>
              <a:gd name="T7" fmla="*/ 214748364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6207" h="21600" extrusionOk="0">
                <a:moveTo>
                  <a:pt x="14891" y="21600"/>
                </a:moveTo>
                <a:cubicBezTo>
                  <a:pt x="-5393" y="12313"/>
                  <a:pt x="-4954" y="5113"/>
                  <a:pt x="16207" y="0"/>
                </a:cubicBezTo>
              </a:path>
            </a:pathLst>
          </a:custGeom>
          <a:noFill/>
          <a:ln w="50800">
            <a:solidFill>
              <a:srgbClr val="DE6A10"/>
            </a:solidFill>
            <a:round/>
            <a:headEnd type="triangle" w="med" len="med"/>
            <a:tailEnd/>
          </a:ln>
          <a:effectLst>
            <a:outerShdw blurRad="38100" dist="25400" dir="5400000"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45720" tIns="22860" rIns="45720" bIns="22860"/>
          <a:lstStyle/>
          <a:p>
            <a:endParaRPr lang="en-US"/>
          </a:p>
        </p:txBody>
      </p:sp>
      <p:sp>
        <p:nvSpPr>
          <p:cNvPr id="220" name="Shape 220"/>
          <p:cNvSpPr>
            <a:spLocks noChangeArrowheads="1"/>
          </p:cNvSpPr>
          <p:nvPr/>
        </p:nvSpPr>
        <p:spPr bwMode="auto">
          <a:xfrm>
            <a:off x="3933825" y="3662363"/>
            <a:ext cx="13255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584200">
              <a:defRPr sz="2400">
                <a:solidFill>
                  <a:schemeClr val="tx1"/>
                </a:solidFill>
                <a:latin typeface="Century Gothic" pitchFamily="34" charset="0"/>
                <a:ea typeface="MS PGothic" pitchFamily="34" charset="-128"/>
              </a:defRPr>
            </a:lvl1pPr>
            <a:lvl2pPr marL="742950" indent="-285750" defTabSz="584200">
              <a:defRPr sz="2400">
                <a:solidFill>
                  <a:schemeClr val="tx1"/>
                </a:solidFill>
                <a:latin typeface="Century Gothic" pitchFamily="34" charset="0"/>
                <a:ea typeface="MS PGothic" pitchFamily="34" charset="-128"/>
              </a:defRPr>
            </a:lvl2pPr>
            <a:lvl3pPr marL="1143000" indent="-228600" defTabSz="584200">
              <a:defRPr sz="2400">
                <a:solidFill>
                  <a:schemeClr val="tx1"/>
                </a:solidFill>
                <a:latin typeface="Century Gothic" pitchFamily="34" charset="0"/>
                <a:ea typeface="MS PGothic" pitchFamily="34" charset="-128"/>
              </a:defRPr>
            </a:lvl3pPr>
            <a:lvl4pPr marL="1600200" indent="-228600" defTabSz="584200">
              <a:defRPr sz="2400">
                <a:solidFill>
                  <a:schemeClr val="tx1"/>
                </a:solidFill>
                <a:latin typeface="Century Gothic" pitchFamily="34" charset="0"/>
                <a:ea typeface="MS PGothic" pitchFamily="34" charset="-128"/>
              </a:defRPr>
            </a:lvl4pPr>
            <a:lvl5pPr marL="2057400" indent="-228600" defTabSz="584200">
              <a:defRPr sz="2400">
                <a:solidFill>
                  <a:schemeClr val="tx1"/>
                </a:solidFill>
                <a:latin typeface="Century Gothic" pitchFamily="34" charset="0"/>
                <a:ea typeface="MS PGothic" pitchFamily="34" charset="-128"/>
              </a:defRPr>
            </a:lvl5pPr>
            <a:lvl6pPr marL="25146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400">
                <a:latin typeface="Calibri Light" pitchFamily="34" charset="0"/>
                <a:sym typeface="Calibri Light" pitchFamily="34" charset="0"/>
              </a:rPr>
              <a:t>Plan Fragments</a:t>
            </a:r>
          </a:p>
        </p:txBody>
      </p:sp>
      <p:sp>
        <p:nvSpPr>
          <p:cNvPr id="221" name="Shape 221"/>
          <p:cNvSpPr>
            <a:spLocks noChangeShapeType="1"/>
          </p:cNvSpPr>
          <p:nvPr/>
        </p:nvSpPr>
        <p:spPr bwMode="auto">
          <a:xfrm flipH="1">
            <a:off x="3719513" y="4224338"/>
            <a:ext cx="1081087" cy="433387"/>
          </a:xfrm>
          <a:prstGeom prst="line">
            <a:avLst/>
          </a:prstGeom>
          <a:noFill/>
          <a:ln w="50800">
            <a:solidFill>
              <a:srgbClr val="DE6A10"/>
            </a:solidFill>
            <a:round/>
            <a:headEnd/>
            <a:tailEnd type="triangle" w="med" len="med"/>
          </a:ln>
          <a:effectLst>
            <a:outerShdw blurRad="38100" dist="25400" dir="5400000" rotWithShape="0">
              <a:srgbClr val="808080">
                <a:alpha val="50000"/>
              </a:srgbClr>
            </a:outerShdw>
          </a:effectLst>
          <a:extLst>
            <a:ext uri="{909E8E84-426E-40DD-AFC4-6F175D3DCCD1}">
              <a14:hiddenFill xmlns:a14="http://schemas.microsoft.com/office/drawing/2010/main">
                <a:noFill/>
              </a14:hiddenFill>
            </a:ext>
          </a:extLst>
        </p:spPr>
        <p:txBody>
          <a:bodyPr lIns="0" tIns="0" rIns="0" bIns="0"/>
          <a:lstStyle/>
          <a:p>
            <a:endParaRPr lang="en-US"/>
          </a:p>
        </p:txBody>
      </p:sp>
      <p:sp>
        <p:nvSpPr>
          <p:cNvPr id="222" name="Shape 222"/>
          <p:cNvSpPr>
            <a:spLocks noChangeShapeType="1"/>
          </p:cNvSpPr>
          <p:nvPr/>
        </p:nvSpPr>
        <p:spPr bwMode="auto">
          <a:xfrm>
            <a:off x="7483475" y="4224338"/>
            <a:ext cx="998538" cy="539750"/>
          </a:xfrm>
          <a:prstGeom prst="line">
            <a:avLst/>
          </a:prstGeom>
          <a:noFill/>
          <a:ln w="50800">
            <a:solidFill>
              <a:srgbClr val="DE6A10"/>
            </a:solidFill>
            <a:round/>
            <a:headEnd/>
            <a:tailEnd type="triangle" w="med" len="med"/>
          </a:ln>
          <a:effectLst>
            <a:outerShdw blurRad="38100" dist="25400" dir="5400000" rotWithShape="0">
              <a:srgbClr val="808080">
                <a:alpha val="50000"/>
              </a:srgbClr>
            </a:outerShdw>
          </a:effectLst>
          <a:extLst>
            <a:ext uri="{909E8E84-426E-40DD-AFC4-6F175D3DCCD1}">
              <a14:hiddenFill xmlns:a14="http://schemas.microsoft.com/office/drawing/2010/main">
                <a:noFill/>
              </a14:hiddenFill>
            </a:ext>
          </a:extLst>
        </p:spPr>
        <p:txBody>
          <a:bodyPr lIns="0" tIns="0" rIns="0" bIns="0"/>
          <a:lstStyle/>
          <a:p>
            <a:endParaRPr lang="en-US"/>
          </a:p>
        </p:txBody>
      </p:sp>
      <p:sp>
        <p:nvSpPr>
          <p:cNvPr id="223" name="Shape 223"/>
          <p:cNvSpPr>
            <a:spLocks noChangeShapeType="1"/>
          </p:cNvSpPr>
          <p:nvPr/>
        </p:nvSpPr>
        <p:spPr bwMode="auto">
          <a:xfrm>
            <a:off x="6127750" y="4287838"/>
            <a:ext cx="0" cy="304800"/>
          </a:xfrm>
          <a:prstGeom prst="line">
            <a:avLst/>
          </a:prstGeom>
          <a:noFill/>
          <a:ln w="50800">
            <a:solidFill>
              <a:srgbClr val="DE6A10"/>
            </a:solidFill>
            <a:round/>
            <a:headEnd/>
            <a:tailEnd type="triangle" w="med" len="med"/>
          </a:ln>
          <a:effectLst>
            <a:outerShdw blurRad="38100" dist="25400" dir="5400000" rotWithShape="0">
              <a:srgbClr val="808080">
                <a:alpha val="50000"/>
              </a:srgbClr>
            </a:outerShdw>
          </a:effectLst>
          <a:extLst>
            <a:ext uri="{909E8E84-426E-40DD-AFC4-6F175D3DCCD1}">
              <a14:hiddenFill xmlns:a14="http://schemas.microsoft.com/office/drawing/2010/main">
                <a:noFill/>
              </a14:hiddenFill>
            </a:ext>
          </a:extLst>
        </p:spPr>
        <p:txBody>
          <a:bodyPr lIns="0" tIns="0" rIns="0" bIns="0"/>
          <a:lstStyle/>
          <a:p>
            <a:endParaRPr lang="en-US"/>
          </a:p>
        </p:txBody>
      </p:sp>
      <p:sp>
        <p:nvSpPr>
          <p:cNvPr id="224" name="Shape 224"/>
          <p:cNvSpPr>
            <a:spLocks noChangeArrowheads="1"/>
          </p:cNvSpPr>
          <p:nvPr/>
        </p:nvSpPr>
        <p:spPr bwMode="auto">
          <a:xfrm rot="-2973721">
            <a:off x="1985169" y="4917281"/>
            <a:ext cx="263525" cy="131763"/>
          </a:xfrm>
          <a:prstGeom prst="rightArrow">
            <a:avLst>
              <a:gd name="adj1" fmla="val 32000"/>
              <a:gd name="adj2" fmla="val 139787"/>
            </a:avLst>
          </a:prstGeom>
          <a:solidFill>
            <a:srgbClr val="DCBD23"/>
          </a:solidFill>
          <a:ln w="38100">
            <a:solidFill>
              <a:srgbClr val="B0971C"/>
            </a:solidFill>
            <a:miter lim="800000"/>
            <a:headEnd/>
            <a:tailEnd/>
          </a:ln>
          <a:effectLst>
            <a:outerShdw blurRad="38100" dist="25400" dir="5400000" rotWithShape="0">
              <a:srgbClr val="808080">
                <a:alpha val="50000"/>
              </a:srgbClr>
            </a:outerShdw>
          </a:effectLst>
        </p:spPr>
        <p:txBody>
          <a:bodyPr lIns="0" tIns="0" rIns="0" bIns="0" anchor="ctr"/>
          <a:lstStyle/>
          <a:p>
            <a:pPr>
              <a:defRPr>
                <a:solidFill>
                  <a:srgbClr val="FFFFFF"/>
                </a:solidFill>
              </a:defRPr>
            </a:pPr>
            <a:endParaRPr>
              <a:solidFill>
                <a:srgbClr val="FFFFFF"/>
              </a:solidFill>
              <a:latin typeface="Century Gothic" charset="0"/>
              <a:ea typeface="ＭＳ Ｐゴシック" charset="0"/>
            </a:endParaRPr>
          </a:p>
        </p:txBody>
      </p:sp>
      <p:sp>
        <p:nvSpPr>
          <p:cNvPr id="225" name="Shape 225"/>
          <p:cNvSpPr>
            <a:spLocks noChangeArrowheads="1"/>
          </p:cNvSpPr>
          <p:nvPr/>
        </p:nvSpPr>
        <p:spPr bwMode="auto">
          <a:xfrm rot="-2973721">
            <a:off x="5688012" y="4783138"/>
            <a:ext cx="263525" cy="133350"/>
          </a:xfrm>
          <a:prstGeom prst="rightArrow">
            <a:avLst>
              <a:gd name="adj1" fmla="val 32000"/>
              <a:gd name="adj2" fmla="val 138123"/>
            </a:avLst>
          </a:prstGeom>
          <a:solidFill>
            <a:srgbClr val="DCBD23"/>
          </a:solidFill>
          <a:ln w="38100">
            <a:solidFill>
              <a:srgbClr val="B0971C"/>
            </a:solidFill>
            <a:miter lim="800000"/>
            <a:headEnd/>
            <a:tailEnd/>
          </a:ln>
          <a:effectLst>
            <a:outerShdw blurRad="38100" dist="25400" dir="5400000" rotWithShape="0">
              <a:srgbClr val="808080">
                <a:alpha val="50000"/>
              </a:srgbClr>
            </a:outerShdw>
          </a:effectLst>
        </p:spPr>
        <p:txBody>
          <a:bodyPr lIns="0" tIns="0" rIns="0" bIns="0" anchor="ctr"/>
          <a:lstStyle/>
          <a:p>
            <a:pPr>
              <a:defRPr>
                <a:solidFill>
                  <a:srgbClr val="FFFFFF"/>
                </a:solidFill>
              </a:defRPr>
            </a:pPr>
            <a:endParaRPr>
              <a:solidFill>
                <a:srgbClr val="FFFFFF"/>
              </a:solidFill>
              <a:latin typeface="Century Gothic" charset="0"/>
              <a:ea typeface="ＭＳ Ｐゴシック" charset="0"/>
            </a:endParaRPr>
          </a:p>
        </p:txBody>
      </p:sp>
      <p:sp>
        <p:nvSpPr>
          <p:cNvPr id="226" name="Shape 226"/>
          <p:cNvSpPr>
            <a:spLocks noChangeArrowheads="1"/>
          </p:cNvSpPr>
          <p:nvPr/>
        </p:nvSpPr>
        <p:spPr bwMode="auto">
          <a:xfrm rot="-2973721">
            <a:off x="9357519" y="4822031"/>
            <a:ext cx="263525" cy="131763"/>
          </a:xfrm>
          <a:prstGeom prst="rightArrow">
            <a:avLst>
              <a:gd name="adj1" fmla="val 32000"/>
              <a:gd name="adj2" fmla="val 139787"/>
            </a:avLst>
          </a:prstGeom>
          <a:solidFill>
            <a:srgbClr val="DCBD23"/>
          </a:solidFill>
          <a:ln w="38100">
            <a:solidFill>
              <a:srgbClr val="B0971C"/>
            </a:solidFill>
            <a:miter lim="800000"/>
            <a:headEnd/>
            <a:tailEnd/>
          </a:ln>
          <a:effectLst>
            <a:outerShdw blurRad="38100" dist="25400" dir="5400000" rotWithShape="0">
              <a:srgbClr val="808080">
                <a:alpha val="50000"/>
              </a:srgbClr>
            </a:outerShdw>
          </a:effectLst>
        </p:spPr>
        <p:txBody>
          <a:bodyPr lIns="0" tIns="0" rIns="0" bIns="0" anchor="ctr"/>
          <a:lstStyle/>
          <a:p>
            <a:pPr>
              <a:defRPr>
                <a:solidFill>
                  <a:srgbClr val="FFFFFF"/>
                </a:solidFill>
              </a:defRPr>
            </a:pPr>
            <a:endParaRPr>
              <a:solidFill>
                <a:srgbClr val="FFFFFF"/>
              </a:solidFill>
              <a:latin typeface="Century Gothic" charset="0"/>
              <a:ea typeface="ＭＳ Ｐゴシック" charset="0"/>
            </a:endParaRPr>
          </a:p>
        </p:txBody>
      </p:sp>
      <p:sp>
        <p:nvSpPr>
          <p:cNvPr id="227" name="Shape 227"/>
          <p:cNvSpPr>
            <a:spLocks noChangeArrowheads="1"/>
          </p:cNvSpPr>
          <p:nvPr/>
        </p:nvSpPr>
        <p:spPr bwMode="auto">
          <a:xfrm rot="-7900377">
            <a:off x="2885281" y="4915695"/>
            <a:ext cx="263525" cy="131762"/>
          </a:xfrm>
          <a:prstGeom prst="rightArrow">
            <a:avLst>
              <a:gd name="adj1" fmla="val 32000"/>
              <a:gd name="adj2" fmla="val 139788"/>
            </a:avLst>
          </a:prstGeom>
          <a:solidFill>
            <a:srgbClr val="DCBD23"/>
          </a:solidFill>
          <a:ln w="38100">
            <a:solidFill>
              <a:srgbClr val="B0971C"/>
            </a:solidFill>
            <a:miter lim="800000"/>
            <a:headEnd/>
            <a:tailEnd/>
          </a:ln>
          <a:effectLst>
            <a:outerShdw blurRad="38100" dist="25400" dir="5400000" rotWithShape="0">
              <a:srgbClr val="808080">
                <a:alpha val="50000"/>
              </a:srgbClr>
            </a:outerShdw>
          </a:effectLst>
        </p:spPr>
        <p:txBody>
          <a:bodyPr lIns="0" tIns="0" rIns="0" bIns="0" anchor="ctr"/>
          <a:lstStyle/>
          <a:p>
            <a:pPr>
              <a:defRPr>
                <a:solidFill>
                  <a:srgbClr val="FFFFFF"/>
                </a:solidFill>
              </a:defRPr>
            </a:pPr>
            <a:endParaRPr>
              <a:solidFill>
                <a:srgbClr val="FFFFFF"/>
              </a:solidFill>
              <a:latin typeface="Century Gothic" charset="0"/>
              <a:ea typeface="ＭＳ Ｐゴシック" charset="0"/>
            </a:endParaRPr>
          </a:p>
        </p:txBody>
      </p:sp>
      <p:sp>
        <p:nvSpPr>
          <p:cNvPr id="228" name="Shape 228"/>
          <p:cNvSpPr>
            <a:spLocks noChangeArrowheads="1"/>
          </p:cNvSpPr>
          <p:nvPr/>
        </p:nvSpPr>
        <p:spPr bwMode="auto">
          <a:xfrm rot="-9728002">
            <a:off x="3660775" y="4924425"/>
            <a:ext cx="1155700" cy="139700"/>
          </a:xfrm>
          <a:prstGeom prst="rightArrow">
            <a:avLst>
              <a:gd name="adj1" fmla="val 32000"/>
              <a:gd name="adj2" fmla="val 173880"/>
            </a:avLst>
          </a:prstGeom>
          <a:solidFill>
            <a:srgbClr val="DCBD23"/>
          </a:solidFill>
          <a:ln w="38100">
            <a:solidFill>
              <a:srgbClr val="B0971C"/>
            </a:solidFill>
            <a:miter lim="800000"/>
            <a:headEnd/>
            <a:tailEnd/>
          </a:ln>
          <a:effectLst>
            <a:outerShdw blurRad="38100" dist="25400" dir="5400000" rotWithShape="0">
              <a:srgbClr val="808080">
                <a:alpha val="50000"/>
              </a:srgbClr>
            </a:outerShdw>
          </a:effectLst>
        </p:spPr>
        <p:txBody>
          <a:bodyPr lIns="0" tIns="0" rIns="0" bIns="0" anchor="ctr"/>
          <a:lstStyle/>
          <a:p>
            <a:pPr>
              <a:defRPr>
                <a:solidFill>
                  <a:srgbClr val="FFFFFF"/>
                </a:solidFill>
              </a:defRPr>
            </a:pPr>
            <a:endParaRPr>
              <a:solidFill>
                <a:srgbClr val="FFFFFF"/>
              </a:solidFill>
              <a:latin typeface="Century Gothic" charset="0"/>
              <a:ea typeface="ＭＳ Ｐゴシック" charset="0"/>
            </a:endParaRPr>
          </a:p>
        </p:txBody>
      </p:sp>
      <p:sp>
        <p:nvSpPr>
          <p:cNvPr id="229" name="Shape 229"/>
          <p:cNvSpPr>
            <a:spLocks noChangeShapeType="1"/>
          </p:cNvSpPr>
          <p:nvPr/>
        </p:nvSpPr>
        <p:spPr bwMode="auto">
          <a:xfrm flipH="1">
            <a:off x="3719513" y="4806950"/>
            <a:ext cx="1085850" cy="0"/>
          </a:xfrm>
          <a:prstGeom prst="line">
            <a:avLst/>
          </a:prstGeom>
          <a:noFill/>
          <a:ln w="50800">
            <a:solidFill>
              <a:srgbClr val="DE6A10"/>
            </a:solidFill>
            <a:round/>
            <a:headEnd type="triangle" w="med" len="med"/>
            <a:tailEnd type="triangle" w="med" len="med"/>
          </a:ln>
          <a:effectLst>
            <a:outerShdw blurRad="38100" dist="25400" dir="5400000" rotWithShape="0">
              <a:srgbClr val="808080">
                <a:alpha val="50000"/>
              </a:srgbClr>
            </a:outerShdw>
          </a:effectLst>
          <a:extLst>
            <a:ext uri="{909E8E84-426E-40DD-AFC4-6F175D3DCCD1}">
              <a14:hiddenFill xmlns:a14="http://schemas.microsoft.com/office/drawing/2010/main">
                <a:noFill/>
              </a14:hiddenFill>
            </a:ext>
          </a:extLst>
        </p:spPr>
        <p:txBody>
          <a:bodyPr lIns="0" tIns="0" rIns="0" bIns="0"/>
          <a:lstStyle/>
          <a:p>
            <a:endParaRPr lang="en-US"/>
          </a:p>
        </p:txBody>
      </p:sp>
      <p:sp>
        <p:nvSpPr>
          <p:cNvPr id="230" name="Shape 230"/>
          <p:cNvSpPr>
            <a:spLocks noChangeShapeType="1"/>
          </p:cNvSpPr>
          <p:nvPr/>
        </p:nvSpPr>
        <p:spPr bwMode="auto">
          <a:xfrm flipH="1">
            <a:off x="7477125" y="4795838"/>
            <a:ext cx="1085850" cy="0"/>
          </a:xfrm>
          <a:prstGeom prst="line">
            <a:avLst/>
          </a:prstGeom>
          <a:noFill/>
          <a:ln w="50800">
            <a:solidFill>
              <a:srgbClr val="DE6A10"/>
            </a:solidFill>
            <a:round/>
            <a:headEnd type="triangle" w="med" len="med"/>
            <a:tailEnd type="triangle" w="med" len="med"/>
          </a:ln>
          <a:effectLst>
            <a:outerShdw blurRad="38100" dist="25400" dir="5400000" rotWithShape="0">
              <a:srgbClr val="808080">
                <a:alpha val="50000"/>
              </a:srgbClr>
            </a:outerShdw>
          </a:effectLst>
          <a:extLst>
            <a:ext uri="{909E8E84-426E-40DD-AFC4-6F175D3DCCD1}">
              <a14:hiddenFill xmlns:a14="http://schemas.microsoft.com/office/drawing/2010/main">
                <a:noFill/>
              </a14:hiddenFill>
            </a:ext>
          </a:extLst>
        </p:spPr>
        <p:txBody>
          <a:bodyPr lIns="0" tIns="0" rIns="0" bIns="0"/>
          <a:lstStyle/>
          <a:p>
            <a:endParaRPr lang="en-US"/>
          </a:p>
        </p:txBody>
      </p:sp>
      <p:sp>
        <p:nvSpPr>
          <p:cNvPr id="231" name="Shape 231"/>
          <p:cNvSpPr>
            <a:spLocks noChangeShapeType="1"/>
          </p:cNvSpPr>
          <p:nvPr/>
        </p:nvSpPr>
        <p:spPr bwMode="auto">
          <a:xfrm flipH="1">
            <a:off x="3713163" y="4311650"/>
            <a:ext cx="1081087" cy="433388"/>
          </a:xfrm>
          <a:prstGeom prst="line">
            <a:avLst/>
          </a:prstGeom>
          <a:noFill/>
          <a:ln w="50800">
            <a:solidFill>
              <a:srgbClr val="DE6A10"/>
            </a:solidFill>
            <a:round/>
            <a:headEnd type="triangle" w="med" len="med"/>
            <a:tailEnd/>
          </a:ln>
          <a:effectLst>
            <a:outerShdw blurRad="38100" dist="25400" dir="5400000" rotWithShape="0">
              <a:srgbClr val="808080">
                <a:alpha val="50000"/>
              </a:srgbClr>
            </a:outerShdw>
          </a:effectLst>
          <a:extLst>
            <a:ext uri="{909E8E84-426E-40DD-AFC4-6F175D3DCCD1}">
              <a14:hiddenFill xmlns:a14="http://schemas.microsoft.com/office/drawing/2010/main">
                <a:noFill/>
              </a14:hiddenFill>
            </a:ext>
          </a:extLst>
        </p:spPr>
        <p:txBody>
          <a:bodyPr lIns="0" tIns="0" rIns="0" bIns="0"/>
          <a:lstStyle/>
          <a:p>
            <a:endParaRPr lang="en-US"/>
          </a:p>
        </p:txBody>
      </p:sp>
      <p:sp>
        <p:nvSpPr>
          <p:cNvPr id="232" name="Shape 232"/>
          <p:cNvSpPr>
            <a:spLocks noChangeShapeType="1"/>
          </p:cNvSpPr>
          <p:nvPr/>
        </p:nvSpPr>
        <p:spPr bwMode="auto">
          <a:xfrm>
            <a:off x="7534275" y="4344988"/>
            <a:ext cx="998538" cy="539750"/>
          </a:xfrm>
          <a:prstGeom prst="line">
            <a:avLst/>
          </a:prstGeom>
          <a:noFill/>
          <a:ln w="50800">
            <a:solidFill>
              <a:srgbClr val="DE6A10"/>
            </a:solidFill>
            <a:round/>
            <a:headEnd type="triangle" w="med" len="med"/>
            <a:tailEnd/>
          </a:ln>
          <a:effectLst>
            <a:outerShdw blurRad="38100" dist="25400" dir="5400000" rotWithShape="0">
              <a:srgbClr val="808080">
                <a:alpha val="50000"/>
              </a:srgbClr>
            </a:outerShdw>
          </a:effectLst>
          <a:extLst>
            <a:ext uri="{909E8E84-426E-40DD-AFC4-6F175D3DCCD1}">
              <a14:hiddenFill xmlns:a14="http://schemas.microsoft.com/office/drawing/2010/main">
                <a:noFill/>
              </a14:hiddenFill>
            </a:ext>
          </a:extLst>
        </p:spPr>
        <p:txBody>
          <a:bodyPr lIns="0" tIns="0" rIns="0" bIns="0"/>
          <a:lstStyle/>
          <a:p>
            <a:endParaRPr lang="en-US"/>
          </a:p>
        </p:txBody>
      </p:sp>
      <p:sp>
        <p:nvSpPr>
          <p:cNvPr id="233" name="Shape 233"/>
          <p:cNvSpPr>
            <a:spLocks noChangeShapeType="1"/>
          </p:cNvSpPr>
          <p:nvPr/>
        </p:nvSpPr>
        <p:spPr bwMode="auto">
          <a:xfrm>
            <a:off x="2286000" y="2544763"/>
            <a:ext cx="2533650" cy="1490662"/>
          </a:xfrm>
          <a:prstGeom prst="line">
            <a:avLst/>
          </a:prstGeom>
          <a:noFill/>
          <a:ln w="50800">
            <a:solidFill>
              <a:srgbClr val="DE6A10"/>
            </a:solidFill>
            <a:round/>
            <a:headEnd type="triangle" w="med" len="med"/>
            <a:tailEnd/>
          </a:ln>
          <a:effectLst>
            <a:outerShdw blurRad="38100" dist="25400" dir="5400000" rotWithShape="0">
              <a:srgbClr val="808080">
                <a:alpha val="50000"/>
              </a:srgbClr>
            </a:outerShdw>
          </a:effectLst>
          <a:extLst>
            <a:ext uri="{909E8E84-426E-40DD-AFC4-6F175D3DCCD1}">
              <a14:hiddenFill xmlns:a14="http://schemas.microsoft.com/office/drawing/2010/main">
                <a:noFill/>
              </a14:hiddenFill>
            </a:ext>
          </a:extLst>
        </p:spPr>
        <p:txBody>
          <a:bodyPr lIns="0" tIns="0" rIns="0" bIns="0"/>
          <a:lstStyle/>
          <a:p>
            <a:endParaRPr lang="en-US"/>
          </a:p>
        </p:txBody>
      </p:sp>
      <p:sp>
        <p:nvSpPr>
          <p:cNvPr id="234" name="Shape 234"/>
          <p:cNvSpPr>
            <a:spLocks noChangeArrowheads="1"/>
          </p:cNvSpPr>
          <p:nvPr/>
        </p:nvSpPr>
        <p:spPr bwMode="auto">
          <a:xfrm>
            <a:off x="2209800" y="2763838"/>
            <a:ext cx="13239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584200">
              <a:defRPr sz="2400">
                <a:solidFill>
                  <a:schemeClr val="tx1"/>
                </a:solidFill>
                <a:latin typeface="Century Gothic" pitchFamily="34" charset="0"/>
                <a:ea typeface="MS PGothic" pitchFamily="34" charset="-128"/>
              </a:defRPr>
            </a:lvl1pPr>
            <a:lvl2pPr marL="742950" indent="-285750" defTabSz="584200">
              <a:defRPr sz="2400">
                <a:solidFill>
                  <a:schemeClr val="tx1"/>
                </a:solidFill>
                <a:latin typeface="Century Gothic" pitchFamily="34" charset="0"/>
                <a:ea typeface="MS PGothic" pitchFamily="34" charset="-128"/>
              </a:defRPr>
            </a:lvl2pPr>
            <a:lvl3pPr marL="1143000" indent="-228600" defTabSz="584200">
              <a:defRPr sz="2400">
                <a:solidFill>
                  <a:schemeClr val="tx1"/>
                </a:solidFill>
                <a:latin typeface="Century Gothic" pitchFamily="34" charset="0"/>
                <a:ea typeface="MS PGothic" pitchFamily="34" charset="-128"/>
              </a:defRPr>
            </a:lvl3pPr>
            <a:lvl4pPr marL="1600200" indent="-228600" defTabSz="584200">
              <a:defRPr sz="2400">
                <a:solidFill>
                  <a:schemeClr val="tx1"/>
                </a:solidFill>
                <a:latin typeface="Century Gothic" pitchFamily="34" charset="0"/>
                <a:ea typeface="MS PGothic" pitchFamily="34" charset="-128"/>
              </a:defRPr>
            </a:lvl4pPr>
            <a:lvl5pPr marL="2057400" indent="-228600" defTabSz="584200">
              <a:defRPr sz="2400">
                <a:solidFill>
                  <a:schemeClr val="tx1"/>
                </a:solidFill>
                <a:latin typeface="Century Gothic" pitchFamily="34" charset="0"/>
                <a:ea typeface="MS PGothic" pitchFamily="34" charset="-128"/>
              </a:defRPr>
            </a:lvl5pPr>
            <a:lvl6pPr marL="25146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584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400">
                <a:latin typeface="Calibri Light" pitchFamily="34" charset="0"/>
                <a:sym typeface="Calibri Light" pitchFamily="34" charset="0"/>
              </a:rPr>
              <a:t>Results</a:t>
            </a:r>
          </a:p>
        </p:txBody>
      </p:sp>
      <p:sp>
        <p:nvSpPr>
          <p:cNvPr id="148527" name="Title 1"/>
          <p:cNvSpPr>
            <a:spLocks noGrp="1"/>
          </p:cNvSpPr>
          <p:nvPr>
            <p:ph type="title"/>
          </p:nvPr>
        </p:nvSpPr>
        <p:spPr/>
        <p:txBody>
          <a:bodyPr/>
          <a:lstStyle/>
          <a:p>
            <a:pPr eaLnBrk="1" hangingPunct="1"/>
            <a:r>
              <a:rPr lang="en-US" altLang="en-US" smtClean="0"/>
              <a:t>Query execution at the high level</a:t>
            </a:r>
          </a:p>
        </p:txBody>
      </p:sp>
      <p:sp>
        <p:nvSpPr>
          <p:cNvPr id="148528" name="Slide Number Placeholder 5"/>
          <p:cNvSpPr txBox="1">
            <a:spLocks/>
          </p:cNvSpPr>
          <p:nvPr/>
        </p:nvSpPr>
        <p:spPr bwMode="gray">
          <a:xfrm>
            <a:off x="531813" y="787400"/>
            <a:ext cx="7794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r" eaLnBrk="1" hangingPunct="1"/>
            <a:fld id="{D817CAA3-4111-40B3-88D2-ED5CD81A80C7}" type="slidenum">
              <a:rPr lang="en-US" altLang="en-US" sz="2000">
                <a:solidFill>
                  <a:srgbClr val="FEFFFF"/>
                </a:solidFill>
              </a:rPr>
              <a:pPr algn="r" eaLnBrk="1" hangingPunct="1"/>
              <a:t>88</a:t>
            </a:fld>
            <a:endParaRPr lang="en-US" altLang="en-US" sz="2000">
              <a:solidFill>
                <a:srgbClr val="FEFFFF"/>
              </a:solidFill>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21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iterate>
                                    <p:tmAbs val="0"/>
                                  </p:iterate>
                                  <p:childTnLst>
                                    <p:set>
                                      <p:cBhvr>
                                        <p:cTn id="9" fill="hold"/>
                                        <p:tgtEl>
                                          <p:spTgt spid="21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iterate>
                                    <p:tmAbs val="0"/>
                                  </p:iterate>
                                  <p:childTnLst>
                                    <p:set>
                                      <p:cBhvr>
                                        <p:cTn id="13" fill="hold"/>
                                        <p:tgtEl>
                                          <p:spTgt spid="220"/>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iterate>
                                    <p:tmAbs val="0"/>
                                  </p:iterate>
                                  <p:childTnLst>
                                    <p:set>
                                      <p:cBhvr>
                                        <p:cTn id="16" fill="hold"/>
                                        <p:tgtEl>
                                          <p:spTgt spid="23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iterate>
                                    <p:tmAbs val="0"/>
                                  </p:iterate>
                                  <p:childTnLst>
                                    <p:set>
                                      <p:cBhvr>
                                        <p:cTn id="20" fill="hold"/>
                                        <p:tgtEl>
                                          <p:spTgt spid="221"/>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0" nodeType="afterEffect">
                                  <p:stCondLst>
                                    <p:cond delay="0"/>
                                  </p:stCondLst>
                                  <p:iterate>
                                    <p:tmAbs val="0"/>
                                  </p:iterate>
                                  <p:childTnLst>
                                    <p:set>
                                      <p:cBhvr>
                                        <p:cTn id="23" fill="hold"/>
                                        <p:tgtEl>
                                          <p:spTgt spid="222"/>
                                        </p:tgtEl>
                                        <p:attrNameLst>
                                          <p:attrName>style.visibility</p:attrName>
                                        </p:attrNameLst>
                                      </p:cBhvr>
                                      <p:to>
                                        <p:strVal val="visible"/>
                                      </p:to>
                                    </p:set>
                                  </p:childTnLst>
                                </p:cTn>
                              </p:par>
                            </p:childTnLst>
                          </p:cTn>
                        </p:par>
                        <p:par>
                          <p:cTn id="24" fill="hold" nodeType="afterGroup">
                            <p:stCondLst>
                              <p:cond delay="0"/>
                            </p:stCondLst>
                            <p:childTnLst>
                              <p:par>
                                <p:cTn id="25" presetID="1" presetClass="entr" presetSubtype="0" fill="hold" grpId="0" nodeType="afterEffect">
                                  <p:stCondLst>
                                    <p:cond delay="0"/>
                                  </p:stCondLst>
                                  <p:iterate>
                                    <p:tmAbs val="0"/>
                                  </p:iterate>
                                  <p:childTnLst>
                                    <p:set>
                                      <p:cBhvr>
                                        <p:cTn id="26" fill="hold"/>
                                        <p:tgtEl>
                                          <p:spTgt spid="2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iterate>
                                    <p:tmAbs val="0"/>
                                  </p:iterate>
                                  <p:childTnLst>
                                    <p:set>
                                      <p:cBhvr>
                                        <p:cTn id="30" fill="hold"/>
                                        <p:tgtEl>
                                          <p:spTgt spid="224"/>
                                        </p:tgtEl>
                                        <p:attrNameLst>
                                          <p:attrName>style.visibility</p:attrName>
                                        </p:attrNameLst>
                                      </p:cBhvr>
                                      <p:to>
                                        <p:strVal val="visible"/>
                                      </p:to>
                                    </p:set>
                                  </p:childTnLst>
                                </p:cTn>
                              </p:par>
                            </p:childTnLst>
                          </p:cTn>
                        </p:par>
                        <p:par>
                          <p:cTn id="31" fill="hold" nodeType="afterGroup">
                            <p:stCondLst>
                              <p:cond delay="0"/>
                            </p:stCondLst>
                            <p:childTnLst>
                              <p:par>
                                <p:cTn id="32" presetID="1" presetClass="entr" presetSubtype="0" fill="hold" grpId="0" nodeType="afterEffect">
                                  <p:stCondLst>
                                    <p:cond delay="0"/>
                                  </p:stCondLst>
                                  <p:iterate>
                                    <p:tmAbs val="0"/>
                                  </p:iterate>
                                  <p:childTnLst>
                                    <p:set>
                                      <p:cBhvr>
                                        <p:cTn id="33" fill="hold"/>
                                        <p:tgtEl>
                                          <p:spTgt spid="225"/>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grpId="0" nodeType="afterEffect">
                                  <p:stCondLst>
                                    <p:cond delay="0"/>
                                  </p:stCondLst>
                                  <p:iterate>
                                    <p:tmAbs val="0"/>
                                  </p:iterate>
                                  <p:childTnLst>
                                    <p:set>
                                      <p:cBhvr>
                                        <p:cTn id="36" fill="hold"/>
                                        <p:tgtEl>
                                          <p:spTgt spid="22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iterate>
                                    <p:tmAbs val="0"/>
                                  </p:iterate>
                                  <p:childTnLst>
                                    <p:set>
                                      <p:cBhvr>
                                        <p:cTn id="40" fill="hold"/>
                                        <p:tgtEl>
                                          <p:spTgt spid="22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iterate>
                                    <p:tmAbs val="0"/>
                                  </p:iterate>
                                  <p:childTnLst>
                                    <p:set>
                                      <p:cBhvr>
                                        <p:cTn id="44" fill="hold"/>
                                        <p:tgtEl>
                                          <p:spTgt spid="22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iterate>
                                    <p:tmAbs val="0"/>
                                  </p:iterate>
                                  <p:childTnLst>
                                    <p:set>
                                      <p:cBhvr>
                                        <p:cTn id="48" fill="hold"/>
                                        <p:tgtEl>
                                          <p:spTgt spid="229"/>
                                        </p:tgtEl>
                                        <p:attrNameLst>
                                          <p:attrName>style.visibility</p:attrName>
                                        </p:attrNameLst>
                                      </p:cBhvr>
                                      <p:to>
                                        <p:strVal val="visible"/>
                                      </p:to>
                                    </p:set>
                                  </p:childTnLst>
                                </p:cTn>
                              </p:par>
                            </p:childTnLst>
                          </p:cTn>
                        </p:par>
                        <p:par>
                          <p:cTn id="49" fill="hold" nodeType="afterGroup">
                            <p:stCondLst>
                              <p:cond delay="0"/>
                            </p:stCondLst>
                            <p:childTnLst>
                              <p:par>
                                <p:cTn id="50" presetID="1" presetClass="entr" presetSubtype="0" fill="hold" grpId="0" nodeType="afterEffect">
                                  <p:stCondLst>
                                    <p:cond delay="0"/>
                                  </p:stCondLst>
                                  <p:iterate>
                                    <p:tmAbs val="0"/>
                                  </p:iterate>
                                  <p:childTnLst>
                                    <p:set>
                                      <p:cBhvr>
                                        <p:cTn id="51" fill="hold"/>
                                        <p:tgtEl>
                                          <p:spTgt spid="23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iterate>
                                    <p:tmAbs val="0"/>
                                  </p:iterate>
                                  <p:childTnLst>
                                    <p:set>
                                      <p:cBhvr>
                                        <p:cTn id="55" fill="hold"/>
                                        <p:tgtEl>
                                          <p:spTgt spid="231"/>
                                        </p:tgtEl>
                                        <p:attrNameLst>
                                          <p:attrName>style.visibility</p:attrName>
                                        </p:attrNameLst>
                                      </p:cBhvr>
                                      <p:to>
                                        <p:strVal val="visible"/>
                                      </p:to>
                                    </p:set>
                                  </p:childTnLst>
                                </p:cTn>
                              </p:par>
                            </p:childTnLst>
                          </p:cTn>
                        </p:par>
                        <p:par>
                          <p:cTn id="56" fill="hold" nodeType="afterGroup">
                            <p:stCondLst>
                              <p:cond delay="0"/>
                            </p:stCondLst>
                            <p:childTnLst>
                              <p:par>
                                <p:cTn id="57" presetID="1" presetClass="entr" presetSubtype="0" fill="hold" grpId="0" nodeType="afterEffect">
                                  <p:stCondLst>
                                    <p:cond delay="0"/>
                                  </p:stCondLst>
                                  <p:iterate>
                                    <p:tmAbs val="0"/>
                                  </p:iterate>
                                  <p:childTnLst>
                                    <p:set>
                                      <p:cBhvr>
                                        <p:cTn id="58" fill="hold"/>
                                        <p:tgtEl>
                                          <p:spTgt spid="23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iterate>
                                    <p:tmAbs val="0"/>
                                  </p:iterate>
                                  <p:childTnLst>
                                    <p:set>
                                      <p:cBhvr>
                                        <p:cTn id="62" fill="hold"/>
                                        <p:tgtEl>
                                          <p:spTgt spid="233"/>
                                        </p:tgtEl>
                                        <p:attrNameLst>
                                          <p:attrName>style.visibility</p:attrName>
                                        </p:attrNameLst>
                                      </p:cBhvr>
                                      <p:to>
                                        <p:strVal val="visible"/>
                                      </p:to>
                                    </p:set>
                                  </p:childTnLst>
                                </p:cTn>
                              </p:par>
                            </p:childTnLst>
                          </p:cTn>
                        </p:par>
                        <p:par>
                          <p:cTn id="63" fill="hold" nodeType="afterGroup">
                            <p:stCondLst>
                              <p:cond delay="0"/>
                            </p:stCondLst>
                            <p:childTnLst>
                              <p:par>
                                <p:cTn id="64" presetID="1" presetClass="entr" presetSubtype="0" fill="hold" grpId="0" nodeType="afterEffect">
                                  <p:stCondLst>
                                    <p:cond delay="0"/>
                                  </p:stCondLst>
                                  <p:iterate>
                                    <p:tmAbs val="0"/>
                                  </p:iterate>
                                  <p:childTnLst>
                                    <p:set>
                                      <p:cBhvr>
                                        <p:cTn id="65" fill="hold"/>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8" grpId="0" animBg="1" advAuto="0"/>
      <p:bldP spid="235" grpId="0" animBg="1"/>
      <p:bldP spid="220" grpId="0" animBg="1" advAuto="0"/>
      <p:bldP spid="221" grpId="0" animBg="1"/>
      <p:bldP spid="222" grpId="0" animBg="1"/>
      <p:bldP spid="223" grpId="0" animBg="1"/>
      <p:bldP spid="224" grpId="0" animBg="1" advAuto="0"/>
      <p:bldP spid="225" grpId="0" animBg="1" advAuto="0"/>
      <p:bldP spid="226" grpId="0" animBg="1" advAuto="0"/>
      <p:bldP spid="227" grpId="0" animBg="1" advAuto="0"/>
      <p:bldP spid="228" grpId="0" animBg="1" advAuto="0"/>
      <p:bldP spid="229" grpId="0" animBg="1"/>
      <p:bldP spid="230" grpId="0" animBg="1"/>
      <p:bldP spid="231" grpId="0" animBg="1"/>
      <p:bldP spid="232" grpId="0" animBg="1"/>
      <p:bldP spid="233" grpId="0" animBg="1"/>
      <p:bldP spid="234" grpId="0" animBg="1" advAuto="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hape 290"/>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5AA2F4D9-CFBA-4E2C-880C-86199384B426}" type="slidenum">
              <a:rPr lang="en-US" altLang="en-US" sz="1200">
                <a:solidFill>
                  <a:srgbClr val="FFFFFF"/>
                </a:solidFill>
              </a:rPr>
              <a:pPr/>
              <a:t>89</a:t>
            </a:fld>
            <a:endParaRPr lang="en-US" altLang="en-US" sz="1200">
              <a:solidFill>
                <a:srgbClr val="FFFFFF"/>
              </a:solidFill>
            </a:endParaRPr>
          </a:p>
        </p:txBody>
      </p:sp>
      <p:sp>
        <p:nvSpPr>
          <p:cNvPr id="149506" name="Shape 291"/>
          <p:cNvSpPr>
            <a:spLocks noChangeArrowheads="1"/>
          </p:cNvSpPr>
          <p:nvPr/>
        </p:nvSpPr>
        <p:spPr bwMode="auto">
          <a:xfrm>
            <a:off x="9258300" y="5576888"/>
            <a:ext cx="1371600" cy="836612"/>
          </a:xfrm>
          <a:prstGeom prst="roundRect">
            <a:avLst>
              <a:gd name="adj" fmla="val 8333"/>
            </a:avLst>
          </a:prstGeom>
          <a:solidFill>
            <a:srgbClr val="FF99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800">
              <a:latin typeface="Arial" pitchFamily="34" charset="0"/>
              <a:cs typeface="Arial" pitchFamily="34" charset="0"/>
              <a:sym typeface="Arial" pitchFamily="34" charset="0"/>
            </a:endParaRPr>
          </a:p>
        </p:txBody>
      </p:sp>
      <p:sp>
        <p:nvSpPr>
          <p:cNvPr id="149507" name="Shape 292"/>
          <p:cNvSpPr>
            <a:spLocks noChangeArrowheads="1"/>
          </p:cNvSpPr>
          <p:nvPr/>
        </p:nvSpPr>
        <p:spPr bwMode="auto">
          <a:xfrm>
            <a:off x="6883400" y="3743325"/>
            <a:ext cx="1371600" cy="2667000"/>
          </a:xfrm>
          <a:prstGeom prst="roundRect">
            <a:avLst>
              <a:gd name="adj" fmla="val 8333"/>
            </a:avLst>
          </a:prstGeom>
          <a:solidFill>
            <a:srgbClr val="FF99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800">
              <a:latin typeface="Arial" pitchFamily="34" charset="0"/>
              <a:cs typeface="Arial" pitchFamily="34" charset="0"/>
              <a:sym typeface="Arial" pitchFamily="34" charset="0"/>
            </a:endParaRPr>
          </a:p>
        </p:txBody>
      </p:sp>
      <p:sp>
        <p:nvSpPr>
          <p:cNvPr id="149508" name="Shape 293"/>
          <p:cNvSpPr>
            <a:spLocks noChangeArrowheads="1"/>
          </p:cNvSpPr>
          <p:nvPr/>
        </p:nvSpPr>
        <p:spPr bwMode="auto">
          <a:xfrm>
            <a:off x="6883400" y="1460500"/>
            <a:ext cx="1370013" cy="1754188"/>
          </a:xfrm>
          <a:prstGeom prst="roundRect">
            <a:avLst>
              <a:gd name="adj" fmla="val 8333"/>
            </a:avLst>
          </a:prstGeom>
          <a:solidFill>
            <a:srgbClr val="FF99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800">
              <a:latin typeface="Arial" pitchFamily="34" charset="0"/>
              <a:cs typeface="Arial" pitchFamily="34" charset="0"/>
              <a:sym typeface="Arial" pitchFamily="34" charset="0"/>
            </a:endParaRPr>
          </a:p>
        </p:txBody>
      </p:sp>
      <p:grpSp>
        <p:nvGrpSpPr>
          <p:cNvPr id="149509" name="Group 296"/>
          <p:cNvGrpSpPr>
            <a:grpSpLocks/>
          </p:cNvGrpSpPr>
          <p:nvPr/>
        </p:nvGrpSpPr>
        <p:grpSpPr bwMode="auto">
          <a:xfrm>
            <a:off x="7002463" y="5702300"/>
            <a:ext cx="1165225" cy="584200"/>
            <a:chOff x="-65692" y="-50713"/>
            <a:chExt cx="2330055" cy="1169425"/>
          </a:xfrm>
        </p:grpSpPr>
        <p:sp>
          <p:nvSpPr>
            <p:cNvPr id="149590" name="Shape 294"/>
            <p:cNvSpPr>
              <a:spLocks noChangeArrowheads="1"/>
            </p:cNvSpPr>
            <p:nvPr/>
          </p:nvSpPr>
          <p:spPr bwMode="auto">
            <a:xfrm>
              <a:off x="-1" y="-2"/>
              <a:ext cx="2133602" cy="1068004"/>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91" name="Shape 295"/>
            <p:cNvSpPr>
              <a:spLocks noChangeArrowheads="1"/>
            </p:cNvSpPr>
            <p:nvPr/>
          </p:nvSpPr>
          <p:spPr bwMode="auto">
            <a:xfrm>
              <a:off x="-65692" y="-50713"/>
              <a:ext cx="2330055" cy="116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HashJoin</a:t>
              </a:r>
            </a:p>
          </p:txBody>
        </p:sp>
      </p:grpSp>
      <p:sp>
        <p:nvSpPr>
          <p:cNvPr id="149510" name="Shape 297"/>
          <p:cNvSpPr>
            <a:spLocks noChangeArrowheads="1"/>
          </p:cNvSpPr>
          <p:nvPr/>
        </p:nvSpPr>
        <p:spPr bwMode="auto">
          <a:xfrm>
            <a:off x="4622800" y="5576888"/>
            <a:ext cx="1371600" cy="836612"/>
          </a:xfrm>
          <a:prstGeom prst="roundRect">
            <a:avLst>
              <a:gd name="adj" fmla="val 8333"/>
            </a:avLst>
          </a:prstGeom>
          <a:solidFill>
            <a:srgbClr val="FF99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800">
              <a:latin typeface="Arial" pitchFamily="34" charset="0"/>
              <a:cs typeface="Arial" pitchFamily="34" charset="0"/>
              <a:sym typeface="Arial" pitchFamily="34" charset="0"/>
            </a:endParaRPr>
          </a:p>
        </p:txBody>
      </p:sp>
      <p:grpSp>
        <p:nvGrpSpPr>
          <p:cNvPr id="149511" name="Group 300"/>
          <p:cNvGrpSpPr>
            <a:grpSpLocks/>
          </p:cNvGrpSpPr>
          <p:nvPr/>
        </p:nvGrpSpPr>
        <p:grpSpPr bwMode="auto">
          <a:xfrm>
            <a:off x="4775200" y="5700713"/>
            <a:ext cx="1066800" cy="585787"/>
            <a:chOff x="-2" y="-51314"/>
            <a:chExt cx="2133603" cy="1169424"/>
          </a:xfrm>
        </p:grpSpPr>
        <p:sp>
          <p:nvSpPr>
            <p:cNvPr id="149588" name="Shape 298"/>
            <p:cNvSpPr>
              <a:spLocks noChangeArrowheads="1"/>
            </p:cNvSpPr>
            <p:nvPr/>
          </p:nvSpPr>
          <p:spPr bwMode="auto">
            <a:xfrm>
              <a:off x="-1" y="0"/>
              <a:ext cx="2133602" cy="1066801"/>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89" name="Shape 299"/>
            <p:cNvSpPr>
              <a:spLocks noChangeArrowheads="1"/>
            </p:cNvSpPr>
            <p:nvPr/>
          </p:nvSpPr>
          <p:spPr bwMode="auto">
            <a:xfrm>
              <a:off x="-2" y="-51314"/>
              <a:ext cx="2133602" cy="11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Scan: t1</a:t>
              </a:r>
            </a:p>
          </p:txBody>
        </p:sp>
      </p:grpSp>
      <p:sp>
        <p:nvSpPr>
          <p:cNvPr id="149512" name="Shape 301"/>
          <p:cNvSpPr>
            <a:spLocks noChangeArrowheads="1"/>
          </p:cNvSpPr>
          <p:nvPr/>
        </p:nvSpPr>
        <p:spPr bwMode="auto">
          <a:xfrm>
            <a:off x="9258300" y="4660900"/>
            <a:ext cx="1370013" cy="836613"/>
          </a:xfrm>
          <a:prstGeom prst="roundRect">
            <a:avLst>
              <a:gd name="adj" fmla="val 8333"/>
            </a:avLst>
          </a:prstGeom>
          <a:solidFill>
            <a:srgbClr val="B6D7A8"/>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800">
              <a:latin typeface="Arial" pitchFamily="34" charset="0"/>
              <a:cs typeface="Arial" pitchFamily="34" charset="0"/>
              <a:sym typeface="Arial" pitchFamily="34" charset="0"/>
            </a:endParaRPr>
          </a:p>
        </p:txBody>
      </p:sp>
      <p:grpSp>
        <p:nvGrpSpPr>
          <p:cNvPr id="149513" name="Group 304"/>
          <p:cNvGrpSpPr>
            <a:grpSpLocks/>
          </p:cNvGrpSpPr>
          <p:nvPr/>
        </p:nvGrpSpPr>
        <p:grpSpPr bwMode="auto">
          <a:xfrm>
            <a:off x="9409113" y="4784725"/>
            <a:ext cx="1066800" cy="585788"/>
            <a:chOff x="-2" y="-51314"/>
            <a:chExt cx="2132402" cy="1169424"/>
          </a:xfrm>
        </p:grpSpPr>
        <p:sp>
          <p:nvSpPr>
            <p:cNvPr id="149586" name="Shape 302"/>
            <p:cNvSpPr>
              <a:spLocks noChangeArrowheads="1"/>
            </p:cNvSpPr>
            <p:nvPr/>
          </p:nvSpPr>
          <p:spPr bwMode="auto">
            <a:xfrm>
              <a:off x="-1" y="0"/>
              <a:ext cx="2132401" cy="1066801"/>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87" name="Shape 303"/>
            <p:cNvSpPr>
              <a:spLocks noChangeArrowheads="1"/>
            </p:cNvSpPr>
            <p:nvPr/>
          </p:nvSpPr>
          <p:spPr bwMode="auto">
            <a:xfrm>
              <a:off x="-2" y="-51314"/>
              <a:ext cx="2132402" cy="11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Scan: t3</a:t>
              </a:r>
            </a:p>
          </p:txBody>
        </p:sp>
      </p:grpSp>
      <p:grpSp>
        <p:nvGrpSpPr>
          <p:cNvPr id="149514" name="Group 307"/>
          <p:cNvGrpSpPr>
            <a:grpSpLocks/>
          </p:cNvGrpSpPr>
          <p:nvPr/>
        </p:nvGrpSpPr>
        <p:grpSpPr bwMode="auto">
          <a:xfrm>
            <a:off x="9410700" y="5700713"/>
            <a:ext cx="1066800" cy="585787"/>
            <a:chOff x="-2" y="-51314"/>
            <a:chExt cx="2133603" cy="1169424"/>
          </a:xfrm>
        </p:grpSpPr>
        <p:sp>
          <p:nvSpPr>
            <p:cNvPr id="149584" name="Shape 305"/>
            <p:cNvSpPr>
              <a:spLocks noChangeArrowheads="1"/>
            </p:cNvSpPr>
            <p:nvPr/>
          </p:nvSpPr>
          <p:spPr bwMode="auto">
            <a:xfrm>
              <a:off x="-1" y="0"/>
              <a:ext cx="2133602" cy="1066801"/>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85" name="Shape 306"/>
            <p:cNvSpPr>
              <a:spLocks noChangeArrowheads="1"/>
            </p:cNvSpPr>
            <p:nvPr/>
          </p:nvSpPr>
          <p:spPr bwMode="auto">
            <a:xfrm>
              <a:off x="-2" y="-51314"/>
              <a:ext cx="2133602" cy="11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Scan: t2</a:t>
              </a:r>
            </a:p>
          </p:txBody>
        </p:sp>
      </p:grpSp>
      <p:grpSp>
        <p:nvGrpSpPr>
          <p:cNvPr id="149515" name="Group 310"/>
          <p:cNvGrpSpPr>
            <a:grpSpLocks/>
          </p:cNvGrpSpPr>
          <p:nvPr/>
        </p:nvGrpSpPr>
        <p:grpSpPr bwMode="auto">
          <a:xfrm>
            <a:off x="7002463" y="4787900"/>
            <a:ext cx="1165225" cy="584200"/>
            <a:chOff x="-65690" y="-50713"/>
            <a:chExt cx="2330053" cy="1169425"/>
          </a:xfrm>
        </p:grpSpPr>
        <p:sp>
          <p:nvSpPr>
            <p:cNvPr id="149582" name="Shape 308"/>
            <p:cNvSpPr>
              <a:spLocks noChangeArrowheads="1"/>
            </p:cNvSpPr>
            <p:nvPr/>
          </p:nvSpPr>
          <p:spPr bwMode="auto">
            <a:xfrm>
              <a:off x="-1" y="-2"/>
              <a:ext cx="2133602" cy="1068004"/>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83" name="Shape 309"/>
            <p:cNvSpPr>
              <a:spLocks noChangeArrowheads="1"/>
            </p:cNvSpPr>
            <p:nvPr/>
          </p:nvSpPr>
          <p:spPr bwMode="auto">
            <a:xfrm>
              <a:off x="-65690" y="-50713"/>
              <a:ext cx="2330053" cy="116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HashJoin</a:t>
              </a:r>
            </a:p>
          </p:txBody>
        </p:sp>
      </p:grpSp>
      <p:grpSp>
        <p:nvGrpSpPr>
          <p:cNvPr id="149516" name="Group 313"/>
          <p:cNvGrpSpPr>
            <a:grpSpLocks/>
          </p:cNvGrpSpPr>
          <p:nvPr/>
        </p:nvGrpSpPr>
        <p:grpSpPr bwMode="auto">
          <a:xfrm>
            <a:off x="7034213" y="1589088"/>
            <a:ext cx="1066800" cy="585787"/>
            <a:chOff x="-2" y="-50713"/>
            <a:chExt cx="2133603" cy="1169425"/>
          </a:xfrm>
        </p:grpSpPr>
        <p:sp>
          <p:nvSpPr>
            <p:cNvPr id="149580" name="Shape 311"/>
            <p:cNvSpPr>
              <a:spLocks noChangeArrowheads="1"/>
            </p:cNvSpPr>
            <p:nvPr/>
          </p:nvSpPr>
          <p:spPr bwMode="auto">
            <a:xfrm>
              <a:off x="-1" y="-2"/>
              <a:ext cx="2133602" cy="1068004"/>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81" name="Shape 312"/>
            <p:cNvSpPr>
              <a:spLocks noChangeArrowheads="1"/>
            </p:cNvSpPr>
            <p:nvPr/>
          </p:nvSpPr>
          <p:spPr bwMode="auto">
            <a:xfrm>
              <a:off x="-2" y="-50713"/>
              <a:ext cx="2133602" cy="116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TopN</a:t>
              </a:r>
            </a:p>
          </p:txBody>
        </p:sp>
      </p:grpSp>
      <p:grpSp>
        <p:nvGrpSpPr>
          <p:cNvPr id="149517" name="Group 316"/>
          <p:cNvGrpSpPr>
            <a:grpSpLocks/>
          </p:cNvGrpSpPr>
          <p:nvPr/>
        </p:nvGrpSpPr>
        <p:grpSpPr bwMode="auto">
          <a:xfrm>
            <a:off x="7035800" y="3873500"/>
            <a:ext cx="1066800" cy="584200"/>
            <a:chOff x="-2" y="-50713"/>
            <a:chExt cx="2133603" cy="1169425"/>
          </a:xfrm>
        </p:grpSpPr>
        <p:sp>
          <p:nvSpPr>
            <p:cNvPr id="149578" name="Shape 314"/>
            <p:cNvSpPr>
              <a:spLocks noChangeArrowheads="1"/>
            </p:cNvSpPr>
            <p:nvPr/>
          </p:nvSpPr>
          <p:spPr bwMode="auto">
            <a:xfrm>
              <a:off x="-1" y="-2"/>
              <a:ext cx="2133602" cy="1068004"/>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79" name="Shape 315"/>
            <p:cNvSpPr>
              <a:spLocks noChangeArrowheads="1"/>
            </p:cNvSpPr>
            <p:nvPr/>
          </p:nvSpPr>
          <p:spPr bwMode="auto">
            <a:xfrm>
              <a:off x="-2" y="-50713"/>
              <a:ext cx="2133602" cy="116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Pre-Agg</a:t>
              </a:r>
            </a:p>
          </p:txBody>
        </p:sp>
      </p:grpSp>
      <p:sp>
        <p:nvSpPr>
          <p:cNvPr id="317" name="Shape 317"/>
          <p:cNvSpPr/>
          <p:nvPr/>
        </p:nvSpPr>
        <p:spPr>
          <a:xfrm flipH="1">
            <a:off x="8124825" y="5992813"/>
            <a:ext cx="1276350" cy="0"/>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18" name="Shape 318"/>
          <p:cNvSpPr/>
          <p:nvPr/>
        </p:nvSpPr>
        <p:spPr>
          <a:xfrm flipH="1">
            <a:off x="8102600" y="5078413"/>
            <a:ext cx="1447800" cy="1587"/>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19" name="Shape 319"/>
          <p:cNvSpPr/>
          <p:nvPr/>
        </p:nvSpPr>
        <p:spPr>
          <a:xfrm flipH="1" flipV="1">
            <a:off x="7567613" y="3062288"/>
            <a:ext cx="1587" cy="838200"/>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20" name="Shape 320"/>
          <p:cNvSpPr/>
          <p:nvPr/>
        </p:nvSpPr>
        <p:spPr>
          <a:xfrm>
            <a:off x="7569200" y="4432300"/>
            <a:ext cx="0" cy="381000"/>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21" name="Shape 321"/>
          <p:cNvSpPr/>
          <p:nvPr/>
        </p:nvSpPr>
        <p:spPr>
          <a:xfrm>
            <a:off x="7569200" y="5346700"/>
            <a:ext cx="0" cy="381000"/>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grpSp>
        <p:nvGrpSpPr>
          <p:cNvPr id="149523" name="Group 324"/>
          <p:cNvGrpSpPr>
            <a:grpSpLocks/>
          </p:cNvGrpSpPr>
          <p:nvPr/>
        </p:nvGrpSpPr>
        <p:grpSpPr bwMode="auto">
          <a:xfrm>
            <a:off x="6969125" y="2395538"/>
            <a:ext cx="1209675" cy="800100"/>
            <a:chOff x="-2" y="-266155"/>
            <a:chExt cx="2133603" cy="1600311"/>
          </a:xfrm>
        </p:grpSpPr>
        <p:sp>
          <p:nvSpPr>
            <p:cNvPr id="149576" name="Shape 322"/>
            <p:cNvSpPr>
              <a:spLocks noChangeArrowheads="1"/>
            </p:cNvSpPr>
            <p:nvPr/>
          </p:nvSpPr>
          <p:spPr bwMode="auto">
            <a:xfrm>
              <a:off x="-1" y="-2"/>
              <a:ext cx="2133602" cy="1068004"/>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77" name="Shape 323"/>
            <p:cNvSpPr>
              <a:spLocks noChangeArrowheads="1"/>
            </p:cNvSpPr>
            <p:nvPr/>
          </p:nvSpPr>
          <p:spPr bwMode="auto">
            <a:xfrm>
              <a:off x="-2" y="-266155"/>
              <a:ext cx="2133602" cy="160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MergeAgg</a:t>
              </a:r>
            </a:p>
          </p:txBody>
        </p:sp>
      </p:grpSp>
      <p:sp>
        <p:nvSpPr>
          <p:cNvPr id="149524" name="Shape 325"/>
          <p:cNvSpPr>
            <a:spLocks noChangeArrowheads="1"/>
          </p:cNvSpPr>
          <p:nvPr/>
        </p:nvSpPr>
        <p:spPr bwMode="auto">
          <a:xfrm>
            <a:off x="9169400" y="1460500"/>
            <a:ext cx="1371600" cy="836613"/>
          </a:xfrm>
          <a:prstGeom prst="roundRect">
            <a:avLst>
              <a:gd name="adj" fmla="val 8333"/>
            </a:avLst>
          </a:prstGeom>
          <a:solidFill>
            <a:srgbClr val="9FC5E8"/>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endParaRPr lang="en-US" altLang="en-US" sz="2800">
              <a:latin typeface="Arial" pitchFamily="34" charset="0"/>
              <a:cs typeface="Arial" pitchFamily="34" charset="0"/>
              <a:sym typeface="Arial" pitchFamily="34" charset="0"/>
            </a:endParaRPr>
          </a:p>
        </p:txBody>
      </p:sp>
      <p:grpSp>
        <p:nvGrpSpPr>
          <p:cNvPr id="149525" name="Group 328"/>
          <p:cNvGrpSpPr>
            <a:grpSpLocks/>
          </p:cNvGrpSpPr>
          <p:nvPr/>
        </p:nvGrpSpPr>
        <p:grpSpPr bwMode="auto">
          <a:xfrm>
            <a:off x="9321800" y="1585913"/>
            <a:ext cx="1066800" cy="585787"/>
            <a:chOff x="-2" y="-50713"/>
            <a:chExt cx="2133603" cy="1169425"/>
          </a:xfrm>
        </p:grpSpPr>
        <p:sp>
          <p:nvSpPr>
            <p:cNvPr id="149574" name="Shape 326"/>
            <p:cNvSpPr>
              <a:spLocks noChangeArrowheads="1"/>
            </p:cNvSpPr>
            <p:nvPr/>
          </p:nvSpPr>
          <p:spPr bwMode="auto">
            <a:xfrm>
              <a:off x="-1" y="-2"/>
              <a:ext cx="2133602" cy="1068004"/>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75" name="Shape 327"/>
            <p:cNvSpPr>
              <a:spLocks noChangeArrowheads="1"/>
            </p:cNvSpPr>
            <p:nvPr/>
          </p:nvSpPr>
          <p:spPr bwMode="auto">
            <a:xfrm>
              <a:off x="-2" y="-50713"/>
              <a:ext cx="2133602" cy="116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TopN</a:t>
              </a:r>
            </a:p>
          </p:txBody>
        </p:sp>
      </p:grpSp>
      <p:sp>
        <p:nvSpPr>
          <p:cNvPr id="329" name="Shape 329"/>
          <p:cNvSpPr/>
          <p:nvPr/>
        </p:nvSpPr>
        <p:spPr>
          <a:xfrm>
            <a:off x="7567613" y="2149475"/>
            <a:ext cx="0" cy="379413"/>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30" name="Shape 330"/>
          <p:cNvSpPr/>
          <p:nvPr/>
        </p:nvSpPr>
        <p:spPr>
          <a:xfrm>
            <a:off x="8110538" y="1881188"/>
            <a:ext cx="1176337" cy="0"/>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149528" name="Shape 331"/>
          <p:cNvSpPr>
            <a:spLocks noChangeArrowheads="1"/>
          </p:cNvSpPr>
          <p:nvPr/>
        </p:nvSpPr>
        <p:spPr bwMode="auto">
          <a:xfrm>
            <a:off x="8343900" y="4783138"/>
            <a:ext cx="914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200">
                <a:latin typeface="Arial" pitchFamily="34" charset="0"/>
                <a:cs typeface="Arial" pitchFamily="34" charset="0"/>
                <a:sym typeface="Arial" pitchFamily="34" charset="0"/>
              </a:rPr>
              <a:t>Broadcast</a:t>
            </a:r>
          </a:p>
        </p:txBody>
      </p:sp>
      <p:sp>
        <p:nvSpPr>
          <p:cNvPr id="149529" name="Shape 332"/>
          <p:cNvSpPr>
            <a:spLocks noChangeArrowheads="1"/>
          </p:cNvSpPr>
          <p:nvPr/>
        </p:nvSpPr>
        <p:spPr bwMode="auto">
          <a:xfrm>
            <a:off x="8242300" y="1601788"/>
            <a:ext cx="912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200">
                <a:latin typeface="Arial" pitchFamily="34" charset="0"/>
                <a:cs typeface="Arial" pitchFamily="34" charset="0"/>
                <a:sym typeface="Arial" pitchFamily="34" charset="0"/>
              </a:rPr>
              <a:t>Merge</a:t>
            </a:r>
          </a:p>
        </p:txBody>
      </p:sp>
      <p:sp>
        <p:nvSpPr>
          <p:cNvPr id="333" name="Shape 333"/>
          <p:cNvSpPr/>
          <p:nvPr/>
        </p:nvSpPr>
        <p:spPr>
          <a:xfrm>
            <a:off x="5842000" y="5994400"/>
            <a:ext cx="1193800" cy="0"/>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149531" name="Shape 334"/>
          <p:cNvSpPr>
            <a:spLocks noChangeArrowheads="1"/>
          </p:cNvSpPr>
          <p:nvPr/>
        </p:nvSpPr>
        <p:spPr bwMode="auto">
          <a:xfrm>
            <a:off x="8305800" y="5654675"/>
            <a:ext cx="914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200">
                <a:latin typeface="Arial" pitchFamily="34" charset="0"/>
                <a:cs typeface="Arial" pitchFamily="34" charset="0"/>
                <a:sym typeface="Arial" pitchFamily="34" charset="0"/>
              </a:rPr>
              <a:t>hash t2.id</a:t>
            </a:r>
          </a:p>
        </p:txBody>
      </p:sp>
      <p:sp>
        <p:nvSpPr>
          <p:cNvPr id="149532" name="Shape 335"/>
          <p:cNvSpPr>
            <a:spLocks noChangeArrowheads="1"/>
          </p:cNvSpPr>
          <p:nvPr/>
        </p:nvSpPr>
        <p:spPr bwMode="auto">
          <a:xfrm>
            <a:off x="5943600" y="5653088"/>
            <a:ext cx="989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200">
                <a:latin typeface="Arial" pitchFamily="34" charset="0"/>
                <a:cs typeface="Arial" pitchFamily="34" charset="0"/>
                <a:sym typeface="Arial" pitchFamily="34" charset="0"/>
              </a:rPr>
              <a:t>hash t1.id1</a:t>
            </a:r>
          </a:p>
        </p:txBody>
      </p:sp>
      <p:sp>
        <p:nvSpPr>
          <p:cNvPr id="149533" name="Shape 336"/>
          <p:cNvSpPr>
            <a:spLocks noChangeArrowheads="1"/>
          </p:cNvSpPr>
          <p:nvPr/>
        </p:nvSpPr>
        <p:spPr bwMode="auto">
          <a:xfrm>
            <a:off x="7493000" y="3213100"/>
            <a:ext cx="914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200">
                <a:latin typeface="Arial" pitchFamily="34" charset="0"/>
                <a:cs typeface="Arial" pitchFamily="34" charset="0"/>
                <a:sym typeface="Arial" pitchFamily="34" charset="0"/>
              </a:rPr>
              <a:t>hash t1.custid</a:t>
            </a:r>
          </a:p>
        </p:txBody>
      </p:sp>
      <p:grpSp>
        <p:nvGrpSpPr>
          <p:cNvPr id="149534" name="Group 339"/>
          <p:cNvGrpSpPr>
            <a:grpSpLocks/>
          </p:cNvGrpSpPr>
          <p:nvPr/>
        </p:nvGrpSpPr>
        <p:grpSpPr bwMode="auto">
          <a:xfrm>
            <a:off x="8674100" y="2476500"/>
            <a:ext cx="1295400" cy="554038"/>
            <a:chOff x="-2" y="-20536"/>
            <a:chExt cx="2592005" cy="1107868"/>
          </a:xfrm>
        </p:grpSpPr>
        <p:sp>
          <p:nvSpPr>
            <p:cNvPr id="149572" name="Shape 337"/>
            <p:cNvSpPr>
              <a:spLocks noChangeArrowheads="1"/>
            </p:cNvSpPr>
            <p:nvPr/>
          </p:nvSpPr>
          <p:spPr bwMode="auto">
            <a:xfrm>
              <a:off x="-1" y="0"/>
              <a:ext cx="2592004" cy="1066801"/>
            </a:xfrm>
            <a:prstGeom prst="rect">
              <a:avLst/>
            </a:prstGeom>
            <a:solidFill>
              <a:srgbClr val="FF99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73" name="Shape 338"/>
            <p:cNvSpPr>
              <a:spLocks noChangeArrowheads="1"/>
            </p:cNvSpPr>
            <p:nvPr/>
          </p:nvSpPr>
          <p:spPr bwMode="auto">
            <a:xfrm>
              <a:off x="-2" y="-20536"/>
              <a:ext cx="2592005" cy="11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200">
                  <a:latin typeface="Arial" pitchFamily="34" charset="0"/>
                  <a:cs typeface="Arial" pitchFamily="34" charset="0"/>
                  <a:sym typeface="Arial" pitchFamily="34" charset="0"/>
                </a:rPr>
                <a:t>at HDFS DN</a:t>
              </a:r>
            </a:p>
          </p:txBody>
        </p:sp>
      </p:grpSp>
      <p:grpSp>
        <p:nvGrpSpPr>
          <p:cNvPr id="149535" name="Group 342"/>
          <p:cNvGrpSpPr>
            <a:grpSpLocks/>
          </p:cNvGrpSpPr>
          <p:nvPr/>
        </p:nvGrpSpPr>
        <p:grpSpPr bwMode="auto">
          <a:xfrm>
            <a:off x="8674100" y="3162300"/>
            <a:ext cx="1295400" cy="554038"/>
            <a:chOff x="-2" y="-20536"/>
            <a:chExt cx="2592005" cy="1107868"/>
          </a:xfrm>
        </p:grpSpPr>
        <p:sp>
          <p:nvSpPr>
            <p:cNvPr id="149570" name="Shape 340"/>
            <p:cNvSpPr>
              <a:spLocks noChangeArrowheads="1"/>
            </p:cNvSpPr>
            <p:nvPr/>
          </p:nvSpPr>
          <p:spPr bwMode="auto">
            <a:xfrm>
              <a:off x="-1" y="0"/>
              <a:ext cx="2592004" cy="1066801"/>
            </a:xfrm>
            <a:prstGeom prst="rect">
              <a:avLst/>
            </a:prstGeom>
            <a:solidFill>
              <a:srgbClr val="B6D7A8"/>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71" name="Shape 341"/>
            <p:cNvSpPr>
              <a:spLocks noChangeArrowheads="1"/>
            </p:cNvSpPr>
            <p:nvPr/>
          </p:nvSpPr>
          <p:spPr bwMode="auto">
            <a:xfrm>
              <a:off x="-2" y="-20536"/>
              <a:ext cx="2592005" cy="11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200">
                  <a:latin typeface="Arial" pitchFamily="34" charset="0"/>
                  <a:cs typeface="Arial" pitchFamily="34" charset="0"/>
                  <a:sym typeface="Arial" pitchFamily="34" charset="0"/>
                </a:rPr>
                <a:t>at HBase RS</a:t>
              </a:r>
            </a:p>
          </p:txBody>
        </p:sp>
      </p:grpSp>
      <p:grpSp>
        <p:nvGrpSpPr>
          <p:cNvPr id="149536" name="Group 345"/>
          <p:cNvGrpSpPr>
            <a:grpSpLocks/>
          </p:cNvGrpSpPr>
          <p:nvPr/>
        </p:nvGrpSpPr>
        <p:grpSpPr bwMode="auto">
          <a:xfrm>
            <a:off x="8672513" y="3848100"/>
            <a:ext cx="1296987" cy="554038"/>
            <a:chOff x="-2" y="-20536"/>
            <a:chExt cx="2592005" cy="1107868"/>
          </a:xfrm>
        </p:grpSpPr>
        <p:sp>
          <p:nvSpPr>
            <p:cNvPr id="149568" name="Shape 343"/>
            <p:cNvSpPr>
              <a:spLocks noChangeArrowheads="1"/>
            </p:cNvSpPr>
            <p:nvPr/>
          </p:nvSpPr>
          <p:spPr bwMode="auto">
            <a:xfrm>
              <a:off x="-1" y="0"/>
              <a:ext cx="2592004" cy="1066801"/>
            </a:xfrm>
            <a:prstGeom prst="rect">
              <a:avLst/>
            </a:prstGeom>
            <a:solidFill>
              <a:srgbClr val="A4C2F4"/>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69" name="Shape 344"/>
            <p:cNvSpPr>
              <a:spLocks noChangeArrowheads="1"/>
            </p:cNvSpPr>
            <p:nvPr/>
          </p:nvSpPr>
          <p:spPr bwMode="auto">
            <a:xfrm>
              <a:off x="-2" y="-20536"/>
              <a:ext cx="2592005" cy="11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200">
                  <a:latin typeface="Arial" pitchFamily="34" charset="0"/>
                  <a:cs typeface="Arial" pitchFamily="34" charset="0"/>
                  <a:sym typeface="Arial" pitchFamily="34" charset="0"/>
                </a:rPr>
                <a:t>at coordinator</a:t>
              </a:r>
            </a:p>
          </p:txBody>
        </p:sp>
      </p:grpSp>
      <p:grpSp>
        <p:nvGrpSpPr>
          <p:cNvPr id="149537" name="Group 348"/>
          <p:cNvGrpSpPr>
            <a:grpSpLocks/>
          </p:cNvGrpSpPr>
          <p:nvPr/>
        </p:nvGrpSpPr>
        <p:grpSpPr bwMode="auto">
          <a:xfrm>
            <a:off x="1790700" y="4138613"/>
            <a:ext cx="1111250" cy="800100"/>
            <a:chOff x="-2" y="-266155"/>
            <a:chExt cx="2133603" cy="1600311"/>
          </a:xfrm>
        </p:grpSpPr>
        <p:sp>
          <p:nvSpPr>
            <p:cNvPr id="149566" name="Shape 346"/>
            <p:cNvSpPr>
              <a:spLocks noChangeArrowheads="1"/>
            </p:cNvSpPr>
            <p:nvPr/>
          </p:nvSpPr>
          <p:spPr bwMode="auto">
            <a:xfrm>
              <a:off x="-1" y="-2"/>
              <a:ext cx="2133602" cy="1068004"/>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67" name="Shape 347"/>
            <p:cNvSpPr>
              <a:spLocks noChangeArrowheads="1"/>
            </p:cNvSpPr>
            <p:nvPr/>
          </p:nvSpPr>
          <p:spPr bwMode="auto">
            <a:xfrm>
              <a:off x="-2" y="-266155"/>
              <a:ext cx="2133602" cy="160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HashJoin</a:t>
              </a:r>
            </a:p>
          </p:txBody>
        </p:sp>
      </p:grpSp>
      <p:grpSp>
        <p:nvGrpSpPr>
          <p:cNvPr id="149538" name="Group 351"/>
          <p:cNvGrpSpPr>
            <a:grpSpLocks/>
          </p:cNvGrpSpPr>
          <p:nvPr/>
        </p:nvGrpSpPr>
        <p:grpSpPr bwMode="auto">
          <a:xfrm>
            <a:off x="1790700" y="5084763"/>
            <a:ext cx="1066800" cy="584200"/>
            <a:chOff x="-2" y="-51314"/>
            <a:chExt cx="2133603" cy="1169424"/>
          </a:xfrm>
        </p:grpSpPr>
        <p:sp>
          <p:nvSpPr>
            <p:cNvPr id="149564" name="Shape 349"/>
            <p:cNvSpPr>
              <a:spLocks noChangeArrowheads="1"/>
            </p:cNvSpPr>
            <p:nvPr/>
          </p:nvSpPr>
          <p:spPr bwMode="auto">
            <a:xfrm>
              <a:off x="-1" y="0"/>
              <a:ext cx="2133602" cy="1066801"/>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65" name="Shape 350"/>
            <p:cNvSpPr>
              <a:spLocks noChangeArrowheads="1"/>
            </p:cNvSpPr>
            <p:nvPr/>
          </p:nvSpPr>
          <p:spPr bwMode="auto">
            <a:xfrm>
              <a:off x="-2" y="-51314"/>
              <a:ext cx="2133602" cy="11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Scan: t1</a:t>
              </a:r>
            </a:p>
          </p:txBody>
        </p:sp>
      </p:grpSp>
      <p:grpSp>
        <p:nvGrpSpPr>
          <p:cNvPr id="149539" name="Group 354"/>
          <p:cNvGrpSpPr>
            <a:grpSpLocks/>
          </p:cNvGrpSpPr>
          <p:nvPr/>
        </p:nvGrpSpPr>
        <p:grpSpPr bwMode="auto">
          <a:xfrm>
            <a:off x="3314700" y="3408363"/>
            <a:ext cx="1066800" cy="584200"/>
            <a:chOff x="-2" y="-51314"/>
            <a:chExt cx="2132402" cy="1169424"/>
          </a:xfrm>
        </p:grpSpPr>
        <p:sp>
          <p:nvSpPr>
            <p:cNvPr id="149562" name="Shape 352"/>
            <p:cNvSpPr>
              <a:spLocks noChangeArrowheads="1"/>
            </p:cNvSpPr>
            <p:nvPr/>
          </p:nvSpPr>
          <p:spPr bwMode="auto">
            <a:xfrm>
              <a:off x="-1" y="0"/>
              <a:ext cx="2132401" cy="1066801"/>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63" name="Shape 353"/>
            <p:cNvSpPr>
              <a:spLocks noChangeArrowheads="1"/>
            </p:cNvSpPr>
            <p:nvPr/>
          </p:nvSpPr>
          <p:spPr bwMode="auto">
            <a:xfrm>
              <a:off x="-2" y="-51314"/>
              <a:ext cx="2132402" cy="11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Scan: t3</a:t>
              </a:r>
            </a:p>
          </p:txBody>
        </p:sp>
      </p:grpSp>
      <p:grpSp>
        <p:nvGrpSpPr>
          <p:cNvPr id="149540" name="Group 357"/>
          <p:cNvGrpSpPr>
            <a:grpSpLocks/>
          </p:cNvGrpSpPr>
          <p:nvPr/>
        </p:nvGrpSpPr>
        <p:grpSpPr bwMode="auto">
          <a:xfrm>
            <a:off x="3314700" y="4246563"/>
            <a:ext cx="1066800" cy="584200"/>
            <a:chOff x="-2" y="-51314"/>
            <a:chExt cx="2133603" cy="1169424"/>
          </a:xfrm>
        </p:grpSpPr>
        <p:sp>
          <p:nvSpPr>
            <p:cNvPr id="149560" name="Shape 355"/>
            <p:cNvSpPr>
              <a:spLocks noChangeArrowheads="1"/>
            </p:cNvSpPr>
            <p:nvPr/>
          </p:nvSpPr>
          <p:spPr bwMode="auto">
            <a:xfrm>
              <a:off x="-1" y="0"/>
              <a:ext cx="2133602" cy="1066801"/>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61" name="Shape 356"/>
            <p:cNvSpPr>
              <a:spLocks noChangeArrowheads="1"/>
            </p:cNvSpPr>
            <p:nvPr/>
          </p:nvSpPr>
          <p:spPr bwMode="auto">
            <a:xfrm>
              <a:off x="-2" y="-51314"/>
              <a:ext cx="2133602" cy="11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Scan: t2</a:t>
              </a:r>
            </a:p>
          </p:txBody>
        </p:sp>
      </p:grpSp>
      <p:grpSp>
        <p:nvGrpSpPr>
          <p:cNvPr id="149541" name="Group 360"/>
          <p:cNvGrpSpPr>
            <a:grpSpLocks/>
          </p:cNvGrpSpPr>
          <p:nvPr/>
        </p:nvGrpSpPr>
        <p:grpSpPr bwMode="auto">
          <a:xfrm>
            <a:off x="1790700" y="3408363"/>
            <a:ext cx="1209675" cy="584200"/>
            <a:chOff x="-4" y="-50713"/>
            <a:chExt cx="2418127" cy="1169423"/>
          </a:xfrm>
        </p:grpSpPr>
        <p:sp>
          <p:nvSpPr>
            <p:cNvPr id="149558" name="Shape 358"/>
            <p:cNvSpPr>
              <a:spLocks noChangeArrowheads="1"/>
            </p:cNvSpPr>
            <p:nvPr/>
          </p:nvSpPr>
          <p:spPr bwMode="auto">
            <a:xfrm>
              <a:off x="-1" y="-2"/>
              <a:ext cx="2133602" cy="1068005"/>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59" name="Shape 359"/>
            <p:cNvSpPr>
              <a:spLocks noChangeArrowheads="1"/>
            </p:cNvSpPr>
            <p:nvPr/>
          </p:nvSpPr>
          <p:spPr bwMode="auto">
            <a:xfrm>
              <a:off x="-4" y="-50713"/>
              <a:ext cx="2418127" cy="11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HashJoin</a:t>
              </a:r>
            </a:p>
          </p:txBody>
        </p:sp>
      </p:grpSp>
      <p:grpSp>
        <p:nvGrpSpPr>
          <p:cNvPr id="149542" name="Group 363"/>
          <p:cNvGrpSpPr>
            <a:grpSpLocks/>
          </p:cNvGrpSpPr>
          <p:nvPr/>
        </p:nvGrpSpPr>
        <p:grpSpPr bwMode="auto">
          <a:xfrm>
            <a:off x="1790700" y="1731963"/>
            <a:ext cx="1066800" cy="584200"/>
            <a:chOff x="-2" y="-50711"/>
            <a:chExt cx="2133603" cy="1169423"/>
          </a:xfrm>
        </p:grpSpPr>
        <p:sp>
          <p:nvSpPr>
            <p:cNvPr id="149556" name="Shape 361"/>
            <p:cNvSpPr>
              <a:spLocks noChangeArrowheads="1"/>
            </p:cNvSpPr>
            <p:nvPr/>
          </p:nvSpPr>
          <p:spPr bwMode="auto">
            <a:xfrm>
              <a:off x="-1" y="-2"/>
              <a:ext cx="2133602" cy="1068005"/>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57" name="Shape 362"/>
            <p:cNvSpPr>
              <a:spLocks noChangeArrowheads="1"/>
            </p:cNvSpPr>
            <p:nvPr/>
          </p:nvSpPr>
          <p:spPr bwMode="auto">
            <a:xfrm>
              <a:off x="-2" y="-50711"/>
              <a:ext cx="2133602" cy="11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TopN</a:t>
              </a:r>
            </a:p>
          </p:txBody>
        </p:sp>
      </p:grpSp>
      <p:grpSp>
        <p:nvGrpSpPr>
          <p:cNvPr id="149543" name="Group 366"/>
          <p:cNvGrpSpPr>
            <a:grpSpLocks/>
          </p:cNvGrpSpPr>
          <p:nvPr/>
        </p:nvGrpSpPr>
        <p:grpSpPr bwMode="auto">
          <a:xfrm>
            <a:off x="1790700" y="2570163"/>
            <a:ext cx="1066800" cy="584200"/>
            <a:chOff x="-2" y="-50711"/>
            <a:chExt cx="2133603" cy="1169423"/>
          </a:xfrm>
        </p:grpSpPr>
        <p:sp>
          <p:nvSpPr>
            <p:cNvPr id="149554" name="Shape 364"/>
            <p:cNvSpPr>
              <a:spLocks noChangeArrowheads="1"/>
            </p:cNvSpPr>
            <p:nvPr/>
          </p:nvSpPr>
          <p:spPr bwMode="auto">
            <a:xfrm>
              <a:off x="-1" y="-2"/>
              <a:ext cx="2133602" cy="1068005"/>
            </a:xfrm>
            <a:prstGeom prst="rect">
              <a:avLst/>
            </a:prstGeom>
            <a:solidFill>
              <a:srgbClr val="0392B2"/>
            </a:solidFill>
            <a:ln w="38100">
              <a:solidFill>
                <a:srgbClr val="000000"/>
              </a:solidFill>
              <a:round/>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latin typeface="Arial" pitchFamily="34" charset="0"/>
                <a:cs typeface="Arial" pitchFamily="34" charset="0"/>
                <a:sym typeface="Arial" pitchFamily="34" charset="0"/>
              </a:endParaRPr>
            </a:p>
          </p:txBody>
        </p:sp>
        <p:sp>
          <p:nvSpPr>
            <p:cNvPr id="149555" name="Shape 365"/>
            <p:cNvSpPr>
              <a:spLocks noChangeArrowheads="1"/>
            </p:cNvSpPr>
            <p:nvPr/>
          </p:nvSpPr>
          <p:spPr bwMode="auto">
            <a:xfrm>
              <a:off x="-2" y="-50711"/>
              <a:ext cx="2133602" cy="11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Arial" pitchFamily="34" charset="0"/>
                  <a:cs typeface="Arial" pitchFamily="34" charset="0"/>
                  <a:sym typeface="Arial" pitchFamily="34" charset="0"/>
                </a:rPr>
                <a:t>Agg</a:t>
              </a:r>
            </a:p>
          </p:txBody>
        </p:sp>
      </p:grpSp>
      <p:sp>
        <p:nvSpPr>
          <p:cNvPr id="367" name="Shape 367"/>
          <p:cNvSpPr/>
          <p:nvPr/>
        </p:nvSpPr>
        <p:spPr>
          <a:xfrm flipH="1" flipV="1">
            <a:off x="2309813" y="4818063"/>
            <a:ext cx="14287" cy="282575"/>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68" name="Shape 368"/>
          <p:cNvSpPr/>
          <p:nvPr/>
        </p:nvSpPr>
        <p:spPr>
          <a:xfrm flipH="1">
            <a:off x="2922588" y="4538663"/>
            <a:ext cx="382587" cy="26987"/>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69" name="Shape 369"/>
          <p:cNvSpPr/>
          <p:nvPr/>
        </p:nvSpPr>
        <p:spPr>
          <a:xfrm flipH="1">
            <a:off x="2835275" y="3702050"/>
            <a:ext cx="469900" cy="9525"/>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70" name="Shape 370"/>
          <p:cNvSpPr/>
          <p:nvPr/>
        </p:nvSpPr>
        <p:spPr>
          <a:xfrm>
            <a:off x="2324100" y="2290763"/>
            <a:ext cx="0" cy="304800"/>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71" name="Shape 371"/>
          <p:cNvSpPr/>
          <p:nvPr/>
        </p:nvSpPr>
        <p:spPr>
          <a:xfrm>
            <a:off x="2324100" y="3128963"/>
            <a:ext cx="0" cy="304800"/>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372" name="Shape 372"/>
          <p:cNvSpPr/>
          <p:nvPr/>
        </p:nvSpPr>
        <p:spPr>
          <a:xfrm>
            <a:off x="2324100" y="3967163"/>
            <a:ext cx="0" cy="304800"/>
          </a:xfrm>
          <a:prstGeom prst="line">
            <a:avLst/>
          </a:prstGeom>
          <a:ln w="38100">
            <a:solidFill/>
            <a:round/>
            <a:tailEnd type="triangle"/>
          </a:ln>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149550" name="Shape 373"/>
          <p:cNvSpPr>
            <a:spLocks noChangeArrowheads="1"/>
          </p:cNvSpPr>
          <p:nvPr/>
        </p:nvSpPr>
        <p:spPr bwMode="auto">
          <a:xfrm>
            <a:off x="1638300" y="1668463"/>
            <a:ext cx="2870200" cy="4116387"/>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solidFill>
                <a:srgbClr val="FFFFFF"/>
              </a:solidFill>
              <a:latin typeface="Arial" pitchFamily="34" charset="0"/>
              <a:cs typeface="Arial" pitchFamily="34" charset="0"/>
              <a:sym typeface="Arial" pitchFamily="34" charset="0"/>
            </a:endParaRPr>
          </a:p>
        </p:txBody>
      </p:sp>
      <p:sp>
        <p:nvSpPr>
          <p:cNvPr id="149551" name="Shape 374"/>
          <p:cNvSpPr>
            <a:spLocks noChangeArrowheads="1"/>
          </p:cNvSpPr>
          <p:nvPr/>
        </p:nvSpPr>
        <p:spPr bwMode="auto">
          <a:xfrm>
            <a:off x="2971800" y="2305050"/>
            <a:ext cx="1536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spAutoFit/>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800">
                <a:latin typeface="Arial" pitchFamily="34" charset="0"/>
                <a:cs typeface="Arial" pitchFamily="34" charset="0"/>
                <a:sym typeface="Arial" pitchFamily="34" charset="0"/>
              </a:rPr>
              <a:t>Single-Node</a:t>
            </a:r>
          </a:p>
          <a:p>
            <a:pPr algn="ctr"/>
            <a:r>
              <a:rPr lang="en-US" altLang="en-US" sz="1800">
                <a:latin typeface="Arial" pitchFamily="34" charset="0"/>
                <a:cs typeface="Arial" pitchFamily="34" charset="0"/>
                <a:sym typeface="Arial" pitchFamily="34" charset="0"/>
              </a:rPr>
              <a:t>Plan</a:t>
            </a:r>
          </a:p>
        </p:txBody>
      </p:sp>
      <p:sp>
        <p:nvSpPr>
          <p:cNvPr id="149552" name="Shape 375"/>
          <p:cNvSpPr>
            <a:spLocks noChangeArrowheads="1"/>
          </p:cNvSpPr>
          <p:nvPr/>
        </p:nvSpPr>
        <p:spPr bwMode="auto">
          <a:xfrm>
            <a:off x="5105400" y="3594100"/>
            <a:ext cx="1206500" cy="525463"/>
          </a:xfrm>
          <a:prstGeom prst="rightArrow">
            <a:avLst>
              <a:gd name="adj1" fmla="val 50000"/>
              <a:gd name="adj2" fmla="val 25055"/>
            </a:avLst>
          </a:prstGeom>
          <a:solidFill>
            <a:srgbClr val="FFFFFF"/>
          </a:solidFill>
          <a:ln w="50800">
            <a:solidFill>
              <a:srgbClr val="268498"/>
            </a:solidFill>
            <a:miter lim="800000"/>
            <a:headEnd/>
            <a:tailEnd/>
          </a:ln>
        </p:spPr>
        <p:txBody>
          <a:bodyPr lIns="0" tIns="0" rIns="0" bIns="0" anchor="ct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endParaRPr lang="en-US" altLang="en-US" sz="2800">
              <a:solidFill>
                <a:srgbClr val="FFFFFF"/>
              </a:solidFill>
              <a:latin typeface="Arial" pitchFamily="34" charset="0"/>
              <a:cs typeface="Arial" pitchFamily="34" charset="0"/>
              <a:sym typeface="Arial" pitchFamily="34" charset="0"/>
            </a:endParaRPr>
          </a:p>
        </p:txBody>
      </p:sp>
      <p:sp>
        <p:nvSpPr>
          <p:cNvPr id="149553" name="Title 1"/>
          <p:cNvSpPr>
            <a:spLocks noGrp="1"/>
          </p:cNvSpPr>
          <p:nvPr>
            <p:ph type="title"/>
          </p:nvPr>
        </p:nvSpPr>
        <p:spPr/>
        <p:txBody>
          <a:bodyPr/>
          <a:lstStyle/>
          <a:p>
            <a:pPr eaLnBrk="1" hangingPunct="1"/>
            <a:r>
              <a:rPr lang="en-US" altLang="en-US" smtClean="0"/>
              <a:t>Query Planning: Distributed Plans</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6"/>
          <p:cNvSpPr>
            <a:spLocks noGrp="1"/>
          </p:cNvSpPr>
          <p:nvPr>
            <p:ph type="ctrTitle"/>
          </p:nvPr>
        </p:nvSpPr>
        <p:spPr>
          <a:xfrm>
            <a:off x="2589213" y="2514600"/>
            <a:ext cx="8915400" cy="2262188"/>
          </a:xfrm>
        </p:spPr>
        <p:txBody>
          <a:bodyPr/>
          <a:lstStyle/>
          <a:p>
            <a:pPr eaLnBrk="1" hangingPunct="1"/>
            <a:r>
              <a:rPr lang="en-US" altLang="en-US" smtClean="0"/>
              <a:t>Storage</a:t>
            </a:r>
          </a:p>
        </p:txBody>
      </p:sp>
      <p:sp>
        <p:nvSpPr>
          <p:cNvPr id="3584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E65E0EA-E315-4B5C-A440-D854429FAABA}" type="datetime1">
              <a:rPr lang="en-US" altLang="en-US" sz="900">
                <a:solidFill>
                  <a:srgbClr val="898989"/>
                </a:solidFill>
              </a:rPr>
              <a:pPr/>
              <a:t>9/30/2015</a:t>
            </a:fld>
            <a:endParaRPr lang="en-US" altLang="en-US" sz="900">
              <a:solidFill>
                <a:srgbClr val="898989"/>
              </a:solidFill>
            </a:endParaRPr>
          </a:p>
        </p:txBody>
      </p:sp>
      <p:sp>
        <p:nvSpPr>
          <p:cNvPr id="5" name="Footer Placeholder 4"/>
          <p:cNvSpPr>
            <a:spLocks noGrp="1"/>
          </p:cNvSpPr>
          <p:nvPr>
            <p:ph type="ftr" sz="quarter" idx="11"/>
          </p:nvPr>
        </p:nvSpPr>
        <p:spPr/>
        <p:txBody>
          <a:bodyPr/>
          <a:lstStyle/>
          <a:p>
            <a:pPr>
              <a:defRPr/>
            </a:pPr>
            <a:r>
              <a:rPr lang="en-US"/>
              <a:t>SQL-on-Hadoop Tutorial</a:t>
            </a:r>
          </a:p>
        </p:txBody>
      </p:sp>
      <p:sp>
        <p:nvSpPr>
          <p:cNvPr id="3584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9FDA97C6-CB6A-4D17-AC0B-2FA5D64C2906}" type="slidenum">
              <a:rPr lang="en-US" altLang="en-US" sz="2000">
                <a:solidFill>
                  <a:srgbClr val="FEFFFF"/>
                </a:solidFill>
              </a:rPr>
              <a:pPr/>
              <a:t>9</a:t>
            </a:fld>
            <a:endParaRPr lang="en-US" altLang="en-US" sz="2000">
              <a:solidFill>
                <a:srgbClr val="FEFFFF"/>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p:cNvSpPr>
          <p:nvPr>
            <p:ph type="body" idx="1"/>
          </p:nvPr>
        </p:nvSpPr>
        <p:spPr>
          <a:xfrm>
            <a:off x="1571625" y="1612900"/>
            <a:ext cx="10394950" cy="4733925"/>
          </a:xfrm>
        </p:spPr>
        <p:txBody>
          <a:bodyPr/>
          <a:lstStyle/>
          <a:p>
            <a:pPr marL="118820" indent="-118820" defTabSz="554736" eaLnBrk="1" hangingPunct="1">
              <a:spcBef>
                <a:spcPts val="650"/>
              </a:spcBef>
              <a:buFont typeface="Wingdings 3" charset="0"/>
              <a:buChar char=""/>
              <a:defRPr sz="1800">
                <a:solidFill>
                  <a:srgbClr val="000000"/>
                </a:solidFill>
                <a:uFillTx/>
              </a:defRPr>
            </a:pPr>
            <a:r>
              <a:rPr sz="2800" dirty="0">
                <a:solidFill>
                  <a:srgbClr val="000000"/>
                </a:solidFill>
                <a:ea typeface="ＭＳ Ｐゴシック" charset="0"/>
                <a:cs typeface="+mn-cs"/>
              </a:rPr>
              <a:t>Written in C++ </a:t>
            </a:r>
            <a:r>
              <a:rPr sz="2800" dirty="0">
                <a:solidFill>
                  <a:srgbClr val="000000"/>
                </a:solidFill>
                <a:uFill>
                  <a:solidFill>
                    <a:srgbClr val="636363"/>
                  </a:solidFill>
                </a:uFill>
                <a:ea typeface="ＭＳ Ｐゴシック" charset="0"/>
                <a:cs typeface="+mn-cs"/>
              </a:rPr>
              <a:t>for minimal cycle and memory overhead</a:t>
            </a:r>
            <a:endParaRPr sz="2800" dirty="0">
              <a:solidFill>
                <a:srgbClr val="000000"/>
              </a:solidFill>
              <a:ea typeface="ＭＳ Ｐゴシック" charset="0"/>
              <a:cs typeface="+mn-cs"/>
            </a:endParaRPr>
          </a:p>
          <a:p>
            <a:pPr marL="118820" indent="-118820" defTabSz="554736" eaLnBrk="1" hangingPunct="1">
              <a:spcBef>
                <a:spcPts val="650"/>
              </a:spcBef>
              <a:buFont typeface="Wingdings 3" charset="0"/>
              <a:buChar char=""/>
              <a:defRPr sz="1800">
                <a:solidFill>
                  <a:srgbClr val="000000"/>
                </a:solidFill>
                <a:uFillTx/>
              </a:defRPr>
            </a:pPr>
            <a:r>
              <a:rPr sz="2800" dirty="0">
                <a:solidFill>
                  <a:srgbClr val="000000"/>
                </a:solidFill>
                <a:uFill>
                  <a:solidFill>
                    <a:srgbClr val="636363"/>
                  </a:solidFill>
                </a:uFill>
                <a:ea typeface="ＭＳ Ｐゴシック" charset="0"/>
                <a:cs typeface="+mn-cs"/>
              </a:rPr>
              <a:t>Leverages decades of parallel DB research</a:t>
            </a:r>
            <a:endParaRPr sz="2800" dirty="0">
              <a:solidFill>
                <a:srgbClr val="000000"/>
              </a:solidFill>
              <a:ea typeface="ＭＳ Ｐゴシック" charset="0"/>
              <a:cs typeface="+mn-cs"/>
            </a:endParaRPr>
          </a:p>
          <a:p>
            <a:pPr marL="311994" lvl="1" indent="-103967" defTabSz="554736" eaLnBrk="1" hangingPunct="1">
              <a:spcBef>
                <a:spcPts val="650"/>
              </a:spcBef>
              <a:buFont typeface="Wingdings 3" charset="0"/>
              <a:buChar char=""/>
              <a:defRPr sz="1800">
                <a:solidFill>
                  <a:srgbClr val="000000"/>
                </a:solidFill>
                <a:uFillTx/>
              </a:defRPr>
            </a:pPr>
            <a:r>
              <a:rPr sz="2800" dirty="0">
                <a:solidFill>
                  <a:srgbClr val="000000"/>
                </a:solidFill>
                <a:uFill>
                  <a:solidFill>
                    <a:srgbClr val="636363"/>
                  </a:solidFill>
                </a:uFill>
                <a:ea typeface="ＭＳ Ｐゴシック" charset="0"/>
                <a:cs typeface="+mn-cs"/>
              </a:rPr>
              <a:t>Partitioned parallelism</a:t>
            </a:r>
            <a:endParaRPr sz="2800" dirty="0">
              <a:solidFill>
                <a:srgbClr val="000000"/>
              </a:solidFill>
              <a:ea typeface="ＭＳ Ｐゴシック" charset="0"/>
              <a:cs typeface="+mn-cs"/>
            </a:endParaRPr>
          </a:p>
          <a:p>
            <a:pPr marL="311994" lvl="1" indent="-103967" defTabSz="554736" eaLnBrk="1" hangingPunct="1">
              <a:spcBef>
                <a:spcPts val="650"/>
              </a:spcBef>
              <a:buFont typeface="Wingdings 3" charset="0"/>
              <a:buChar char=""/>
              <a:defRPr sz="1800">
                <a:solidFill>
                  <a:srgbClr val="000000"/>
                </a:solidFill>
                <a:uFillTx/>
              </a:defRPr>
            </a:pPr>
            <a:r>
              <a:rPr sz="2800" dirty="0">
                <a:solidFill>
                  <a:srgbClr val="000000"/>
                </a:solidFill>
                <a:uFill>
                  <a:solidFill>
                    <a:srgbClr val="636363"/>
                  </a:solidFill>
                </a:uFill>
                <a:ea typeface="ＭＳ Ｐゴシック" charset="0"/>
                <a:cs typeface="+mn-cs"/>
              </a:rPr>
              <a:t>Pipelined relational operators</a:t>
            </a:r>
            <a:endParaRPr sz="2800" dirty="0">
              <a:solidFill>
                <a:srgbClr val="000000"/>
              </a:solidFill>
              <a:ea typeface="ＭＳ Ｐゴシック" charset="0"/>
              <a:cs typeface="+mn-cs"/>
            </a:endParaRPr>
          </a:p>
          <a:p>
            <a:pPr marL="311994" lvl="1" indent="-103967" defTabSz="554736" eaLnBrk="1" hangingPunct="1">
              <a:spcBef>
                <a:spcPts val="650"/>
              </a:spcBef>
              <a:buFont typeface="Wingdings 3" charset="0"/>
              <a:buChar char=""/>
              <a:defRPr sz="1800">
                <a:solidFill>
                  <a:srgbClr val="000000"/>
                </a:solidFill>
                <a:uFillTx/>
              </a:defRPr>
            </a:pPr>
            <a:r>
              <a:rPr sz="2800" dirty="0">
                <a:solidFill>
                  <a:srgbClr val="000000"/>
                </a:solidFill>
                <a:uFill>
                  <a:solidFill>
                    <a:srgbClr val="636363"/>
                  </a:solidFill>
                </a:uFill>
                <a:ea typeface="ＭＳ Ｐゴシック" charset="0"/>
                <a:cs typeface="+mn-cs"/>
              </a:rPr>
              <a:t>Batch-at-a-time runtime</a:t>
            </a:r>
            <a:endParaRPr sz="2800" dirty="0">
              <a:solidFill>
                <a:srgbClr val="000000"/>
              </a:solidFill>
              <a:ea typeface="ＭＳ Ｐゴシック" charset="0"/>
              <a:cs typeface="+mn-cs"/>
            </a:endParaRPr>
          </a:p>
          <a:p>
            <a:pPr marL="103968" indent="-103968" defTabSz="554736" eaLnBrk="1" hangingPunct="1">
              <a:spcBef>
                <a:spcPts val="650"/>
              </a:spcBef>
              <a:buFont typeface="Wingdings 3" charset="0"/>
              <a:buChar char=""/>
              <a:defRPr sz="1800">
                <a:solidFill>
                  <a:srgbClr val="000000"/>
                </a:solidFill>
                <a:uFillTx/>
              </a:defRPr>
            </a:pPr>
            <a:r>
              <a:rPr sz="2800" dirty="0">
                <a:solidFill>
                  <a:srgbClr val="000000"/>
                </a:solidFill>
                <a:uFill>
                  <a:solidFill>
                    <a:srgbClr val="636363"/>
                  </a:solidFill>
                </a:uFill>
                <a:ea typeface="ＭＳ Ｐゴシック" charset="0"/>
                <a:cs typeface="+mn-cs"/>
              </a:rPr>
              <a:t>Focussed on speed and efficiency</a:t>
            </a:r>
            <a:endParaRPr sz="2800" dirty="0">
              <a:solidFill>
                <a:srgbClr val="000000"/>
              </a:solidFill>
              <a:ea typeface="ＭＳ Ｐゴシック" charset="0"/>
              <a:cs typeface="+mn-cs"/>
            </a:endParaRPr>
          </a:p>
          <a:p>
            <a:pPr marL="311994" lvl="1" indent="-103967" defTabSz="554736" eaLnBrk="1" hangingPunct="1">
              <a:spcBef>
                <a:spcPts val="650"/>
              </a:spcBef>
              <a:buFont typeface="Wingdings 3" charset="0"/>
              <a:buChar char=""/>
              <a:defRPr sz="1800">
                <a:solidFill>
                  <a:srgbClr val="000000"/>
                </a:solidFill>
                <a:uFillTx/>
              </a:defRPr>
            </a:pPr>
            <a:r>
              <a:rPr sz="2800" dirty="0">
                <a:solidFill>
                  <a:srgbClr val="000000"/>
                </a:solidFill>
                <a:uFill>
                  <a:solidFill>
                    <a:srgbClr val="636363"/>
                  </a:solidFill>
                </a:uFill>
                <a:ea typeface="ＭＳ Ｐゴシック" charset="0"/>
                <a:cs typeface="+mn-cs"/>
              </a:rPr>
              <a:t>Intrinsics/machine code for text parsing, hashing, etc.</a:t>
            </a:r>
            <a:endParaRPr sz="2800" dirty="0">
              <a:solidFill>
                <a:srgbClr val="000000"/>
              </a:solidFill>
              <a:ea typeface="ＭＳ Ｐゴシック" charset="0"/>
              <a:cs typeface="+mn-cs"/>
            </a:endParaRPr>
          </a:p>
          <a:p>
            <a:pPr marL="311994" lvl="1" indent="-103967" defTabSz="554736" eaLnBrk="1" hangingPunct="1">
              <a:spcBef>
                <a:spcPts val="650"/>
              </a:spcBef>
              <a:buFont typeface="Wingdings 3" charset="0"/>
              <a:buChar char=""/>
              <a:defRPr sz="1800">
                <a:solidFill>
                  <a:srgbClr val="000000"/>
                </a:solidFill>
                <a:uFillTx/>
              </a:defRPr>
            </a:pPr>
            <a:r>
              <a:rPr sz="2800" dirty="0">
                <a:solidFill>
                  <a:srgbClr val="000000"/>
                </a:solidFill>
                <a:uFill>
                  <a:solidFill>
                    <a:srgbClr val="636363"/>
                  </a:solidFill>
                </a:uFill>
                <a:ea typeface="ＭＳ Ｐゴシック" charset="0"/>
                <a:cs typeface="+mn-cs"/>
              </a:rPr>
              <a:t>Runtime code generation with LLVM</a:t>
            </a:r>
          </a:p>
        </p:txBody>
      </p:sp>
      <p:sp>
        <p:nvSpPr>
          <p:cNvPr id="151554" name="Shape 38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EF10610A-DCAD-441D-B163-EDF6CB27C169}" type="slidenum">
              <a:rPr lang="en-US" altLang="en-US" sz="1200">
                <a:solidFill>
                  <a:srgbClr val="FFFFFF"/>
                </a:solidFill>
              </a:rPr>
              <a:pPr/>
              <a:t>90</a:t>
            </a:fld>
            <a:endParaRPr lang="en-US" altLang="en-US" sz="1200">
              <a:solidFill>
                <a:srgbClr val="FFFFFF"/>
              </a:solidFill>
            </a:endParaRPr>
          </a:p>
        </p:txBody>
      </p:sp>
      <p:sp>
        <p:nvSpPr>
          <p:cNvPr id="151555" name="Title 1"/>
          <p:cNvSpPr>
            <a:spLocks noGrp="1"/>
          </p:cNvSpPr>
          <p:nvPr>
            <p:ph type="title"/>
          </p:nvPr>
        </p:nvSpPr>
        <p:spPr/>
        <p:txBody>
          <a:bodyPr/>
          <a:lstStyle/>
          <a:p>
            <a:pPr eaLnBrk="1" hangingPunct="1"/>
            <a:r>
              <a:rPr lang="en-US" altLang="en-US" smtClean="0"/>
              <a:t>Execution Engine</a:t>
            </a: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p:cNvSpPr>
          <p:nvPr>
            <p:ph type="body" idx="1"/>
          </p:nvPr>
        </p:nvSpPr>
        <p:spPr>
          <a:xfrm>
            <a:off x="1219200" y="1612900"/>
            <a:ext cx="10972800" cy="4733925"/>
          </a:xfrm>
        </p:spPr>
        <p:txBody>
          <a:bodyPr/>
          <a:lstStyle/>
          <a:p>
            <a:pPr marL="464254" indent="-464254" eaLnBrk="1" hangingPunct="1">
              <a:buFont typeface="Wingdings 3" charset="0"/>
              <a:buChar char=""/>
              <a:defRPr sz="1800">
                <a:solidFill>
                  <a:srgbClr val="000000"/>
                </a:solidFill>
                <a:uFillTx/>
              </a:defRPr>
            </a:pPr>
            <a:r>
              <a:rPr sz="3200" dirty="0">
                <a:solidFill>
                  <a:srgbClr val="636363"/>
                </a:solidFill>
                <a:uFill>
                  <a:solidFill>
                    <a:srgbClr val="636363"/>
                  </a:solidFill>
                </a:uFill>
                <a:ea typeface="ＭＳ Ｐゴシック" charset="0"/>
                <a:cs typeface="+mn-cs"/>
              </a:rPr>
              <a:t>Uses llvm to jit-compile the runtime-intensive parts of a query</a:t>
            </a:r>
          </a:p>
          <a:p>
            <a:pPr marL="464254" indent="-464254" eaLnBrk="1" hangingPunct="1">
              <a:buFont typeface="Wingdings 3" charset="0"/>
              <a:buChar char=""/>
              <a:defRPr sz="1800">
                <a:solidFill>
                  <a:srgbClr val="000000"/>
                </a:solidFill>
                <a:uFillTx/>
              </a:defRPr>
            </a:pPr>
            <a:r>
              <a:rPr sz="3200" dirty="0">
                <a:solidFill>
                  <a:srgbClr val="636363"/>
                </a:solidFill>
                <a:uFill>
                  <a:solidFill>
                    <a:srgbClr val="636363"/>
                  </a:solidFill>
                </a:uFill>
                <a:ea typeface="ＭＳ Ｐゴシック" charset="0"/>
                <a:cs typeface="+mn-cs"/>
              </a:rPr>
              <a:t>Effect the same as custom-coding a query:</a:t>
            </a:r>
          </a:p>
          <a:p>
            <a:pPr marL="921454" lvl="2" indent="-464254" eaLnBrk="1" hangingPunct="1">
              <a:buFont typeface="Wingdings 3" charset="0"/>
              <a:buChar char=""/>
              <a:defRPr sz="1800">
                <a:solidFill>
                  <a:srgbClr val="000000"/>
                </a:solidFill>
                <a:uFillTx/>
              </a:defRPr>
            </a:pPr>
            <a:r>
              <a:rPr sz="3200" dirty="0">
                <a:solidFill>
                  <a:srgbClr val="636363"/>
                </a:solidFill>
                <a:uFill>
                  <a:solidFill>
                    <a:srgbClr val="636363"/>
                  </a:solidFill>
                </a:uFill>
                <a:ea typeface="ＭＳ Ｐゴシック" charset="0"/>
                <a:cs typeface="+mn-cs"/>
              </a:rPr>
              <a:t>Remove branches, unroll loops</a:t>
            </a:r>
          </a:p>
          <a:p>
            <a:pPr marL="921454" lvl="2" indent="-464254" eaLnBrk="1" hangingPunct="1">
              <a:buFont typeface="Wingdings 3" charset="0"/>
              <a:buChar char=""/>
              <a:defRPr sz="1800">
                <a:solidFill>
                  <a:srgbClr val="000000"/>
                </a:solidFill>
                <a:uFillTx/>
              </a:defRPr>
            </a:pPr>
            <a:r>
              <a:rPr sz="3200" dirty="0">
                <a:solidFill>
                  <a:srgbClr val="636363"/>
                </a:solidFill>
                <a:uFill>
                  <a:solidFill>
                    <a:srgbClr val="636363"/>
                  </a:solidFill>
                </a:uFill>
                <a:ea typeface="ＭＳ Ｐゴシック" charset="0"/>
                <a:cs typeface="+mn-cs"/>
              </a:rPr>
              <a:t>Propagate constants, offsets, pointers, etc.</a:t>
            </a:r>
          </a:p>
          <a:p>
            <a:pPr marL="921454" lvl="2" indent="-464254" eaLnBrk="1" hangingPunct="1">
              <a:buFont typeface="Wingdings 3" charset="0"/>
              <a:buChar char=""/>
              <a:defRPr sz="1800">
                <a:solidFill>
                  <a:srgbClr val="000000"/>
                </a:solidFill>
                <a:uFillTx/>
              </a:defRPr>
            </a:pPr>
            <a:r>
              <a:rPr sz="3200" dirty="0">
                <a:solidFill>
                  <a:srgbClr val="636363"/>
                </a:solidFill>
                <a:uFill>
                  <a:solidFill>
                    <a:srgbClr val="636363"/>
                  </a:solidFill>
                </a:uFill>
                <a:ea typeface="ＭＳ Ｐゴシック" charset="0"/>
                <a:cs typeface="+mn-cs"/>
              </a:rPr>
              <a:t>Inline function calls</a:t>
            </a:r>
          </a:p>
          <a:p>
            <a:pPr marL="464254" indent="-464254" eaLnBrk="1" hangingPunct="1">
              <a:buFont typeface="Wingdings 3" charset="0"/>
              <a:buChar char=""/>
              <a:defRPr sz="1800">
                <a:solidFill>
                  <a:srgbClr val="000000"/>
                </a:solidFill>
                <a:uFillTx/>
              </a:defRPr>
            </a:pPr>
            <a:r>
              <a:rPr sz="3200" dirty="0">
                <a:solidFill>
                  <a:srgbClr val="636363"/>
                </a:solidFill>
                <a:uFill>
                  <a:solidFill>
                    <a:srgbClr val="636363"/>
                  </a:solidFill>
                </a:uFill>
                <a:ea typeface="ＭＳ Ｐゴシック" charset="0"/>
                <a:cs typeface="+mn-cs"/>
              </a:rPr>
              <a:t>Optimized execution for modern CPUs (instruction pipelines)</a:t>
            </a:r>
          </a:p>
        </p:txBody>
      </p:sp>
      <p:sp>
        <p:nvSpPr>
          <p:cNvPr id="153602" name="Shape 387"/>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CBCB11A4-4DD4-4265-9FD5-00C5E8297CFC}" type="slidenum">
              <a:rPr lang="en-US" altLang="en-US" sz="1200">
                <a:solidFill>
                  <a:srgbClr val="FFFFFF"/>
                </a:solidFill>
              </a:rPr>
              <a:pPr/>
              <a:t>91</a:t>
            </a:fld>
            <a:endParaRPr lang="en-US" altLang="en-US" sz="1200">
              <a:solidFill>
                <a:srgbClr val="FFFFFF"/>
              </a:solidFill>
            </a:endParaRPr>
          </a:p>
        </p:txBody>
      </p:sp>
      <p:sp>
        <p:nvSpPr>
          <p:cNvPr id="153603" name="Title 1"/>
          <p:cNvSpPr>
            <a:spLocks noGrp="1"/>
          </p:cNvSpPr>
          <p:nvPr>
            <p:ph type="title"/>
          </p:nvPr>
        </p:nvSpPr>
        <p:spPr/>
        <p:txBody>
          <a:bodyPr/>
          <a:lstStyle/>
          <a:p>
            <a:pPr eaLnBrk="1" hangingPunct="1"/>
            <a:r>
              <a:rPr lang="en-US" altLang="en-US" smtClean="0"/>
              <a:t>Runtime Code Generation</a:t>
            </a:r>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hape 39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7644F5FF-5584-45CD-A103-9D2DDB211D5A}" type="slidenum">
              <a:rPr lang="en-US" altLang="en-US" sz="1200">
                <a:solidFill>
                  <a:srgbClr val="FFFFFF"/>
                </a:solidFill>
              </a:rPr>
              <a:pPr/>
              <a:t>92</a:t>
            </a:fld>
            <a:endParaRPr lang="en-US" altLang="en-US" sz="1200">
              <a:solidFill>
                <a:srgbClr val="FFFFFF"/>
              </a:solidFill>
            </a:endParaRPr>
          </a:p>
        </p:txBody>
      </p:sp>
      <p:sp>
        <p:nvSpPr>
          <p:cNvPr id="155650" name="Shape 393"/>
          <p:cNvSpPr>
            <a:spLocks noChangeArrowheads="1"/>
          </p:cNvSpPr>
          <p:nvPr/>
        </p:nvSpPr>
        <p:spPr bwMode="auto">
          <a:xfrm>
            <a:off x="3187700" y="5734050"/>
            <a:ext cx="18383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a:latin typeface="Open Sans" charset="0"/>
                <a:sym typeface="Open Sans" charset="0"/>
              </a:rPr>
              <a:t>interpreted</a:t>
            </a:r>
          </a:p>
        </p:txBody>
      </p:sp>
      <p:sp>
        <p:nvSpPr>
          <p:cNvPr id="155651" name="Shape 394"/>
          <p:cNvSpPr>
            <a:spLocks noChangeArrowheads="1"/>
          </p:cNvSpPr>
          <p:nvPr/>
        </p:nvSpPr>
        <p:spPr bwMode="auto">
          <a:xfrm>
            <a:off x="7639050" y="5729288"/>
            <a:ext cx="183832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a:latin typeface="Open Sans" charset="0"/>
                <a:sym typeface="Open Sans" charset="0"/>
              </a:rPr>
              <a:t>codegen</a:t>
            </a:r>
            <a:r>
              <a:rPr lang="ja-JP" altLang="en-US">
                <a:latin typeface="Open Sans" charset="0"/>
                <a:sym typeface="Open Sans" charset="0"/>
              </a:rPr>
              <a:t>’</a:t>
            </a:r>
            <a:r>
              <a:rPr lang="en-US" altLang="ja-JP">
                <a:latin typeface="Open Sans" charset="0"/>
                <a:sym typeface="Open Sans" charset="0"/>
              </a:rPr>
              <a:t>d</a:t>
            </a:r>
            <a:endParaRPr lang="en-US" altLang="en-US">
              <a:latin typeface="Open Sans" charset="0"/>
              <a:sym typeface="Open Sans" charset="0"/>
            </a:endParaRPr>
          </a:p>
        </p:txBody>
      </p:sp>
      <p:sp>
        <p:nvSpPr>
          <p:cNvPr id="155652" name="Shape 395"/>
          <p:cNvSpPr>
            <a:spLocks noChangeArrowheads="1"/>
          </p:cNvSpPr>
          <p:nvPr/>
        </p:nvSpPr>
        <p:spPr bwMode="auto">
          <a:xfrm>
            <a:off x="1035050" y="1379538"/>
            <a:ext cx="8089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400">
                <a:latin typeface="Consolas" pitchFamily="49" charset="0"/>
                <a:cs typeface="Consolas" pitchFamily="49" charset="0"/>
                <a:sym typeface="Consolas" pitchFamily="49" charset="0"/>
              </a:rPr>
              <a:t>IntVal my_func(const IntVal&amp; v1, const IntVal&amp; v2) {</a:t>
            </a:r>
          </a:p>
          <a:p>
            <a:r>
              <a:rPr lang="en-US" altLang="en-US" sz="1400">
                <a:latin typeface="Consolas" pitchFamily="49" charset="0"/>
                <a:cs typeface="Consolas" pitchFamily="49" charset="0"/>
                <a:sym typeface="Consolas" pitchFamily="49" charset="0"/>
              </a:rPr>
              <a:t>  return IntVal(v1.val * 7 / v2.val);</a:t>
            </a:r>
          </a:p>
          <a:p>
            <a:r>
              <a:rPr lang="en-US" altLang="en-US" sz="1400">
                <a:latin typeface="Consolas" pitchFamily="49" charset="0"/>
                <a:cs typeface="Consolas" pitchFamily="49" charset="0"/>
                <a:sym typeface="Consolas" pitchFamily="49" charset="0"/>
              </a:rPr>
              <a:t>}</a:t>
            </a:r>
          </a:p>
          <a:p>
            <a:r>
              <a:rPr lang="en-US" altLang="en-US">
                <a:latin typeface="Consolas" pitchFamily="49" charset="0"/>
                <a:cs typeface="Consolas" pitchFamily="49" charset="0"/>
                <a:sym typeface="Consolas" pitchFamily="49" charset="0"/>
              </a:rPr>
              <a:t>SELECT my_func(col1 + 10, col2) FROM ...</a:t>
            </a:r>
          </a:p>
        </p:txBody>
      </p:sp>
      <p:grpSp>
        <p:nvGrpSpPr>
          <p:cNvPr id="155653" name="Group 422"/>
          <p:cNvGrpSpPr>
            <a:grpSpLocks/>
          </p:cNvGrpSpPr>
          <p:nvPr/>
        </p:nvGrpSpPr>
        <p:grpSpPr bwMode="auto">
          <a:xfrm>
            <a:off x="1666875" y="2522538"/>
            <a:ext cx="8720138" cy="3316287"/>
            <a:chOff x="0" y="0"/>
            <a:chExt cx="17441648" cy="6631597"/>
          </a:xfrm>
        </p:grpSpPr>
        <p:grpSp>
          <p:nvGrpSpPr>
            <p:cNvPr id="155655" name="Group 398"/>
            <p:cNvGrpSpPr>
              <a:grpSpLocks/>
            </p:cNvGrpSpPr>
            <p:nvPr/>
          </p:nvGrpSpPr>
          <p:grpSpPr bwMode="auto">
            <a:xfrm>
              <a:off x="3601109" y="991753"/>
              <a:ext cx="2452839" cy="1600311"/>
              <a:chOff x="-33" y="-28395"/>
              <a:chExt cx="2452837" cy="1600309"/>
            </a:xfrm>
          </p:grpSpPr>
          <p:sp>
            <p:nvSpPr>
              <p:cNvPr id="155679" name="Shape 396"/>
              <p:cNvSpPr>
                <a:spLocks/>
              </p:cNvSpPr>
              <p:nvPr/>
            </p:nvSpPr>
            <p:spPr bwMode="auto">
              <a:xfrm>
                <a:off x="-33" y="-20"/>
                <a:ext cx="2452837" cy="1543487"/>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DAF8"/>
              </a:solidFill>
              <a:ln w="38100" cap="flat">
                <a:solidFill>
                  <a:srgbClr val="3C78D8"/>
                </a:solidFill>
                <a:prstDash val="solid"/>
                <a:round/>
                <a:headEnd/>
                <a:tailEnd/>
              </a:ln>
            </p:spPr>
            <p:txBody>
              <a:bodyPr lIns="0" tIns="0" rIns="0" bIns="0" anchor="ctr"/>
              <a:lstStyle/>
              <a:p>
                <a:endParaRPr lang="en-US"/>
              </a:p>
            </p:txBody>
          </p:sp>
          <p:sp>
            <p:nvSpPr>
              <p:cNvPr id="155680" name="Shape 397"/>
              <p:cNvSpPr>
                <a:spLocks noChangeArrowheads="1"/>
              </p:cNvSpPr>
              <p:nvPr/>
            </p:nvSpPr>
            <p:spPr bwMode="auto">
              <a:xfrm>
                <a:off x="359218" y="-28395"/>
                <a:ext cx="1734462" cy="1600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Open Sans" charset="0"/>
                    <a:sym typeface="Open Sans" charset="0"/>
                  </a:rPr>
                  <a:t>my_func</a:t>
                </a:r>
              </a:p>
            </p:txBody>
          </p:sp>
        </p:grpSp>
        <p:grpSp>
          <p:nvGrpSpPr>
            <p:cNvPr id="155656" name="Group 401"/>
            <p:cNvGrpSpPr>
              <a:grpSpLocks/>
            </p:cNvGrpSpPr>
            <p:nvPr/>
          </p:nvGrpSpPr>
          <p:grpSpPr bwMode="auto">
            <a:xfrm>
              <a:off x="5089514" y="3057524"/>
              <a:ext cx="1820519" cy="1600312"/>
              <a:chOff x="-24" y="-227349"/>
              <a:chExt cx="1820517" cy="1600309"/>
            </a:xfrm>
          </p:grpSpPr>
          <p:sp>
            <p:nvSpPr>
              <p:cNvPr id="155677" name="Shape 399"/>
              <p:cNvSpPr>
                <a:spLocks/>
              </p:cNvSpPr>
              <p:nvPr/>
            </p:nvSpPr>
            <p:spPr bwMode="auto">
              <a:xfrm>
                <a:off x="-24" y="-16"/>
                <a:ext cx="1820517" cy="114559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DAF8"/>
              </a:solidFill>
              <a:ln w="38100" cap="flat">
                <a:solidFill>
                  <a:srgbClr val="3C78D8"/>
                </a:solidFill>
                <a:prstDash val="solid"/>
                <a:round/>
                <a:headEnd/>
                <a:tailEnd/>
              </a:ln>
            </p:spPr>
            <p:txBody>
              <a:bodyPr lIns="0" tIns="0" rIns="0" bIns="0" anchor="ctr"/>
              <a:lstStyle/>
              <a:p>
                <a:endParaRPr lang="en-US"/>
              </a:p>
            </p:txBody>
          </p:sp>
          <p:sp>
            <p:nvSpPr>
              <p:cNvPr id="155678" name="Shape 400"/>
              <p:cNvSpPr>
                <a:spLocks noChangeArrowheads="1"/>
              </p:cNvSpPr>
              <p:nvPr/>
            </p:nvSpPr>
            <p:spPr bwMode="auto">
              <a:xfrm>
                <a:off x="266613" y="-227349"/>
                <a:ext cx="1287334" cy="1600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Open Sans" charset="0"/>
                    <a:sym typeface="Open Sans" charset="0"/>
                  </a:rPr>
                  <a:t>col2</a:t>
                </a:r>
              </a:p>
            </p:txBody>
          </p:sp>
        </p:grpSp>
        <p:grpSp>
          <p:nvGrpSpPr>
            <p:cNvPr id="155657" name="Group 404"/>
            <p:cNvGrpSpPr>
              <a:grpSpLocks/>
            </p:cNvGrpSpPr>
            <p:nvPr/>
          </p:nvGrpSpPr>
          <p:grpSpPr bwMode="auto">
            <a:xfrm>
              <a:off x="2329688" y="3193871"/>
              <a:ext cx="1830160" cy="1169425"/>
              <a:chOff x="-25" y="-8872"/>
              <a:chExt cx="1830158" cy="1169423"/>
            </a:xfrm>
          </p:grpSpPr>
          <p:sp>
            <p:nvSpPr>
              <p:cNvPr id="155675" name="Shape 402"/>
              <p:cNvSpPr>
                <a:spLocks/>
              </p:cNvSpPr>
              <p:nvPr/>
            </p:nvSpPr>
            <p:spPr bwMode="auto">
              <a:xfrm>
                <a:off x="-25" y="-15"/>
                <a:ext cx="1830158" cy="1151655"/>
              </a:xfrm>
              <a:custGeom>
                <a:avLst/>
                <a:gdLst>
                  <a:gd name="T0" fmla="*/ 2147483647 w 19679"/>
                  <a:gd name="T1" fmla="*/ 2147483647 h 19678"/>
                  <a:gd name="T2" fmla="*/ 2147483647 w 19679"/>
                  <a:gd name="T3" fmla="*/ 2147483647 h 19678"/>
                  <a:gd name="T4" fmla="*/ 2147483647 w 19679"/>
                  <a:gd name="T5" fmla="*/ 2147483647 h 19678"/>
                  <a:gd name="T6" fmla="*/ 2147483647 w 19679"/>
                  <a:gd name="T7" fmla="*/ 2147483647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DAF8"/>
              </a:solidFill>
              <a:ln w="38100" cap="flat">
                <a:solidFill>
                  <a:srgbClr val="3C78D8"/>
                </a:solidFill>
                <a:prstDash val="solid"/>
                <a:round/>
                <a:headEnd/>
                <a:tailEnd/>
              </a:ln>
            </p:spPr>
            <p:txBody>
              <a:bodyPr lIns="0" tIns="0" rIns="0" bIns="0" anchor="ctr"/>
              <a:lstStyle/>
              <a:p>
                <a:endParaRPr lang="en-US"/>
              </a:p>
            </p:txBody>
          </p:sp>
          <p:sp>
            <p:nvSpPr>
              <p:cNvPr id="155676" name="Shape 403"/>
              <p:cNvSpPr>
                <a:spLocks noChangeArrowheads="1"/>
              </p:cNvSpPr>
              <p:nvPr/>
            </p:nvSpPr>
            <p:spPr bwMode="auto">
              <a:xfrm>
                <a:off x="268026" y="-8872"/>
                <a:ext cx="1294149" cy="11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Open Sans" charset="0"/>
                    <a:sym typeface="Open Sans" charset="0"/>
                  </a:rPr>
                  <a:t>+</a:t>
                </a:r>
              </a:p>
            </p:txBody>
          </p:sp>
        </p:grpSp>
        <p:grpSp>
          <p:nvGrpSpPr>
            <p:cNvPr id="155658" name="Group 407"/>
            <p:cNvGrpSpPr>
              <a:grpSpLocks/>
            </p:cNvGrpSpPr>
            <p:nvPr/>
          </p:nvGrpSpPr>
          <p:grpSpPr bwMode="auto">
            <a:xfrm>
              <a:off x="3508917" y="5260886"/>
              <a:ext cx="1678487" cy="1169426"/>
              <a:chOff x="-23" y="-56594"/>
              <a:chExt cx="1678486" cy="1169425"/>
            </a:xfrm>
          </p:grpSpPr>
          <p:sp>
            <p:nvSpPr>
              <p:cNvPr id="155673" name="Shape 405"/>
              <p:cNvSpPr>
                <a:spLocks/>
              </p:cNvSpPr>
              <p:nvPr/>
            </p:nvSpPr>
            <p:spPr bwMode="auto">
              <a:xfrm>
                <a:off x="-23" y="-15"/>
                <a:ext cx="1678486" cy="1056212"/>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DAF8"/>
              </a:solidFill>
              <a:ln w="38100" cap="flat">
                <a:solidFill>
                  <a:srgbClr val="3C78D8"/>
                </a:solidFill>
                <a:prstDash val="solid"/>
                <a:round/>
                <a:headEnd/>
                <a:tailEnd/>
              </a:ln>
            </p:spPr>
            <p:txBody>
              <a:bodyPr lIns="0" tIns="0" rIns="0" bIns="0" anchor="ctr"/>
              <a:lstStyle/>
              <a:p>
                <a:endParaRPr lang="en-US"/>
              </a:p>
            </p:txBody>
          </p:sp>
          <p:sp>
            <p:nvSpPr>
              <p:cNvPr id="155674" name="Shape 406"/>
              <p:cNvSpPr>
                <a:spLocks noChangeArrowheads="1"/>
              </p:cNvSpPr>
              <p:nvPr/>
            </p:nvSpPr>
            <p:spPr bwMode="auto">
              <a:xfrm>
                <a:off x="245814" y="-56594"/>
                <a:ext cx="1186897" cy="116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Open Sans" charset="0"/>
                    <a:sym typeface="Open Sans" charset="0"/>
                  </a:rPr>
                  <a:t>10</a:t>
                </a:r>
              </a:p>
            </p:txBody>
          </p:sp>
        </p:grpSp>
        <p:grpSp>
          <p:nvGrpSpPr>
            <p:cNvPr id="155659" name="Group 410"/>
            <p:cNvGrpSpPr>
              <a:grpSpLocks/>
            </p:cNvGrpSpPr>
            <p:nvPr/>
          </p:nvGrpSpPr>
          <p:grpSpPr bwMode="auto">
            <a:xfrm>
              <a:off x="1418990" y="5031285"/>
              <a:ext cx="1723482" cy="1600312"/>
              <a:chOff x="-22" y="-257882"/>
              <a:chExt cx="1723480" cy="1600311"/>
            </a:xfrm>
          </p:grpSpPr>
          <p:sp>
            <p:nvSpPr>
              <p:cNvPr id="155671" name="Shape 408"/>
              <p:cNvSpPr>
                <a:spLocks/>
              </p:cNvSpPr>
              <p:nvPr/>
            </p:nvSpPr>
            <p:spPr bwMode="auto">
              <a:xfrm>
                <a:off x="-22" y="-15"/>
                <a:ext cx="1723480" cy="1084528"/>
              </a:xfrm>
              <a:custGeom>
                <a:avLst/>
                <a:gdLst>
                  <a:gd name="T0" fmla="*/ 2147483647 w 19678"/>
                  <a:gd name="T1" fmla="*/ 2147483647 h 19678"/>
                  <a:gd name="T2" fmla="*/ 2147483647 w 19678"/>
                  <a:gd name="T3" fmla="*/ 2147483647 h 19678"/>
                  <a:gd name="T4" fmla="*/ 2147483647 w 19678"/>
                  <a:gd name="T5" fmla="*/ 2147483647 h 19678"/>
                  <a:gd name="T6" fmla="*/ 2147483647 w 19678"/>
                  <a:gd name="T7" fmla="*/ 2147483647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DAF8"/>
              </a:solidFill>
              <a:ln w="38100" cap="flat">
                <a:solidFill>
                  <a:srgbClr val="3C78D8"/>
                </a:solidFill>
                <a:prstDash val="solid"/>
                <a:round/>
                <a:headEnd/>
                <a:tailEnd/>
              </a:ln>
            </p:spPr>
            <p:txBody>
              <a:bodyPr lIns="0" tIns="0" rIns="0" bIns="0" anchor="ctr"/>
              <a:lstStyle/>
              <a:p>
                <a:endParaRPr lang="en-US"/>
              </a:p>
            </p:txBody>
          </p:sp>
          <p:sp>
            <p:nvSpPr>
              <p:cNvPr id="155672" name="Shape 409"/>
              <p:cNvSpPr>
                <a:spLocks noChangeArrowheads="1"/>
              </p:cNvSpPr>
              <p:nvPr/>
            </p:nvSpPr>
            <p:spPr bwMode="auto">
              <a:xfrm>
                <a:off x="252403" y="-257882"/>
                <a:ext cx="1218714" cy="160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nchor="ctr">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latin typeface="Open Sans" charset="0"/>
                    <a:sym typeface="Open Sans" charset="0"/>
                  </a:rPr>
                  <a:t>col1</a:t>
                </a:r>
              </a:p>
            </p:txBody>
          </p:sp>
        </p:grpSp>
        <p:sp>
          <p:nvSpPr>
            <p:cNvPr id="411" name="Shape 411"/>
            <p:cNvSpPr/>
            <p:nvPr/>
          </p:nvSpPr>
          <p:spPr>
            <a:xfrm flipH="1">
              <a:off x="3565806" y="2498356"/>
              <a:ext cx="698555" cy="688875"/>
            </a:xfrm>
            <a:prstGeom prst="line">
              <a:avLst/>
            </a:prstGeom>
            <a:noFill/>
            <a:ln w="38100" cap="flat">
              <a:solidFill>
                <a:srgbClr val="FF0000"/>
              </a:solidFill>
              <a:prstDash val="solid"/>
              <a:round/>
              <a:tailEnd type="triangle" w="med" len="med"/>
            </a:ln>
            <a:effectLst/>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412" name="Shape 412"/>
            <p:cNvSpPr/>
            <p:nvPr/>
          </p:nvSpPr>
          <p:spPr>
            <a:xfrm>
              <a:off x="5248689" y="2536450"/>
              <a:ext cx="660452" cy="717444"/>
            </a:xfrm>
            <a:prstGeom prst="line">
              <a:avLst/>
            </a:prstGeom>
            <a:noFill/>
            <a:ln w="38100" cap="flat">
              <a:solidFill>
                <a:srgbClr val="FF0000"/>
              </a:solidFill>
              <a:prstDash val="solid"/>
              <a:round/>
              <a:tailEnd type="triangle" w="med" len="med"/>
            </a:ln>
            <a:effectLst/>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413" name="Shape 413"/>
            <p:cNvSpPr/>
            <p:nvPr/>
          </p:nvSpPr>
          <p:spPr>
            <a:xfrm flipH="1">
              <a:off x="2330633" y="4187207"/>
              <a:ext cx="266721" cy="1047596"/>
            </a:xfrm>
            <a:prstGeom prst="line">
              <a:avLst/>
            </a:prstGeom>
            <a:noFill/>
            <a:ln w="38100" cap="flat">
              <a:solidFill>
                <a:srgbClr val="FF0000"/>
              </a:solidFill>
              <a:prstDash val="solid"/>
              <a:round/>
              <a:tailEnd type="triangle" w="med" len="med"/>
            </a:ln>
            <a:effectLst/>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414" name="Shape 414"/>
            <p:cNvSpPr/>
            <p:nvPr/>
          </p:nvSpPr>
          <p:spPr>
            <a:xfrm>
              <a:off x="3546755" y="4342760"/>
              <a:ext cx="400081" cy="920614"/>
            </a:xfrm>
            <a:prstGeom prst="line">
              <a:avLst/>
            </a:prstGeom>
            <a:noFill/>
            <a:ln w="38100" cap="flat">
              <a:solidFill>
                <a:srgbClr val="FF0000"/>
              </a:solidFill>
              <a:prstDash val="solid"/>
              <a:round/>
              <a:tailEnd type="triangle" w="med" len="med"/>
            </a:ln>
            <a:effectLst/>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155664" name="Shape 415"/>
            <p:cNvSpPr>
              <a:spLocks noChangeArrowheads="1"/>
            </p:cNvSpPr>
            <p:nvPr/>
          </p:nvSpPr>
          <p:spPr bwMode="auto">
            <a:xfrm>
              <a:off x="5498299" y="1832867"/>
              <a:ext cx="2458800" cy="160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solidFill>
                    <a:srgbClr val="000000"/>
                  </a:solidFill>
                  <a:latin typeface="Open Sans" charset="0"/>
                  <a:sym typeface="Open Sans" charset="0"/>
                </a:rPr>
                <a:t>function pointer</a:t>
              </a:r>
            </a:p>
          </p:txBody>
        </p:sp>
        <p:sp>
          <p:nvSpPr>
            <p:cNvPr id="155665" name="Shape 416"/>
            <p:cNvSpPr>
              <a:spLocks noChangeArrowheads="1"/>
            </p:cNvSpPr>
            <p:nvPr/>
          </p:nvSpPr>
          <p:spPr bwMode="auto">
            <a:xfrm>
              <a:off x="1600774" y="1791911"/>
              <a:ext cx="2458800" cy="160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solidFill>
                    <a:srgbClr val="000000"/>
                  </a:solidFill>
                  <a:latin typeface="Open Sans" charset="0"/>
                  <a:sym typeface="Open Sans" charset="0"/>
                </a:rPr>
                <a:t>function pointer</a:t>
              </a:r>
            </a:p>
          </p:txBody>
        </p:sp>
        <p:sp>
          <p:nvSpPr>
            <p:cNvPr id="155666" name="Shape 417"/>
            <p:cNvSpPr>
              <a:spLocks noChangeArrowheads="1"/>
            </p:cNvSpPr>
            <p:nvPr/>
          </p:nvSpPr>
          <p:spPr bwMode="auto">
            <a:xfrm>
              <a:off x="3254448" y="3980599"/>
              <a:ext cx="2823602" cy="160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solidFill>
                    <a:srgbClr val="000000"/>
                  </a:solidFill>
                  <a:latin typeface="Open Sans" charset="0"/>
                  <a:sym typeface="Open Sans" charset="0"/>
                </a:rPr>
                <a:t>function pointer</a:t>
              </a:r>
            </a:p>
          </p:txBody>
        </p:sp>
        <p:sp>
          <p:nvSpPr>
            <p:cNvPr id="155667" name="Shape 418"/>
            <p:cNvSpPr>
              <a:spLocks noChangeArrowheads="1"/>
            </p:cNvSpPr>
            <p:nvPr/>
          </p:nvSpPr>
          <p:spPr bwMode="auto">
            <a:xfrm>
              <a:off x="0" y="4010253"/>
              <a:ext cx="2566800" cy="160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solidFill>
                    <a:srgbClr val="000000"/>
                  </a:solidFill>
                  <a:latin typeface="Open Sans" charset="0"/>
                  <a:sym typeface="Open Sans" charset="0"/>
                </a:rPr>
                <a:t>function pointer</a:t>
              </a:r>
            </a:p>
          </p:txBody>
        </p:sp>
        <p:sp>
          <p:nvSpPr>
            <p:cNvPr id="155668" name="Shape 419"/>
            <p:cNvSpPr>
              <a:spLocks noChangeArrowheads="1"/>
            </p:cNvSpPr>
            <p:nvPr/>
          </p:nvSpPr>
          <p:spPr bwMode="auto">
            <a:xfrm>
              <a:off x="10126447" y="3164414"/>
              <a:ext cx="7315201" cy="147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a:latin typeface="Open Sans" charset="0"/>
                  <a:sym typeface="Open Sans" charset="0"/>
                </a:rPr>
                <a:t>(col1 + 10) * 7 / col2</a:t>
              </a:r>
            </a:p>
          </p:txBody>
        </p:sp>
        <p:sp>
          <p:nvSpPr>
            <p:cNvPr id="420" name="Shape 420"/>
            <p:cNvSpPr/>
            <p:nvPr/>
          </p:nvSpPr>
          <p:spPr>
            <a:xfrm flipH="1">
              <a:off x="4826380" y="212693"/>
              <a:ext cx="57154" cy="806331"/>
            </a:xfrm>
            <a:prstGeom prst="line">
              <a:avLst/>
            </a:prstGeom>
            <a:noFill/>
            <a:ln w="38100" cap="flat">
              <a:solidFill>
                <a:srgbClr val="FF0000"/>
              </a:solidFill>
              <a:prstDash val="solid"/>
              <a:round/>
              <a:tailEnd type="triangle" w="med" len="med"/>
            </a:ln>
            <a:effectLst/>
          </p:spPr>
          <p:txBody>
            <a:bodyPr lIns="0" tIns="0" rIns="0" bIns="0"/>
            <a:lstStyle/>
            <a:p>
              <a:pPr defTabSz="228600">
                <a:defRPr sz="1200">
                  <a:uFillTx/>
                  <a:latin typeface="+mj-lt"/>
                  <a:ea typeface="+mj-ea"/>
                  <a:cs typeface="+mj-cs"/>
                  <a:sym typeface="Helvetica"/>
                </a:defRPr>
              </a:pPr>
              <a:endParaRPr sz="1200">
                <a:latin typeface="+mj-lt"/>
                <a:ea typeface="+mj-ea"/>
                <a:cs typeface="+mj-cs"/>
                <a:sym typeface="Helvetica"/>
              </a:endParaRPr>
            </a:p>
          </p:txBody>
        </p:sp>
        <p:sp>
          <p:nvSpPr>
            <p:cNvPr id="155670" name="Shape 421"/>
            <p:cNvSpPr>
              <a:spLocks noChangeArrowheads="1"/>
            </p:cNvSpPr>
            <p:nvPr/>
          </p:nvSpPr>
          <p:spPr bwMode="auto">
            <a:xfrm>
              <a:off x="4649497" y="0"/>
              <a:ext cx="2458800" cy="160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82849" tIns="182849" rIns="182849" bIns="182849">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ctr"/>
              <a:r>
                <a:rPr lang="en-US" altLang="en-US" sz="1400">
                  <a:solidFill>
                    <a:srgbClr val="000000"/>
                  </a:solidFill>
                  <a:latin typeface="Open Sans" charset="0"/>
                  <a:sym typeface="Open Sans" charset="0"/>
                </a:rPr>
                <a:t>function pointer</a:t>
              </a:r>
            </a:p>
          </p:txBody>
        </p:sp>
      </p:grpSp>
      <p:sp>
        <p:nvSpPr>
          <p:cNvPr id="155654" name="Title 1"/>
          <p:cNvSpPr>
            <a:spLocks noGrp="1"/>
          </p:cNvSpPr>
          <p:nvPr>
            <p:ph type="title"/>
          </p:nvPr>
        </p:nvSpPr>
        <p:spPr/>
        <p:txBody>
          <a:bodyPr/>
          <a:lstStyle/>
          <a:p>
            <a:pPr eaLnBrk="1" hangingPunct="1"/>
            <a:r>
              <a:rPr lang="en-US" altLang="en-US" smtClean="0"/>
              <a:t>Runtime Code Generation — Example</a:t>
            </a:r>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hape 427"/>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EAEEA54A-7E9C-475C-896A-A2ECA49D7D74}" type="slidenum">
              <a:rPr lang="en-US" altLang="en-US" sz="1200">
                <a:solidFill>
                  <a:srgbClr val="FFFFFF"/>
                </a:solidFill>
              </a:rPr>
              <a:pPr/>
              <a:t>93</a:t>
            </a:fld>
            <a:endParaRPr lang="en-US" altLang="en-US" sz="1200">
              <a:solidFill>
                <a:srgbClr val="FFFFFF"/>
              </a:solidFill>
            </a:endParaRPr>
          </a:p>
        </p:txBody>
      </p:sp>
      <p:sp>
        <p:nvSpPr>
          <p:cNvPr id="157698" name="Shape 428"/>
          <p:cNvSpPr>
            <a:spLocks noChangeArrowheads="1"/>
          </p:cNvSpPr>
          <p:nvPr/>
        </p:nvSpPr>
        <p:spPr bwMode="auto">
          <a:xfrm>
            <a:off x="4741863" y="1608138"/>
            <a:ext cx="72120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defTabSz="457200">
              <a:defRPr sz="2400">
                <a:solidFill>
                  <a:schemeClr val="tx1"/>
                </a:solidFill>
                <a:latin typeface="Century Gothic" pitchFamily="34" charset="0"/>
                <a:ea typeface="MS PGothic" pitchFamily="34" charset="-128"/>
              </a:defRPr>
            </a:lvl1pPr>
            <a:lvl2pPr marL="742950" indent="-285750" defTabSz="457200">
              <a:defRPr sz="2400">
                <a:solidFill>
                  <a:schemeClr val="tx1"/>
                </a:solidFill>
                <a:latin typeface="Century Gothic" pitchFamily="34" charset="0"/>
                <a:ea typeface="MS PGothic" pitchFamily="34" charset="-128"/>
              </a:defRPr>
            </a:lvl2pPr>
            <a:lvl3pPr marL="1143000" indent="-228600" defTabSz="457200">
              <a:defRPr sz="2400">
                <a:solidFill>
                  <a:schemeClr val="tx1"/>
                </a:solidFill>
                <a:latin typeface="Century Gothic" pitchFamily="34" charset="0"/>
                <a:ea typeface="MS PGothic" pitchFamily="34" charset="-128"/>
              </a:defRPr>
            </a:lvl3pPr>
            <a:lvl4pPr marL="1600200" indent="-228600" defTabSz="457200">
              <a:defRPr sz="2400">
                <a:solidFill>
                  <a:schemeClr val="tx1"/>
                </a:solidFill>
                <a:latin typeface="Century Gothic" pitchFamily="34" charset="0"/>
                <a:ea typeface="MS PGothic" pitchFamily="34" charset="-128"/>
              </a:defRPr>
            </a:lvl4pPr>
            <a:lvl5pPr marL="2057400" indent="-228600" defTabSz="457200">
              <a:defRPr sz="2400">
                <a:solidFill>
                  <a:schemeClr val="tx1"/>
                </a:solidFill>
                <a:latin typeface="Century Gothic"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lgn="r"/>
            <a:r>
              <a:rPr lang="en-US" altLang="en-US" sz="1800">
                <a:latin typeface="Open Sans" charset="0"/>
                <a:sym typeface="Open Sans" charset="0"/>
              </a:rPr>
              <a:t>10 node cluster (12 disks / 48GB RAM / 8 cores per node)</a:t>
            </a:r>
          </a:p>
          <a:p>
            <a:pPr algn="r"/>
            <a:r>
              <a:rPr lang="en-US" altLang="en-US" sz="1800">
                <a:latin typeface="Open Sans" charset="0"/>
                <a:sym typeface="Open Sans" charset="0"/>
              </a:rPr>
              <a:t>~40 GB / ~60M row Avro dataset</a:t>
            </a:r>
          </a:p>
        </p:txBody>
      </p:sp>
      <p:graphicFrame>
        <p:nvGraphicFramePr>
          <p:cNvPr id="157699" name="Chart 429"/>
          <p:cNvGraphicFramePr>
            <a:graphicFrameLocks/>
          </p:cNvGraphicFramePr>
          <p:nvPr/>
        </p:nvGraphicFramePr>
        <p:xfrm>
          <a:off x="1208088" y="1962150"/>
          <a:ext cx="9045575" cy="4579938"/>
        </p:xfrm>
        <a:graphic>
          <a:graphicData uri="http://schemas.openxmlformats.org/presentationml/2006/ole">
            <mc:AlternateContent xmlns:mc="http://schemas.openxmlformats.org/markup-compatibility/2006">
              <mc:Choice xmlns:v="urn:schemas-microsoft-com:vml" Requires="v">
                <p:oleObj spid="_x0000_s157701" r:id="rId5" imgW="9045716" imgH="4577718" progId="Excel.Chart.8">
                  <p:embed/>
                </p:oleObj>
              </mc:Choice>
              <mc:Fallback>
                <p:oleObj r:id="rId5" imgW="9045716" imgH="4577718" progId="Excel.Chart.8">
                  <p:embed/>
                  <p:pic>
                    <p:nvPicPr>
                      <p:cNvPr id="0" name="Chart 4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8088" y="1962150"/>
                        <a:ext cx="9045575"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700" name="Title 1"/>
          <p:cNvSpPr>
            <a:spLocks noGrp="1"/>
          </p:cNvSpPr>
          <p:nvPr>
            <p:ph type="title"/>
          </p:nvPr>
        </p:nvSpPr>
        <p:spPr>
          <a:xfrm>
            <a:off x="781050" y="623888"/>
            <a:ext cx="11301413" cy="1281112"/>
          </a:xfrm>
        </p:spPr>
        <p:txBody>
          <a:bodyPr/>
          <a:lstStyle/>
          <a:p>
            <a:r>
              <a:rPr lang="en-US" altLang="en-US" smtClean="0"/>
              <a:t>Impala Runtime Code Generation - Performance</a:t>
            </a: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p:txBody>
          <a:bodyPr/>
          <a:lstStyle/>
          <a:p>
            <a:pPr eaLnBrk="1" hangingPunct="1">
              <a:defRPr sz="1800" b="0">
                <a:solidFill>
                  <a:srgbClr val="000000"/>
                </a:solidFill>
                <a:uFillTx/>
              </a:defRPr>
            </a:pPr>
            <a:r>
              <a:rPr sz="4200" dirty="0">
                <a:solidFill>
                  <a:srgbClr val="00A3C0"/>
                </a:solidFill>
                <a:uFill>
                  <a:solidFill>
                    <a:srgbClr val="00A3C0"/>
                  </a:solidFill>
                </a:uFill>
                <a:ea typeface="ＭＳ Ｐゴシック" charset="0"/>
                <a:cs typeface="+mj-cs"/>
              </a:rPr>
              <a:t>Codegen is not the panacea!</a:t>
            </a:r>
          </a:p>
        </p:txBody>
      </p:sp>
      <p:sp>
        <p:nvSpPr>
          <p:cNvPr id="159746" name="Shape 43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B7E6EADA-013A-4F90-8DA7-E579EB792124}" type="slidenum">
              <a:rPr lang="en-US" altLang="en-US" sz="1200">
                <a:solidFill>
                  <a:srgbClr val="FFFFFF"/>
                </a:solidFill>
              </a:rPr>
              <a:pPr/>
              <a:t>94</a:t>
            </a:fld>
            <a:endParaRPr lang="en-US" altLang="en-US" sz="1200">
              <a:solidFill>
                <a:srgbClr val="FFFFFF"/>
              </a:solidFill>
            </a:endParaRPr>
          </a:p>
        </p:txBody>
      </p:sp>
      <p:sp>
        <p:nvSpPr>
          <p:cNvPr id="435" name="Shape 435"/>
          <p:cNvSpPr>
            <a:spLocks noChangeArrowheads="1"/>
          </p:cNvSpPr>
          <p:nvPr/>
        </p:nvSpPr>
        <p:spPr bwMode="auto">
          <a:xfrm>
            <a:off x="7531100" y="1463675"/>
            <a:ext cx="355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800">
                <a:latin typeface="Open Sans" charset="0"/>
                <a:sym typeface="Open Sans" charset="0"/>
              </a:rPr>
              <a:t>TPC-DS 500GB,10-node cluster</a:t>
            </a:r>
          </a:p>
        </p:txBody>
      </p:sp>
      <p:graphicFrame>
        <p:nvGraphicFramePr>
          <p:cNvPr id="159748" name="Chart 436"/>
          <p:cNvGraphicFramePr>
            <a:graphicFrameLocks/>
          </p:cNvGraphicFramePr>
          <p:nvPr/>
        </p:nvGraphicFramePr>
        <p:xfrm>
          <a:off x="534988" y="1974850"/>
          <a:ext cx="6115050" cy="3890963"/>
        </p:xfrm>
        <a:graphic>
          <a:graphicData uri="http://schemas.openxmlformats.org/presentationml/2006/ole">
            <mc:AlternateContent xmlns:mc="http://schemas.openxmlformats.org/markup-compatibility/2006">
              <mc:Choice xmlns:v="urn:schemas-microsoft-com:vml" Requires="v">
                <p:oleObj spid="_x0000_s159751" r:id="rId4" imgW="6924484" imgH="3888927" progId="Excel.Chart.8">
                  <p:embed/>
                </p:oleObj>
              </mc:Choice>
              <mc:Fallback>
                <p:oleObj r:id="rId4" imgW="6924484" imgH="3888927" progId="Excel.Chart.8">
                  <p:embed/>
                  <p:pic>
                    <p:nvPicPr>
                      <p:cNvPr id="0" name="Chart 43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88" y="1974850"/>
                        <a:ext cx="611505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9749" name="Shape 437"/>
          <p:cNvSpPr>
            <a:spLocks noChangeArrowheads="1"/>
          </p:cNvSpPr>
          <p:nvPr/>
        </p:nvSpPr>
        <p:spPr bwMode="auto">
          <a:xfrm>
            <a:off x="1925638" y="1463675"/>
            <a:ext cx="3360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5" tIns="91425" rIns="91425" bIns="91425">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1800">
                <a:latin typeface="Open Sans" charset="0"/>
                <a:sym typeface="Open Sans" charset="0"/>
              </a:rPr>
              <a:t>TPC-H 300GB,10-node cluster</a:t>
            </a:r>
          </a:p>
        </p:txBody>
      </p:sp>
      <p:graphicFrame>
        <p:nvGraphicFramePr>
          <p:cNvPr id="159750" name="Chart 438"/>
          <p:cNvGraphicFramePr>
            <a:graphicFrameLocks/>
          </p:cNvGraphicFramePr>
          <p:nvPr/>
        </p:nvGraphicFramePr>
        <p:xfrm>
          <a:off x="5802313" y="1947863"/>
          <a:ext cx="6389687" cy="3992562"/>
        </p:xfrm>
        <a:graphic>
          <a:graphicData uri="http://schemas.openxmlformats.org/presentationml/2006/ole">
            <mc:AlternateContent xmlns:mc="http://schemas.openxmlformats.org/markup-compatibility/2006">
              <mc:Choice xmlns:v="urn:schemas-microsoft-com:vml" Requires="v">
                <p:oleObj spid="_x0000_s159752" name="Chart" r:id="rId7" imgW="6968332" imgH="3999323" progId="Excel.Chart.8">
                  <p:embed/>
                </p:oleObj>
              </mc:Choice>
              <mc:Fallback>
                <p:oleObj name="Chart" r:id="rId7" imgW="6968332" imgH="3999323" progId="Excel.Chart.8">
                  <p:embed/>
                  <p:pic>
                    <p:nvPicPr>
                      <p:cNvPr id="0" name="Chart 4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2313" y="1947863"/>
                        <a:ext cx="6389687" cy="399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p:tmAbs val="0"/>
                                  </p:iterate>
                                  <p:childTnLst>
                                    <p:set>
                                      <p:cBhvr>
                                        <p:cTn id="6" fill="hold"/>
                                        <p:tgtEl>
                                          <p:spTgt spid="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hape 621"/>
          <p:cNvSpPr>
            <a:spLocks noGrp="1"/>
          </p:cNvSpPr>
          <p:nvPr>
            <p:ph type="body" idx="1"/>
          </p:nvPr>
        </p:nvSpPr>
        <p:spPr>
          <a:xfrm>
            <a:off x="928688" y="1939925"/>
            <a:ext cx="10775950" cy="4610100"/>
          </a:xfrm>
        </p:spPr>
        <p:txBody>
          <a:bodyPr lIns="0" tIns="0" rIns="0" bIns="0"/>
          <a:lstStyle/>
          <a:p>
            <a:pPr marL="241300" indent="-241300" defTabSz="776288"/>
            <a:r>
              <a:rPr lang="en-US" altLang="en-US" sz="2400" smtClean="0">
                <a:solidFill>
                  <a:schemeClr val="tx1"/>
                </a:solidFill>
              </a:rPr>
              <a:t>Admission control and Yarn-based RM cater to different workloads</a:t>
            </a:r>
          </a:p>
          <a:p>
            <a:pPr marL="241300" indent="-241300" defTabSz="776288"/>
            <a:r>
              <a:rPr lang="en-US" altLang="en-US" sz="2400" smtClean="0">
                <a:solidFill>
                  <a:schemeClr val="tx1"/>
                </a:solidFill>
              </a:rPr>
              <a:t>Use admission control for:</a:t>
            </a:r>
          </a:p>
          <a:p>
            <a:pPr marL="585788" lvl="1" indent="-342900" defTabSz="776288">
              <a:buSzPct val="85000"/>
              <a:buFont typeface="Wingdings" pitchFamily="2" charset="2"/>
              <a:buChar char="§"/>
            </a:pPr>
            <a:r>
              <a:rPr lang="en-US" altLang="en-US" sz="2400" smtClean="0">
                <a:solidFill>
                  <a:schemeClr val="tx1"/>
                </a:solidFill>
              </a:rPr>
              <a:t>Low-latency, high-throughput workloads</a:t>
            </a:r>
          </a:p>
          <a:p>
            <a:pPr marL="585788" lvl="1" indent="-342900" defTabSz="776288">
              <a:buSzPct val="85000"/>
              <a:buFont typeface="Wingdings" pitchFamily="2" charset="2"/>
              <a:buChar char="§"/>
            </a:pPr>
            <a:r>
              <a:rPr lang="en-US" altLang="en-US" sz="2400" smtClean="0">
                <a:solidFill>
                  <a:schemeClr val="tx1"/>
                </a:solidFill>
              </a:rPr>
              <a:t>Mostly running Impala, or resource partitioning is feasible</a:t>
            </a:r>
          </a:p>
          <a:p>
            <a:pPr marL="241300" indent="-241300" defTabSz="776288"/>
            <a:r>
              <a:rPr lang="en-US" altLang="en-US" sz="2400" smtClean="0">
                <a:solidFill>
                  <a:schemeClr val="tx1"/>
                </a:solidFill>
              </a:rPr>
              <a:t>Use Llama/Yarn for:</a:t>
            </a:r>
          </a:p>
          <a:p>
            <a:pPr marL="585788" lvl="1" indent="-342900" defTabSz="776288">
              <a:buSzPct val="85000"/>
              <a:buFont typeface="Wingdings" pitchFamily="2" charset="2"/>
              <a:buChar char="§"/>
            </a:pPr>
            <a:r>
              <a:rPr lang="en-US" altLang="en-US" sz="2400" smtClean="0">
                <a:solidFill>
                  <a:schemeClr val="tx1"/>
                </a:solidFill>
              </a:rPr>
              <a:t>Mixed workloads (Impala, MR, Spark, …) and resource partitioning is impractical</a:t>
            </a:r>
          </a:p>
          <a:p>
            <a:pPr marL="585788" lvl="1" indent="-342900" defTabSz="776288">
              <a:buSzPct val="85000"/>
              <a:buFont typeface="Wingdings" pitchFamily="2" charset="2"/>
              <a:buChar char="§"/>
            </a:pPr>
            <a:r>
              <a:rPr lang="en-US" altLang="en-US" sz="2400" smtClean="0">
                <a:solidFill>
                  <a:schemeClr val="tx1"/>
                </a:solidFill>
              </a:rPr>
              <a:t>Latency and throughput SLAs are relatively relaxed</a:t>
            </a:r>
          </a:p>
        </p:txBody>
      </p:sp>
      <p:sp>
        <p:nvSpPr>
          <p:cNvPr id="160770" name="Title 1"/>
          <p:cNvSpPr>
            <a:spLocks noGrp="1"/>
          </p:cNvSpPr>
          <p:nvPr>
            <p:ph type="title"/>
          </p:nvPr>
        </p:nvSpPr>
        <p:spPr>
          <a:xfrm>
            <a:off x="2592388" y="623888"/>
            <a:ext cx="8912225" cy="1281112"/>
          </a:xfrm>
        </p:spPr>
        <p:txBody>
          <a:bodyPr/>
          <a:lstStyle/>
          <a:p>
            <a:r>
              <a:rPr lang="en-US" altLang="en-US" smtClean="0">
                <a:solidFill>
                  <a:srgbClr val="29A7DE"/>
                </a:solidFill>
              </a:rPr>
              <a:t>Resource Management in Impala</a:t>
            </a:r>
            <a:endParaRPr lang="en-US" altLang="en-US" smtClean="0"/>
          </a:p>
        </p:txBody>
      </p:sp>
      <p:sp>
        <p:nvSpPr>
          <p:cNvPr id="16077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10C5B25B-6DE8-46E9-B716-3E3904BCD21C}" type="slidenum">
              <a:rPr lang="en-US" altLang="en-US" sz="2000">
                <a:solidFill>
                  <a:srgbClr val="FEFFFF"/>
                </a:solidFill>
              </a:rPr>
              <a:pPr/>
              <a:t>95</a:t>
            </a:fld>
            <a:endParaRPr lang="en-US" altLang="en-US" sz="2000">
              <a:solidFill>
                <a:srgbClr val="FEFFFF"/>
              </a:solidFill>
            </a:endParaRPr>
          </a:p>
        </p:txBody>
      </p:sp>
    </p:spTree>
  </p:cSld>
  <p:clrMapOvr>
    <a:masterClrMapping/>
  </p:clrMapOvr>
  <p:transition spd="med">
    <p:dissolv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hape 130"/>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480CC62C-31AA-410E-9149-57F588A51856}" type="slidenum">
              <a:rPr lang="en-US" altLang="en-US" sz="1200">
                <a:solidFill>
                  <a:srgbClr val="FFFFFF"/>
                </a:solidFill>
              </a:rPr>
              <a:pPr/>
              <a:t>96</a:t>
            </a:fld>
            <a:endParaRPr lang="en-US" altLang="en-US" sz="1200">
              <a:solidFill>
                <a:srgbClr val="FFFFFF"/>
              </a:solidFill>
            </a:endParaRPr>
          </a:p>
        </p:txBody>
      </p:sp>
      <p:sp>
        <p:nvSpPr>
          <p:cNvPr id="161794" name="Shape 131"/>
          <p:cNvSpPr>
            <a:spLocks noGrp="1"/>
          </p:cNvSpPr>
          <p:nvPr>
            <p:ph type="body" idx="1"/>
          </p:nvPr>
        </p:nvSpPr>
        <p:spPr>
          <a:xfrm>
            <a:off x="387350" y="1382713"/>
            <a:ext cx="11720513" cy="5251450"/>
          </a:xfrm>
        </p:spPr>
        <p:txBody>
          <a:bodyPr/>
          <a:lstStyle/>
          <a:p>
            <a:pPr marL="498475" indent="-498475" defTabSz="571500" eaLnBrk="1" hangingPunct="1">
              <a:spcBef>
                <a:spcPts val="700"/>
              </a:spcBef>
            </a:pPr>
            <a:r>
              <a:rPr lang="en-US" altLang="en-US" sz="2800" smtClean="0">
                <a:solidFill>
                  <a:srgbClr val="636363"/>
                </a:solidFill>
              </a:rPr>
              <a:t>Nested data: Structs, arrays, maps in Parquet, Avro, JSON, …</a:t>
            </a:r>
          </a:p>
          <a:p>
            <a:pPr marL="595313" lvl="1" indent="-381000" defTabSz="571500" eaLnBrk="1" hangingPunct="1">
              <a:spcBef>
                <a:spcPts val="700"/>
              </a:spcBef>
            </a:pPr>
            <a:r>
              <a:rPr lang="en-US" altLang="en-US" sz="2400" smtClean="0">
                <a:solidFill>
                  <a:srgbClr val="636363"/>
                </a:solidFill>
              </a:rPr>
              <a:t>Natural extension of SQL: expose nested structures as tables</a:t>
            </a:r>
            <a:endParaRPr lang="en-US" altLang="en-US" sz="2400" smtClean="0">
              <a:solidFill>
                <a:srgbClr val="000000"/>
              </a:solidFill>
            </a:endParaRPr>
          </a:p>
          <a:p>
            <a:pPr marL="595313" lvl="1" indent="-381000" defTabSz="571500" eaLnBrk="1" hangingPunct="1">
              <a:spcBef>
                <a:spcPts val="700"/>
              </a:spcBef>
            </a:pPr>
            <a:r>
              <a:rPr lang="en-US" altLang="en-US" sz="2400" smtClean="0">
                <a:solidFill>
                  <a:srgbClr val="636363"/>
                </a:solidFill>
              </a:rPr>
              <a:t>No limitation on nesting levels or number of nested fields in single query</a:t>
            </a:r>
            <a:endParaRPr lang="en-US" altLang="en-US" sz="2400" smtClean="0">
              <a:solidFill>
                <a:srgbClr val="000000"/>
              </a:solidFill>
            </a:endParaRPr>
          </a:p>
          <a:p>
            <a:pPr marL="498475" indent="-498475" defTabSz="571500" eaLnBrk="1" hangingPunct="1">
              <a:spcBef>
                <a:spcPts val="700"/>
              </a:spcBef>
            </a:pPr>
            <a:r>
              <a:rPr lang="en-US" altLang="en-US" sz="2800" smtClean="0">
                <a:solidFill>
                  <a:srgbClr val="636363"/>
                </a:solidFill>
              </a:rPr>
              <a:t>Multithreaded execution past scan operator</a:t>
            </a:r>
          </a:p>
          <a:p>
            <a:pPr marL="498475" indent="-498475" defTabSz="571500" eaLnBrk="1" hangingPunct="1">
              <a:spcBef>
                <a:spcPts val="700"/>
              </a:spcBef>
            </a:pPr>
            <a:r>
              <a:rPr lang="en-US" altLang="en-US" sz="2800" smtClean="0">
                <a:solidFill>
                  <a:srgbClr val="636363"/>
                </a:solidFill>
              </a:rPr>
              <a:t>Resource management and admission control</a:t>
            </a:r>
          </a:p>
          <a:p>
            <a:pPr marL="595313" lvl="1" indent="-381000" defTabSz="571500" eaLnBrk="1" hangingPunct="1">
              <a:spcBef>
                <a:spcPts val="700"/>
              </a:spcBef>
            </a:pPr>
            <a:r>
              <a:rPr lang="en-US" altLang="en-US" sz="2600" smtClean="0">
                <a:solidFill>
                  <a:srgbClr val="636363"/>
                </a:solidFill>
              </a:rPr>
              <a:t>low-latency, high-throughput mixed workloads without resource partitioning</a:t>
            </a:r>
          </a:p>
          <a:p>
            <a:pPr marL="498475" indent="-498475" defTabSz="571500" eaLnBrk="1" hangingPunct="1">
              <a:spcBef>
                <a:spcPts val="700"/>
              </a:spcBef>
            </a:pPr>
            <a:r>
              <a:rPr lang="en-US" altLang="en-US" sz="2800" smtClean="0">
                <a:solidFill>
                  <a:srgbClr val="636363"/>
                </a:solidFill>
              </a:rPr>
              <a:t>More SQL: ROLLUP/GROUPING SETS, INTERSECT/MINUS, MERGE</a:t>
            </a:r>
          </a:p>
          <a:p>
            <a:pPr marL="498475" indent="-498475" defTabSz="571500" eaLnBrk="1" hangingPunct="1">
              <a:spcBef>
                <a:spcPts val="700"/>
              </a:spcBef>
            </a:pPr>
            <a:r>
              <a:rPr lang="en-US" altLang="en-US" sz="2800" smtClean="0">
                <a:solidFill>
                  <a:srgbClr val="636363"/>
                </a:solidFill>
              </a:rPr>
              <a:t>Improved query planning, using statistics</a:t>
            </a:r>
          </a:p>
          <a:p>
            <a:pPr marL="498475" indent="-498475" defTabSz="571500" eaLnBrk="1" hangingPunct="1">
              <a:spcBef>
                <a:spcPts val="700"/>
              </a:spcBef>
            </a:pPr>
            <a:r>
              <a:rPr lang="en-US" altLang="en-US" sz="2800" smtClean="0">
                <a:solidFill>
                  <a:srgbClr val="636363"/>
                </a:solidFill>
              </a:rPr>
              <a:t>Physical tuning</a:t>
            </a:r>
          </a:p>
        </p:txBody>
      </p:sp>
      <p:sp>
        <p:nvSpPr>
          <p:cNvPr id="161795" name="Title 1"/>
          <p:cNvSpPr>
            <a:spLocks noGrp="1"/>
          </p:cNvSpPr>
          <p:nvPr>
            <p:ph type="title"/>
          </p:nvPr>
        </p:nvSpPr>
        <p:spPr/>
        <p:txBody>
          <a:bodyPr/>
          <a:lstStyle/>
          <a:p>
            <a:pPr eaLnBrk="1" hangingPunct="1"/>
            <a:r>
              <a:rPr lang="en-US" altLang="en-US" smtClean="0"/>
              <a:t>Roadmap: Impala 2.3+</a:t>
            </a:r>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a:xfrm>
            <a:off x="2592388" y="623888"/>
            <a:ext cx="9450387" cy="1281112"/>
          </a:xfrm>
        </p:spPr>
        <p:txBody>
          <a:bodyPr/>
          <a:lstStyle/>
          <a:p>
            <a:r>
              <a:rPr lang="en-US" altLang="en-US" smtClean="0"/>
              <a:t>Ibis: Scaling the Python Data Experience</a:t>
            </a:r>
          </a:p>
        </p:txBody>
      </p:sp>
      <p:sp>
        <p:nvSpPr>
          <p:cNvPr id="163842" name="Text Placeholder 2"/>
          <p:cNvSpPr>
            <a:spLocks noGrp="1"/>
          </p:cNvSpPr>
          <p:nvPr>
            <p:ph type="body" sz="quarter" idx="4294967295"/>
          </p:nvPr>
        </p:nvSpPr>
        <p:spPr>
          <a:xfrm>
            <a:off x="800100" y="1928813"/>
            <a:ext cx="11391900" cy="4929187"/>
          </a:xfrm>
        </p:spPr>
        <p:txBody>
          <a:bodyPr anchor="ctr"/>
          <a:lstStyle/>
          <a:p>
            <a:pPr marL="0" indent="0" defTabSz="914400" eaLnBrk="1" hangingPunct="1">
              <a:spcBef>
                <a:spcPct val="0"/>
              </a:spcBef>
              <a:buClrTx/>
              <a:buFontTx/>
              <a:buNone/>
            </a:pPr>
            <a:r>
              <a:rPr lang="en-US" altLang="en-US" sz="2800" smtClean="0">
                <a:solidFill>
                  <a:srgbClr val="636363"/>
                </a:solidFill>
              </a:rPr>
              <a:t>Target user:</a:t>
            </a:r>
          </a:p>
          <a:p>
            <a:pPr marL="457200" lvl="1" indent="0" defTabSz="914400">
              <a:spcBef>
                <a:spcPct val="0"/>
              </a:spcBef>
              <a:buClrTx/>
              <a:buFontTx/>
              <a:buNone/>
            </a:pPr>
            <a:r>
              <a:rPr lang="en-US" altLang="en-US" sz="2800" smtClean="0">
                <a:solidFill>
                  <a:srgbClr val="636363"/>
                </a:solidFill>
              </a:rPr>
              <a:t>Data scientists and data engineers (“Python data users”)</a:t>
            </a:r>
          </a:p>
          <a:p>
            <a:pPr marL="0" indent="0" algn="r" defTabSz="914400" eaLnBrk="1" hangingPunct="1">
              <a:spcBef>
                <a:spcPct val="0"/>
              </a:spcBef>
              <a:buClrTx/>
              <a:buFontTx/>
              <a:buNone/>
            </a:pPr>
            <a:endParaRPr lang="en-US" altLang="en-US" sz="2800" smtClean="0">
              <a:solidFill>
                <a:srgbClr val="636363"/>
              </a:solidFill>
            </a:endParaRPr>
          </a:p>
          <a:p>
            <a:pPr marL="0" indent="0" defTabSz="914400" eaLnBrk="1" hangingPunct="1">
              <a:spcBef>
                <a:spcPct val="0"/>
              </a:spcBef>
              <a:buClrTx/>
              <a:buFontTx/>
              <a:buNone/>
            </a:pPr>
            <a:r>
              <a:rPr lang="en-US" altLang="en-US" sz="2800" smtClean="0">
                <a:solidFill>
                  <a:srgbClr val="636363"/>
                </a:solidFill>
              </a:rPr>
              <a:t>Goals:</a:t>
            </a:r>
          </a:p>
          <a:p>
            <a:pPr marL="457200" lvl="1" indent="0" defTabSz="914400">
              <a:spcBef>
                <a:spcPct val="0"/>
              </a:spcBef>
              <a:buClrTx/>
              <a:buFontTx/>
              <a:buNone/>
            </a:pPr>
            <a:r>
              <a:rPr lang="en-US" altLang="en-US" sz="2800" smtClean="0">
                <a:solidFill>
                  <a:srgbClr val="636363"/>
                </a:solidFill>
              </a:rPr>
              <a:t>Mirror single-node Python experience, maximize productivity</a:t>
            </a:r>
          </a:p>
          <a:p>
            <a:pPr marL="457200" lvl="1" indent="0" defTabSz="914400">
              <a:spcBef>
                <a:spcPct val="0"/>
              </a:spcBef>
              <a:buClrTx/>
              <a:buFontTx/>
              <a:buNone/>
            </a:pPr>
            <a:r>
              <a:rPr lang="en-US" altLang="en-US" sz="2800" smtClean="0">
                <a:solidFill>
                  <a:srgbClr val="636363"/>
                </a:solidFill>
              </a:rPr>
              <a:t>Complete support for SQL engines with Pandas-like API (same designer)</a:t>
            </a:r>
          </a:p>
          <a:p>
            <a:pPr marL="457200" lvl="1" indent="0" defTabSz="914400">
              <a:spcBef>
                <a:spcPct val="0"/>
              </a:spcBef>
              <a:buClrTx/>
              <a:buFontTx/>
              <a:buNone/>
            </a:pPr>
            <a:r>
              <a:rPr lang="en-US" altLang="en-US" sz="2800" smtClean="0">
                <a:solidFill>
                  <a:srgbClr val="636363"/>
                </a:solidFill>
              </a:rPr>
              <a:t>High-performance Python user-defined functions</a:t>
            </a:r>
          </a:p>
          <a:p>
            <a:pPr marL="457200" lvl="1" indent="0" defTabSz="914400">
              <a:spcBef>
                <a:spcPct val="0"/>
              </a:spcBef>
              <a:buClrTx/>
              <a:buFontTx/>
              <a:buNone/>
            </a:pPr>
            <a:r>
              <a:rPr lang="en-US" altLang="en-US" sz="2800" smtClean="0">
                <a:solidFill>
                  <a:srgbClr val="636363"/>
                </a:solidFill>
              </a:rPr>
              <a:t>Integration with Python data ecosystem / libraries</a:t>
            </a:r>
          </a:p>
        </p:txBody>
      </p:sp>
      <p:sp>
        <p:nvSpPr>
          <p:cNvPr id="16384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1909B3B-B949-4CB6-8B8E-D128359F3E9B}" type="slidenum">
              <a:rPr lang="en-US" altLang="en-US" sz="2000">
                <a:solidFill>
                  <a:srgbClr val="FEFFFF"/>
                </a:solidFill>
              </a:rPr>
              <a:pPr/>
              <a:t>97</a:t>
            </a:fld>
            <a:endParaRPr lang="en-US" altLang="en-US" sz="2000">
              <a:solidFill>
                <a:srgbClr val="FEFFFF"/>
              </a:solidFill>
            </a:endParaRPr>
          </a:p>
        </p:txBody>
      </p:sp>
      <p:sp>
        <p:nvSpPr>
          <p:cNvPr id="163844" name="Rectangle 5"/>
          <p:cNvSpPr>
            <a:spLocks noChangeArrowheads="1"/>
          </p:cNvSpPr>
          <p:nvPr/>
        </p:nvSpPr>
        <p:spPr bwMode="auto">
          <a:xfrm>
            <a:off x="2586038" y="1363663"/>
            <a:ext cx="50355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r>
              <a:rPr lang="en-US" altLang="en-US" sz="2800"/>
              <a:t>http://www.ibis-project.org/</a:t>
            </a:r>
          </a:p>
        </p:txBody>
      </p:sp>
    </p:spTree>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image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875" y="735013"/>
            <a:ext cx="10528300" cy="56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a:xfrm>
            <a:off x="2592388" y="623888"/>
            <a:ext cx="8912225" cy="1281112"/>
          </a:xfrm>
        </p:spPr>
        <p:txBody>
          <a:bodyPr/>
          <a:lstStyle/>
          <a:p>
            <a:r>
              <a:rPr lang="en-US" altLang="en-US" smtClean="0"/>
              <a:t>Ibis/Impala Joint Roadmap</a:t>
            </a:r>
          </a:p>
        </p:txBody>
      </p:sp>
      <p:sp>
        <p:nvSpPr>
          <p:cNvPr id="165890" name="Text Placeholder 2"/>
          <p:cNvSpPr>
            <a:spLocks noGrp="1"/>
          </p:cNvSpPr>
          <p:nvPr>
            <p:ph type="body" sz="quarter" idx="4294967295"/>
          </p:nvPr>
        </p:nvSpPr>
        <p:spPr>
          <a:xfrm>
            <a:off x="1504950" y="1728788"/>
            <a:ext cx="10075863" cy="5045075"/>
          </a:xfrm>
        </p:spPr>
        <p:txBody>
          <a:bodyPr anchor="ctr"/>
          <a:lstStyle/>
          <a:p>
            <a:pPr marL="457200" indent="-457200" defTabSz="914400" eaLnBrk="1" hangingPunct="1">
              <a:spcBef>
                <a:spcPct val="0"/>
              </a:spcBef>
              <a:buClrTx/>
              <a:buFont typeface="Arial" pitchFamily="34" charset="0"/>
              <a:buChar char="•"/>
            </a:pPr>
            <a:r>
              <a:rPr lang="en-US" altLang="en-US" sz="2800" smtClean="0">
                <a:solidFill>
                  <a:srgbClr val="000000"/>
                </a:solidFill>
              </a:rPr>
              <a:t>More natural data modeling</a:t>
            </a:r>
          </a:p>
          <a:p>
            <a:pPr marL="914400" lvl="1" indent="-457200" defTabSz="914400">
              <a:spcBef>
                <a:spcPct val="0"/>
              </a:spcBef>
              <a:buClrTx/>
              <a:buFont typeface="Arial" pitchFamily="34" charset="0"/>
              <a:buChar char="•"/>
            </a:pPr>
            <a:r>
              <a:rPr lang="en-US" altLang="en-US" sz="2800" smtClean="0">
                <a:solidFill>
                  <a:srgbClr val="000000"/>
                </a:solidFill>
              </a:rPr>
              <a:t>Complex types support</a:t>
            </a:r>
          </a:p>
          <a:p>
            <a:pPr marL="457200" indent="-457200" defTabSz="914400" eaLnBrk="1" hangingPunct="1">
              <a:spcBef>
                <a:spcPts val="1800"/>
              </a:spcBef>
              <a:buClrTx/>
              <a:buFont typeface="Arial" pitchFamily="34" charset="0"/>
              <a:buChar char="•"/>
            </a:pPr>
            <a:r>
              <a:rPr lang="en-US" altLang="en-US" sz="2800" smtClean="0">
                <a:solidFill>
                  <a:srgbClr val="000000"/>
                </a:solidFill>
              </a:rPr>
              <a:t>Integration with full Python data ecosystem</a:t>
            </a:r>
          </a:p>
          <a:p>
            <a:pPr marL="914400" lvl="1" indent="-457200" defTabSz="914400">
              <a:spcBef>
                <a:spcPct val="0"/>
              </a:spcBef>
              <a:buClrTx/>
              <a:buFont typeface="Arial" pitchFamily="34" charset="0"/>
              <a:buChar char="•"/>
            </a:pPr>
            <a:r>
              <a:rPr lang="en-US" altLang="en-US" sz="2800" smtClean="0">
                <a:solidFill>
                  <a:srgbClr val="000000"/>
                </a:solidFill>
              </a:rPr>
              <a:t>Advanced analytics + machine learning</a:t>
            </a:r>
          </a:p>
          <a:p>
            <a:pPr marL="914400" lvl="1" indent="-457200" defTabSz="914400">
              <a:spcBef>
                <a:spcPct val="0"/>
              </a:spcBef>
              <a:buClrTx/>
              <a:buFont typeface="Arial" pitchFamily="34" charset="0"/>
              <a:buChar char="•"/>
            </a:pPr>
            <a:r>
              <a:rPr lang="en-US" altLang="en-US" sz="2800" smtClean="0">
                <a:solidFill>
                  <a:srgbClr val="000000"/>
                </a:solidFill>
              </a:rPr>
              <a:t>Enable use of performance computing tools</a:t>
            </a:r>
          </a:p>
          <a:p>
            <a:pPr marL="457200" indent="-457200" defTabSz="914400" eaLnBrk="1" hangingPunct="1">
              <a:spcBef>
                <a:spcPts val="1800"/>
              </a:spcBef>
              <a:buClrTx/>
              <a:buFont typeface="Arial" pitchFamily="34" charset="0"/>
              <a:buChar char="•"/>
            </a:pPr>
            <a:r>
              <a:rPr lang="en-US" altLang="en-US" sz="2800" smtClean="0">
                <a:solidFill>
                  <a:srgbClr val="000000"/>
                </a:solidFill>
              </a:rPr>
              <a:t>User extensibility with native performance</a:t>
            </a:r>
          </a:p>
          <a:p>
            <a:pPr marL="914400" lvl="1" indent="-457200" defTabSz="914400">
              <a:spcBef>
                <a:spcPct val="0"/>
              </a:spcBef>
              <a:buClrTx/>
              <a:buFont typeface="Arial" pitchFamily="34" charset="0"/>
              <a:buChar char="•"/>
            </a:pPr>
            <a:r>
              <a:rPr lang="en-US" altLang="en-US" sz="2800" smtClean="0">
                <a:solidFill>
                  <a:srgbClr val="000000"/>
                </a:solidFill>
              </a:rPr>
              <a:t>In-memory columnar format</a:t>
            </a:r>
          </a:p>
          <a:p>
            <a:pPr marL="914400" lvl="1" indent="-457200" defTabSz="914400">
              <a:spcBef>
                <a:spcPct val="0"/>
              </a:spcBef>
              <a:buClrTx/>
              <a:buFont typeface="Arial" pitchFamily="34" charset="0"/>
              <a:buChar char="•"/>
            </a:pPr>
            <a:r>
              <a:rPr lang="en-US" altLang="en-US" sz="2800" smtClean="0">
                <a:solidFill>
                  <a:srgbClr val="000000"/>
                </a:solidFill>
              </a:rPr>
              <a:t>Python-to-LLVM IR compilation</a:t>
            </a:r>
          </a:p>
          <a:p>
            <a:pPr marL="457200" indent="-457200" defTabSz="914400" eaLnBrk="1" hangingPunct="1">
              <a:spcBef>
                <a:spcPts val="1800"/>
              </a:spcBef>
              <a:buClrTx/>
              <a:buFont typeface="Arial" pitchFamily="34" charset="0"/>
              <a:buChar char="•"/>
            </a:pPr>
            <a:r>
              <a:rPr lang="en-US" altLang="en-US" sz="2800" smtClean="0">
                <a:solidFill>
                  <a:srgbClr val="000000"/>
                </a:solidFill>
              </a:rPr>
              <a:t>Workflow and usability tools</a:t>
            </a:r>
          </a:p>
        </p:txBody>
      </p:sp>
      <p:sp>
        <p:nvSpPr>
          <p:cNvPr id="16589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itchFamily="34" charset="0"/>
                <a:ea typeface="MS PGothic" pitchFamily="34" charset="-128"/>
              </a:defRPr>
            </a:lvl1pPr>
            <a:lvl2pPr marL="742950" indent="-285750">
              <a:defRPr sz="2400">
                <a:solidFill>
                  <a:schemeClr val="tx1"/>
                </a:solidFill>
                <a:latin typeface="Century Gothic" pitchFamily="34" charset="0"/>
                <a:ea typeface="MS PGothic" pitchFamily="34" charset="-128"/>
              </a:defRPr>
            </a:lvl2pPr>
            <a:lvl3pPr marL="1143000" indent="-228600">
              <a:defRPr sz="2400">
                <a:solidFill>
                  <a:schemeClr val="tx1"/>
                </a:solidFill>
                <a:latin typeface="Century Gothic" pitchFamily="34" charset="0"/>
                <a:ea typeface="MS PGothic" pitchFamily="34" charset="-128"/>
              </a:defRPr>
            </a:lvl3pPr>
            <a:lvl4pPr marL="1600200" indent="-228600">
              <a:defRPr sz="2400">
                <a:solidFill>
                  <a:schemeClr val="tx1"/>
                </a:solidFill>
                <a:latin typeface="Century Gothic" pitchFamily="34" charset="0"/>
                <a:ea typeface="MS PGothic" pitchFamily="34" charset="-128"/>
              </a:defRPr>
            </a:lvl4pPr>
            <a:lvl5pPr marL="2057400" indent="-22860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fld id="{6915C50C-1E08-4658-8B33-3209F2C8FEC5}" type="slidenum">
              <a:rPr lang="en-US" altLang="en-US" sz="2000">
                <a:solidFill>
                  <a:srgbClr val="FEFFFF"/>
                </a:solidFill>
              </a:rPr>
              <a:pPr/>
              <a:t>99</a:t>
            </a:fld>
            <a:endParaRPr lang="en-US" altLang="en-US" sz="2000">
              <a:solidFill>
                <a:srgbClr val="FEFFFF"/>
              </a:solidFill>
            </a:endParaRPr>
          </a:p>
        </p:txBody>
      </p:sp>
    </p:spTree>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CT-RADIUS" val="7"/>
  <p:tag name="THINKCELLSHAPEDONOTDELETE" val="pjbEsrEwvokm_uCywzsk2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AphSIrE0Uqw5FsZwRfL1Q"/>
  <p:tag name="VCT-RADIUS" val="7"/>
</p:tagLst>
</file>

<file path=ppt/tags/tag3.xml><?xml version="1.0" encoding="utf-8"?>
<p:tagLst xmlns:a="http://schemas.openxmlformats.org/drawingml/2006/main" xmlns:r="http://schemas.openxmlformats.org/officeDocument/2006/relationships" xmlns:p="http://schemas.openxmlformats.org/presentationml/2006/main">
  <p:tag name="VCT-RADIUS" val="7"/>
  <p:tag name="THINKCELLSHAPEDONOTDELETE" val="pjbEsrEwvokm_uCywzsk2s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AphSIrE0Uqw5FsZwRfL1Q"/>
  <p:tag name="VCT-RADIUS" val="7"/>
</p:tagLst>
</file>

<file path=ppt/tags/tag5.xml><?xml version="1.0" encoding="utf-8"?>
<p:tagLst xmlns:a="http://schemas.openxmlformats.org/drawingml/2006/main" xmlns:r="http://schemas.openxmlformats.org/officeDocument/2006/relationships" xmlns:p="http://schemas.openxmlformats.org/presentationml/2006/main">
  <p:tag name="VCT-RADIUS" val="7"/>
  <p:tag name="THINKCELLSHAPEDONOTDELETE" val="pjbEsrEwvokm_uCywzsk2sg"/>
</p:tagLst>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13671</TotalTime>
  <Words>10880</Words>
  <Application>Microsoft Office PowerPoint</Application>
  <PresentationFormat>Custom</PresentationFormat>
  <Paragraphs>2064</Paragraphs>
  <Slides>148</Slides>
  <Notes>48</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2</vt:i4>
      </vt:variant>
      <vt:variant>
        <vt:lpstr>Slide Titles</vt:lpstr>
      </vt:variant>
      <vt:variant>
        <vt:i4>148</vt:i4>
      </vt:variant>
    </vt:vector>
  </HeadingPairs>
  <TitlesOfParts>
    <vt:vector size="173" baseType="lpstr">
      <vt:lpstr>Century Gothic</vt:lpstr>
      <vt:lpstr>MS PGothic</vt:lpstr>
      <vt:lpstr>Arial</vt:lpstr>
      <vt:lpstr>Wingdings 3</vt:lpstr>
      <vt:lpstr>Calibri</vt:lpstr>
      <vt:lpstr>MS PGothic</vt:lpstr>
      <vt:lpstr>Wingdings</vt:lpstr>
      <vt:lpstr>SimSun</vt:lpstr>
      <vt:lpstr>Helvetica Light</vt:lpstr>
      <vt:lpstr>Calibri Light</vt:lpstr>
      <vt:lpstr>Open Sans</vt:lpstr>
      <vt:lpstr>Consolas</vt:lpstr>
      <vt:lpstr>Symbol</vt:lpstr>
      <vt:lpstr>Courier New</vt:lpstr>
      <vt:lpstr>Helvetica Neue Light</vt:lpstr>
      <vt:lpstr>Source Sans Pro Light</vt:lpstr>
      <vt:lpstr>Helvetica Neue</vt:lpstr>
      <vt:lpstr>Corbel</vt:lpstr>
      <vt:lpstr>Source Sans Pro</vt:lpstr>
      <vt:lpstr>Times</vt:lpstr>
      <vt:lpstr>Lucida Grande</vt:lpstr>
      <vt:lpstr>Times New Roman</vt:lpstr>
      <vt:lpstr>Wisp</vt:lpstr>
      <vt:lpstr>Microsoft Excel Chart</vt:lpstr>
      <vt:lpstr>Excel.Chart.8</vt:lpstr>
      <vt:lpstr>SQL-on-Hadoop Tutorial VLDB 2015</vt:lpstr>
      <vt:lpstr>Presenters</vt:lpstr>
      <vt:lpstr>Why SQL-on-Hadoop?</vt:lpstr>
      <vt:lpstr>MapReduce is not the answer</vt:lpstr>
      <vt:lpstr>The database community knows how to process data</vt:lpstr>
      <vt:lpstr>SQL-on-Hadoop is not a direct implementation of parallel DBMSs</vt:lpstr>
      <vt:lpstr>SQL-on-Hadoop is not a direct implementation of parallel DBMSs</vt:lpstr>
      <vt:lpstr>Outline of Tutorial</vt:lpstr>
      <vt:lpstr>Storage</vt:lpstr>
      <vt:lpstr>Quick Look at HDFS</vt:lpstr>
      <vt:lpstr>HDFS is</vt:lpstr>
      <vt:lpstr>In-situ Data Processing</vt:lpstr>
      <vt:lpstr>SQL-on-Hadoop according to storage formats</vt:lpstr>
      <vt:lpstr>Query Processors with HDFS Native Formats    </vt:lpstr>
      <vt:lpstr>Systems with Proprietary Formats</vt:lpstr>
      <vt:lpstr>HDFS Native Formats</vt:lpstr>
      <vt:lpstr>Parquet</vt:lpstr>
      <vt:lpstr>Parquet, cont.</vt:lpstr>
      <vt:lpstr>ORCFile</vt:lpstr>
      <vt:lpstr>ORCFile Layout</vt:lpstr>
      <vt:lpstr>Handling Updates in HDFS</vt:lpstr>
      <vt:lpstr>SQL on NoSQL!</vt:lpstr>
      <vt:lpstr>HBase: The Hadoop Database </vt:lpstr>
      <vt:lpstr>HBase Architecture</vt:lpstr>
      <vt:lpstr>HBase Architecture</vt:lpstr>
      <vt:lpstr>HBase Read and Write Paths</vt:lpstr>
      <vt:lpstr>HFile Structure</vt:lpstr>
      <vt:lpstr>Run-time Engine</vt:lpstr>
      <vt:lpstr>Design Decisions: Influencers</vt:lpstr>
      <vt:lpstr>Accepted across SQL-on-Hadoop Solutions</vt:lpstr>
      <vt:lpstr>Differences across SQL-on-Hadoop Solutions</vt:lpstr>
      <vt:lpstr>SQL on MapReduce</vt:lpstr>
      <vt:lpstr>Hive</vt:lpstr>
      <vt:lpstr>Example: Joins in MapReduce</vt:lpstr>
      <vt:lpstr>Limitations</vt:lpstr>
      <vt:lpstr>MapReduce Workflows</vt:lpstr>
      <vt:lpstr>Research Done to Address these Limitations</vt:lpstr>
      <vt:lpstr>From MapReduce to DAGs</vt:lpstr>
      <vt:lpstr>Dryad: Dataflows as First-class Citizens</vt:lpstr>
      <vt:lpstr>Smart DAG Execution in Dryad</vt:lpstr>
      <vt:lpstr>Tez: Inspired by Dryad and Powered by YARN</vt:lpstr>
      <vt:lpstr>Quick Detour on YARN</vt:lpstr>
      <vt:lpstr>An Example of What Tez Enables </vt:lpstr>
      <vt:lpstr>A Tez Slide on Tez</vt:lpstr>
      <vt:lpstr>Spark: A Different Way to Look at a Dataflow </vt:lpstr>
      <vt:lpstr>Spark: A Different Way to Look at a Dataflow </vt:lpstr>
      <vt:lpstr>Spark: A Different Way to Look at a Dataflow </vt:lpstr>
      <vt:lpstr>PowerPoint Presentation</vt:lpstr>
      <vt:lpstr>Spark: A Different Way to Look at a Dataflow </vt:lpstr>
      <vt:lpstr>Fault Tolerance</vt:lpstr>
      <vt:lpstr>MapReduce Fault Tolerance</vt:lpstr>
      <vt:lpstr>MapReduce Fault Tolerance</vt:lpstr>
      <vt:lpstr>MapReduce Fault Tolerance</vt:lpstr>
      <vt:lpstr>MapReduce Fault Tolerance</vt:lpstr>
      <vt:lpstr>MapReduce Fault Tolerance</vt:lpstr>
      <vt:lpstr>MapReduce Fault Tolerance</vt:lpstr>
      <vt:lpstr>Fault Tolerance</vt:lpstr>
      <vt:lpstr>Downsides of MapReduce Fault Tolerance</vt:lpstr>
      <vt:lpstr>Spark RDDs</vt:lpstr>
      <vt:lpstr>Resource Management</vt:lpstr>
      <vt:lpstr>Resource Management</vt:lpstr>
      <vt:lpstr>RM -- Across frameworks </vt:lpstr>
      <vt:lpstr>RM -- LLAMA (low-latency application master)</vt:lpstr>
      <vt:lpstr>RM -- Apache Slider</vt:lpstr>
      <vt:lpstr>Query Optimization</vt:lpstr>
      <vt:lpstr>Some Techniques We Know and Love Are not Directly Applicable</vt:lpstr>
      <vt:lpstr>I/O Elimination for HDFS Data: Partition-level</vt:lpstr>
      <vt:lpstr>I/O Elimination for HDFS Data: Rowblock-level</vt:lpstr>
      <vt:lpstr>Quick look at query optimizers</vt:lpstr>
      <vt:lpstr>Query Rewrite</vt:lpstr>
      <vt:lpstr>Cost-based Optimization</vt:lpstr>
      <vt:lpstr>Co-located joins</vt:lpstr>
      <vt:lpstr>Outline of Tutorial</vt:lpstr>
      <vt:lpstr>HadoopDB</vt:lpstr>
      <vt:lpstr>HadoopDB Architecture</vt:lpstr>
      <vt:lpstr>HadoopDB SMS Planner</vt:lpstr>
      <vt:lpstr>HadoopDB History</vt:lpstr>
      <vt:lpstr>Teradata Unified Data Architecture: QueryGrid</vt:lpstr>
      <vt:lpstr>Remote Processing On Hadoop</vt:lpstr>
      <vt:lpstr>Teradata QueryGrid Teradata-Hadoop </vt:lpstr>
      <vt:lpstr>History of Presto</vt:lpstr>
      <vt:lpstr>Hive</vt:lpstr>
      <vt:lpstr>Presto at a Glance</vt:lpstr>
      <vt:lpstr>Presto Pipeline Architecture</vt:lpstr>
      <vt:lpstr>Presto Connectors</vt:lpstr>
      <vt:lpstr>Github: Presto Plug-in Connectors</vt:lpstr>
      <vt:lpstr>Cloudera Impala</vt:lpstr>
      <vt:lpstr>Query execution at the high level</vt:lpstr>
      <vt:lpstr>Query Planning: Distributed Plans</vt:lpstr>
      <vt:lpstr>Execution Engine</vt:lpstr>
      <vt:lpstr>Runtime Code Generation</vt:lpstr>
      <vt:lpstr>Runtime Code Generation — Example</vt:lpstr>
      <vt:lpstr>Impala Runtime Code Generation - Performance</vt:lpstr>
      <vt:lpstr>Codegen is not the panacea!</vt:lpstr>
      <vt:lpstr>Resource Management in Impala</vt:lpstr>
      <vt:lpstr>Roadmap: Impala 2.3+</vt:lpstr>
      <vt:lpstr>Ibis: Scaling the Python Data Experience</vt:lpstr>
      <vt:lpstr>PowerPoint Presentation</vt:lpstr>
      <vt:lpstr>Ibis/Impala Joint Roadmap</vt:lpstr>
      <vt:lpstr>Academic Challenge</vt:lpstr>
      <vt:lpstr>IBM Big SQL</vt:lpstr>
      <vt:lpstr>PowerPoint Presentation</vt:lpstr>
      <vt:lpstr>PowerPoint Presentation</vt:lpstr>
      <vt:lpstr>PowerPoint Presentation</vt:lpstr>
      <vt:lpstr>Scheduler Service</vt:lpstr>
      <vt:lpstr>Query Rewrite</vt:lpstr>
      <vt:lpstr>Cost-based Optimization</vt:lpstr>
      <vt:lpstr>Statistics</vt:lpstr>
      <vt:lpstr>Big SQL supports HBase tables</vt:lpstr>
      <vt:lpstr>Big SQL works under YARN  </vt:lpstr>
      <vt:lpstr>Summary</vt:lpstr>
      <vt:lpstr>SparkSQL</vt:lpstr>
      <vt:lpstr>What is so great about Spark?</vt:lpstr>
      <vt:lpstr>OK, but what exactly is Spark?</vt:lpstr>
      <vt:lpstr>Spark Core: RDDs, Transformations &amp; Actions</vt:lpstr>
      <vt:lpstr>Spark’s DAG Execution</vt:lpstr>
      <vt:lpstr>Why Application Developers love Spark</vt:lpstr>
      <vt:lpstr>An Example App</vt:lpstr>
      <vt:lpstr>PowerPoint Presentation</vt:lpstr>
      <vt:lpstr>Why SparkSQL?</vt:lpstr>
      <vt:lpstr>Plan Optimization &amp; Execution</vt:lpstr>
      <vt:lpstr>DataFrame</vt:lpstr>
      <vt:lpstr>Catalyst Optimizer: Tree Transformations</vt:lpstr>
      <vt:lpstr>Prior Work: Optimizer Generators</vt:lpstr>
      <vt:lpstr>An Example Catalyst Transformation</vt:lpstr>
      <vt:lpstr>Filter Push Down Transformation</vt:lpstr>
      <vt:lpstr>Community-Contributed Transformations</vt:lpstr>
      <vt:lpstr>Project Tungsten: Getting Spark to Run Well on the JVM</vt:lpstr>
      <vt:lpstr>PowerPoint Presentation</vt:lpstr>
      <vt:lpstr>Use sun.misc.Unsafe</vt:lpstr>
      <vt:lpstr>PowerPoint Presentation</vt:lpstr>
      <vt:lpstr>Apache Phoenix</vt:lpstr>
      <vt:lpstr>PowerPoint Presentation</vt:lpstr>
      <vt:lpstr>Phoenix Architecture</vt:lpstr>
      <vt:lpstr>Open (Research) Challenges</vt:lpstr>
      <vt:lpstr>Challenge 1: Query optimization</vt:lpstr>
      <vt:lpstr>Challenge 2: Multi-framework environment</vt:lpstr>
      <vt:lpstr>Challenge 3: Transactions and analytics in one system</vt:lpstr>
      <vt:lpstr>References</vt:lpstr>
      <vt:lpstr>References (cont.)</vt:lpstr>
      <vt:lpstr>References (cont.)</vt:lpstr>
      <vt:lpstr>References (cont.)</vt:lpstr>
      <vt:lpstr>References (cont.)</vt:lpstr>
      <vt:lpstr>References (cont.)</vt:lpstr>
      <vt:lpstr>References (cont.)</vt:lpstr>
      <vt:lpstr>References (cont.)</vt:lpstr>
      <vt:lpstr>References (cont.)</vt:lpstr>
      <vt:lpstr>Thank you!</vt:lpstr>
    </vt:vector>
  </TitlesOfParts>
  <Company>IBM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SQL-on-Hadoop</dc:title>
  <dc:creator>ADMINIBM</dc:creator>
  <cp:lastModifiedBy>Daniel Abadi</cp:lastModifiedBy>
  <cp:revision>113</cp:revision>
  <dcterms:created xsi:type="dcterms:W3CDTF">2015-08-24T04:59:07Z</dcterms:created>
  <dcterms:modified xsi:type="dcterms:W3CDTF">2015-09-30T05:42:45Z</dcterms:modified>
</cp:coreProperties>
</file>